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0"/>
  </p:notesMasterIdLst>
  <p:sldIdLst>
    <p:sldId id="257" r:id="rId5"/>
    <p:sldId id="318" r:id="rId6"/>
    <p:sldId id="321" r:id="rId7"/>
    <p:sldId id="331" r:id="rId8"/>
    <p:sldId id="324" r:id="rId9"/>
    <p:sldId id="332" r:id="rId10"/>
    <p:sldId id="326" r:id="rId11"/>
    <p:sldId id="333" r:id="rId12"/>
    <p:sldId id="328" r:id="rId13"/>
    <p:sldId id="330" r:id="rId14"/>
    <p:sldId id="334" r:id="rId15"/>
    <p:sldId id="337" r:id="rId16"/>
    <p:sldId id="339" r:id="rId17"/>
    <p:sldId id="340" r:id="rId18"/>
    <p:sldId id="341" r:id="rId19"/>
    <p:sldId id="338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286" r:id="rId32"/>
    <p:sldId id="354" r:id="rId33"/>
    <p:sldId id="355" r:id="rId34"/>
    <p:sldId id="356" r:id="rId35"/>
    <p:sldId id="357" r:id="rId36"/>
    <p:sldId id="359" r:id="rId37"/>
    <p:sldId id="360" r:id="rId38"/>
    <p:sldId id="292" r:id="rId39"/>
    <p:sldId id="361" r:id="rId40"/>
    <p:sldId id="362" r:id="rId41"/>
    <p:sldId id="363" r:id="rId42"/>
    <p:sldId id="364" r:id="rId43"/>
    <p:sldId id="365" r:id="rId44"/>
    <p:sldId id="366" r:id="rId45"/>
    <p:sldId id="369" r:id="rId46"/>
    <p:sldId id="370" r:id="rId47"/>
    <p:sldId id="371" r:id="rId48"/>
    <p:sldId id="376" r:id="rId49"/>
    <p:sldId id="312" r:id="rId50"/>
    <p:sldId id="313" r:id="rId51"/>
    <p:sldId id="372" r:id="rId52"/>
    <p:sldId id="373" r:id="rId53"/>
    <p:sldId id="374" r:id="rId54"/>
    <p:sldId id="375" r:id="rId55"/>
    <p:sldId id="385" r:id="rId56"/>
    <p:sldId id="386" r:id="rId57"/>
    <p:sldId id="387" r:id="rId58"/>
    <p:sldId id="388" r:id="rId5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00"/>
    <a:srgbClr val="00AEC7"/>
    <a:srgbClr val="D22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5C2C58-1D2A-4368-8D68-B530EC126B3D}" v="4" dt="2019-10-16T23:04:23.5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y, Erin (edoty@uidaho.edu)" userId="f4770aae-2403-46e7-9442-09c2411bf5fe" providerId="ADAL" clId="{4E5C2C58-1D2A-4368-8D68-B530EC126B3D}"/>
    <pc:docChg chg="custSel modSld">
      <pc:chgData name="Doty, Erin (edoty@uidaho.edu)" userId="f4770aae-2403-46e7-9442-09c2411bf5fe" providerId="ADAL" clId="{4E5C2C58-1D2A-4368-8D68-B530EC126B3D}" dt="2019-10-16T23:04:33.744" v="9" actId="478"/>
      <pc:docMkLst>
        <pc:docMk/>
      </pc:docMkLst>
      <pc:sldChg chg="addSp delSp modSp delAnim modAnim">
        <pc:chgData name="Doty, Erin (edoty@uidaho.edu)" userId="f4770aae-2403-46e7-9442-09c2411bf5fe" providerId="ADAL" clId="{4E5C2C58-1D2A-4368-8D68-B530EC126B3D}" dt="2019-10-16T23:04:33.744" v="9" actId="478"/>
        <pc:sldMkLst>
          <pc:docMk/>
          <pc:sldMk cId="3368967992" sldId="347"/>
        </pc:sldMkLst>
        <pc:picChg chg="del">
          <ac:chgData name="Doty, Erin (edoty@uidaho.edu)" userId="f4770aae-2403-46e7-9442-09c2411bf5fe" providerId="ADAL" clId="{4E5C2C58-1D2A-4368-8D68-B530EC126B3D}" dt="2019-10-16T23:04:33.744" v="9" actId="478"/>
          <ac:picMkLst>
            <pc:docMk/>
            <pc:sldMk cId="3368967992" sldId="347"/>
            <ac:picMk id="2" creationId="{EAAB4670-0F31-4144-9D19-24E3332B5982}"/>
          </ac:picMkLst>
        </pc:picChg>
        <pc:picChg chg="add mod ord">
          <ac:chgData name="Doty, Erin (edoty@uidaho.edu)" userId="f4770aae-2403-46e7-9442-09c2411bf5fe" providerId="ADAL" clId="{4E5C2C58-1D2A-4368-8D68-B530EC126B3D}" dt="2019-10-16T23:04:31.492" v="8" actId="167"/>
          <ac:picMkLst>
            <pc:docMk/>
            <pc:sldMk cId="3368967992" sldId="347"/>
            <ac:picMk id="3" creationId="{C1575C59-A27E-454C-BF37-245E1831A6C7}"/>
          </ac:picMkLst>
        </pc:picChg>
      </pc:sldChg>
      <pc:sldChg chg="addSp delSp modSp delAnim modAnim">
        <pc:chgData name="Doty, Erin (edoty@uidaho.edu)" userId="f4770aae-2403-46e7-9442-09c2411bf5fe" providerId="ADAL" clId="{4E5C2C58-1D2A-4368-8D68-B530EC126B3D}" dt="2019-10-16T23:00:09.845" v="4" actId="1076"/>
        <pc:sldMkLst>
          <pc:docMk/>
          <pc:sldMk cId="1236920822" sldId="385"/>
        </pc:sldMkLst>
        <pc:picChg chg="del">
          <ac:chgData name="Doty, Erin (edoty@uidaho.edu)" userId="f4770aae-2403-46e7-9442-09c2411bf5fe" providerId="ADAL" clId="{4E5C2C58-1D2A-4368-8D68-B530EC126B3D}" dt="2019-10-16T23:00:06.347" v="3" actId="478"/>
          <ac:picMkLst>
            <pc:docMk/>
            <pc:sldMk cId="1236920822" sldId="385"/>
            <ac:picMk id="2" creationId="{3326C526-482D-48AB-8078-D857FB761750}"/>
          </ac:picMkLst>
        </pc:picChg>
        <pc:picChg chg="add mod">
          <ac:chgData name="Doty, Erin (edoty@uidaho.edu)" userId="f4770aae-2403-46e7-9442-09c2411bf5fe" providerId="ADAL" clId="{4E5C2C58-1D2A-4368-8D68-B530EC126B3D}" dt="2019-10-16T23:00:09.845" v="4" actId="1076"/>
          <ac:picMkLst>
            <pc:docMk/>
            <pc:sldMk cId="1236920822" sldId="385"/>
            <ac:picMk id="5" creationId="{013E8BC4-91ED-42D4-A92C-D1C03C8C6D3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7.jpeg"/><Relationship Id="rId7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9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7.jpeg"/><Relationship Id="rId7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9.jpeg"/><Relationship Id="rId4" Type="http://schemas.openxmlformats.org/officeDocument/2006/relationships/image" Target="../media/image13.jpeg"/><Relationship Id="rId9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emf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ondergressive.com/peanut-allergy-rise-cure-horizon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4.emf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rkelly@post-dispatch.com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2.jpeg"/><Relationship Id="rId5" Type="http://schemas.openxmlformats.org/officeDocument/2006/relationships/image" Target="../media/image4.emf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5085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FOOD FLOW: KEEPING FOOD SAFE FROM GATE TO PLATE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rrow: Chevron 27">
            <a:extLst>
              <a:ext uri="{FF2B5EF4-FFF2-40B4-BE49-F238E27FC236}">
                <a16:creationId xmlns:a16="http://schemas.microsoft.com/office/drawing/2014/main" id="{4FC15684-A220-4CBF-B568-FB8FD6511DCD}"/>
              </a:ext>
            </a:extLst>
          </p:cNvPr>
          <p:cNvSpPr/>
          <p:nvPr/>
        </p:nvSpPr>
        <p:spPr>
          <a:xfrm rot="10800000">
            <a:off x="4355820" y="58047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C903C78F-5B46-4A71-AE04-284592D1363A}"/>
              </a:ext>
            </a:extLst>
          </p:cNvPr>
          <p:cNvSpPr/>
          <p:nvPr/>
        </p:nvSpPr>
        <p:spPr>
          <a:xfrm rot="10800000">
            <a:off x="4355820" y="44165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EF4E1997-AA74-48D7-940C-DD673DF5614B}"/>
              </a:ext>
            </a:extLst>
          </p:cNvPr>
          <p:cNvSpPr/>
          <p:nvPr/>
        </p:nvSpPr>
        <p:spPr>
          <a:xfrm rot="10800000">
            <a:off x="4355820" y="30355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BB1895F7-C2EF-4B7F-896D-4C3AD389031D}"/>
              </a:ext>
            </a:extLst>
          </p:cNvPr>
          <p:cNvSpPr/>
          <p:nvPr/>
        </p:nvSpPr>
        <p:spPr>
          <a:xfrm rot="10800000">
            <a:off x="4344355" y="1647702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Arrow: Chevron 23">
            <a:extLst>
              <a:ext uri="{FF2B5EF4-FFF2-40B4-BE49-F238E27FC236}">
                <a16:creationId xmlns:a16="http://schemas.microsoft.com/office/drawing/2014/main" id="{A0054368-7FBF-4506-AFDA-DB80822EF4E4}"/>
              </a:ext>
            </a:extLst>
          </p:cNvPr>
          <p:cNvSpPr/>
          <p:nvPr/>
        </p:nvSpPr>
        <p:spPr>
          <a:xfrm rot="10800000">
            <a:off x="-880788" y="5834037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1E5DBC65-C23E-42EE-967B-75CF1D588304}"/>
              </a:ext>
            </a:extLst>
          </p:cNvPr>
          <p:cNvSpPr/>
          <p:nvPr/>
        </p:nvSpPr>
        <p:spPr>
          <a:xfrm rot="10800000">
            <a:off x="-869323" y="4420113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A42A508D-582A-4732-8584-A2E92C6C9261}"/>
              </a:ext>
            </a:extLst>
          </p:cNvPr>
          <p:cNvSpPr/>
          <p:nvPr/>
        </p:nvSpPr>
        <p:spPr>
          <a:xfrm rot="10800000">
            <a:off x="-869323" y="3033907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pic>
        <p:nvPicPr>
          <p:cNvPr id="1026" name="Picture 2" descr="Man Riding a Yellow Forklift With Boxes">
            <a:extLst>
              <a:ext uri="{FF2B5EF4-FFF2-40B4-BE49-F238E27FC236}">
                <a16:creationId xmlns:a16="http://schemas.microsoft.com/office/drawing/2014/main" id="{0E540E13-A45E-4DA8-A977-F7E1D0F0E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6482" r="2190" b="7799"/>
          <a:stretch/>
        </p:blipFill>
        <p:spPr bwMode="auto">
          <a:xfrm>
            <a:off x="5633524" y="1401540"/>
            <a:ext cx="1767227" cy="11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Chevron 5">
            <a:extLst>
              <a:ext uri="{FF2B5EF4-FFF2-40B4-BE49-F238E27FC236}">
                <a16:creationId xmlns:a16="http://schemas.microsoft.com/office/drawing/2014/main" id="{A41B7C68-BA50-46E0-9ADF-C056B685511B}"/>
              </a:ext>
            </a:extLst>
          </p:cNvPr>
          <p:cNvSpPr/>
          <p:nvPr/>
        </p:nvSpPr>
        <p:spPr>
          <a:xfrm rot="10800000">
            <a:off x="-869323" y="1644978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261607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0" name="Picture 19" descr="Refrig Storage.jpg">
            <a:extLst>
              <a:ext uri="{FF2B5EF4-FFF2-40B4-BE49-F238E27FC236}">
                <a16:creationId xmlns:a16="http://schemas.microsoft.com/office/drawing/2014/main" id="{43751479-3987-4DF9-A248-B3A696ED5A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884"/>
          <a:stretch/>
        </p:blipFill>
        <p:spPr bwMode="auto">
          <a:xfrm rot="5400000">
            <a:off x="6019734" y="2537176"/>
            <a:ext cx="994807" cy="17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0">
            <a:extLst>
              <a:ext uri="{FF2B5EF4-FFF2-40B4-BE49-F238E27FC236}">
                <a16:creationId xmlns:a16="http://schemas.microsoft.com/office/drawing/2014/main" id="{EFC2B2D4-3F42-4809-B472-E5A2430E1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3961466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5633521" y="4266055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217B36C-1A55-4581-8FE3-8DD974053C90}"/>
              </a:ext>
            </a:extLst>
          </p:cNvPr>
          <p:cNvSpPr txBox="1">
            <a:spLocks/>
          </p:cNvSpPr>
          <p:nvPr/>
        </p:nvSpPr>
        <p:spPr>
          <a:xfrm>
            <a:off x="1639973" y="5991777"/>
            <a:ext cx="2411053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19" name="Picture 25" descr="Cooking-iStock_000006497902Medium.jpg">
            <a:extLst>
              <a:ext uri="{FF2B5EF4-FFF2-40B4-BE49-F238E27FC236}">
                <a16:creationId xmlns:a16="http://schemas.microsoft.com/office/drawing/2014/main" id="{DE456948-7173-4D1D-BCA6-41F8D55ECBC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5633524" y="5678225"/>
            <a:ext cx="1767228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10">
            <a:extLst>
              <a:ext uri="{FF2B5EF4-FFF2-40B4-BE49-F238E27FC236}">
                <a16:creationId xmlns:a16="http://schemas.microsoft.com/office/drawing/2014/main" id="{13DDBCE0-95E7-4157-A8A9-B5275EA4F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4" y="5365268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A9B2E82-7FCD-4E64-A1AE-4E72545672F8}"/>
              </a:ext>
            </a:extLst>
          </p:cNvPr>
          <p:cNvSpPr txBox="1">
            <a:spLocks/>
          </p:cNvSpPr>
          <p:nvPr/>
        </p:nvSpPr>
        <p:spPr>
          <a:xfrm>
            <a:off x="1684653" y="3163477"/>
            <a:ext cx="244864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8BB5539-36B3-4DE7-905B-E7CE38F18C36}"/>
              </a:ext>
            </a:extLst>
          </p:cNvPr>
          <p:cNvSpPr txBox="1">
            <a:spLocks/>
          </p:cNvSpPr>
          <p:nvPr/>
        </p:nvSpPr>
        <p:spPr>
          <a:xfrm>
            <a:off x="937769" y="4581976"/>
            <a:ext cx="3406586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8B4CBD0-5A0E-4645-8687-F134F8BBEC13}"/>
              </a:ext>
            </a:extLst>
          </p:cNvPr>
          <p:cNvSpPr txBox="1">
            <a:spLocks/>
          </p:cNvSpPr>
          <p:nvPr/>
        </p:nvSpPr>
        <p:spPr>
          <a:xfrm>
            <a:off x="1358537" y="1771396"/>
            <a:ext cx="269248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609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0" descr="Holding-iStock_000007128801Medium.jpg">
            <a:extLst>
              <a:ext uri="{FF2B5EF4-FFF2-40B4-BE49-F238E27FC236}">
                <a16:creationId xmlns:a16="http://schemas.microsoft.com/office/drawing/2014/main" id="{9713A705-681A-4E6E-932F-A6AD0D3043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1"/>
          <a:stretch/>
        </p:blipFill>
        <p:spPr bwMode="auto">
          <a:xfrm>
            <a:off x="191587" y="1436914"/>
            <a:ext cx="8752113" cy="522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A23815BE-8CB6-4355-87B0-4CE733698F8F}"/>
              </a:ext>
            </a:extLst>
          </p:cNvPr>
          <p:cNvSpPr/>
          <p:nvPr/>
        </p:nvSpPr>
        <p:spPr>
          <a:xfrm rot="10800000">
            <a:off x="-801189" y="2229396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872FED1-97D8-42D3-AA26-A0595D6B351B}"/>
              </a:ext>
            </a:extLst>
          </p:cNvPr>
          <p:cNvSpPr txBox="1">
            <a:spLocks/>
          </p:cNvSpPr>
          <p:nvPr/>
        </p:nvSpPr>
        <p:spPr>
          <a:xfrm>
            <a:off x="1811383" y="2404530"/>
            <a:ext cx="2229394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</a:p>
        </p:txBody>
      </p:sp>
    </p:spTree>
    <p:extLst>
      <p:ext uri="{BB962C8B-B14F-4D97-AF65-F5344CB8AC3E}">
        <p14:creationId xmlns:p14="http://schemas.microsoft.com/office/powerpoint/2010/main" val="1831952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FF17CDDC-0052-420D-B58D-8729059E239B}"/>
              </a:ext>
            </a:extLst>
          </p:cNvPr>
          <p:cNvSpPr/>
          <p:nvPr/>
        </p:nvSpPr>
        <p:spPr>
          <a:xfrm rot="10800000">
            <a:off x="-1391840" y="1554978"/>
            <a:ext cx="4422421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8D45DEA-6367-4BDA-BB1A-069E80CBDDEB}"/>
              </a:ext>
            </a:extLst>
          </p:cNvPr>
          <p:cNvSpPr txBox="1">
            <a:spLocks/>
          </p:cNvSpPr>
          <p:nvPr/>
        </p:nvSpPr>
        <p:spPr>
          <a:xfrm>
            <a:off x="258501" y="1682827"/>
            <a:ext cx="3249830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6241D9DF-954B-4609-8302-76E39A274197}"/>
              </a:ext>
            </a:extLst>
          </p:cNvPr>
          <p:cNvSpPr/>
          <p:nvPr/>
        </p:nvSpPr>
        <p:spPr>
          <a:xfrm rot="10800000">
            <a:off x="-1403305" y="2968902"/>
            <a:ext cx="4433887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1B819E80-7FFB-4F7C-9473-4E9375F127F1}"/>
              </a:ext>
            </a:extLst>
          </p:cNvPr>
          <p:cNvSpPr/>
          <p:nvPr/>
        </p:nvSpPr>
        <p:spPr>
          <a:xfrm rot="10800000">
            <a:off x="3030578" y="1551378"/>
            <a:ext cx="6557558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342DCAF9-F5BE-44C3-98E2-8D4B7818AB8B}"/>
              </a:ext>
            </a:extLst>
          </p:cNvPr>
          <p:cNvSpPr/>
          <p:nvPr/>
        </p:nvSpPr>
        <p:spPr>
          <a:xfrm rot="10800000">
            <a:off x="3030580" y="2939578"/>
            <a:ext cx="6783979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25" descr="Cooking-iStock_000006497902Medium.jpg">
            <a:extLst>
              <a:ext uri="{FF2B5EF4-FFF2-40B4-BE49-F238E27FC236}">
                <a16:creationId xmlns:a16="http://schemas.microsoft.com/office/drawing/2014/main" id="{DE456948-7173-4D1D-BCA6-41F8D55ECB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3688388" y="2758102"/>
            <a:ext cx="1767228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700" y="244932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5" name="Picture 41" descr="Holding-iStock_000007128801Medium.jpg">
            <a:extLst>
              <a:ext uri="{FF2B5EF4-FFF2-40B4-BE49-F238E27FC236}">
                <a16:creationId xmlns:a16="http://schemas.microsoft.com/office/drawing/2014/main" id="{7A91735C-5ED5-426D-A6BC-C2AC2559CB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4"/>
          <a:stretch/>
        </p:blipFill>
        <p:spPr bwMode="auto">
          <a:xfrm>
            <a:off x="915618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Arrow: Chevron 34">
            <a:extLst>
              <a:ext uri="{FF2B5EF4-FFF2-40B4-BE49-F238E27FC236}">
                <a16:creationId xmlns:a16="http://schemas.microsoft.com/office/drawing/2014/main" id="{799ABA59-8558-4CB1-82FD-4547CFFEF5FD}"/>
              </a:ext>
            </a:extLst>
          </p:cNvPr>
          <p:cNvSpPr/>
          <p:nvPr/>
        </p:nvSpPr>
        <p:spPr>
          <a:xfrm rot="10800000">
            <a:off x="714101" y="4896323"/>
            <a:ext cx="1680755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BB19961-A2F9-44A7-A124-FDE61598DFAD}"/>
              </a:ext>
            </a:extLst>
          </p:cNvPr>
          <p:cNvSpPr txBox="1">
            <a:spLocks/>
          </p:cNvSpPr>
          <p:nvPr/>
        </p:nvSpPr>
        <p:spPr>
          <a:xfrm>
            <a:off x="992329" y="4790049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DD17158-650F-47E8-A258-9429607CA1E9}"/>
              </a:ext>
            </a:extLst>
          </p:cNvPr>
          <p:cNvSpPr/>
          <p:nvPr/>
        </p:nvSpPr>
        <p:spPr>
          <a:xfrm>
            <a:off x="658559" y="4518151"/>
            <a:ext cx="250878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3688385" y="134593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AutoShape 10">
            <a:extLst>
              <a:ext uri="{FF2B5EF4-FFF2-40B4-BE49-F238E27FC236}">
                <a16:creationId xmlns:a16="http://schemas.microsoft.com/office/drawing/2014/main" id="{66F33AE1-8EA3-408E-9DFE-BDB0EA8B6D60}"/>
              </a:ext>
            </a:extLst>
          </p:cNvPr>
          <p:cNvSpPr>
            <a:spLocks noChangeArrowheads="1"/>
          </p:cNvSpPr>
          <p:nvPr/>
        </p:nvSpPr>
        <p:spPr bwMode="auto">
          <a:xfrm rot="3094821">
            <a:off x="2957112" y="3599516"/>
            <a:ext cx="330599" cy="1250298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2A3E7BF6-3B18-4191-9BC1-EDA39496F324}"/>
              </a:ext>
            </a:extLst>
          </p:cNvPr>
          <p:cNvSpPr txBox="1">
            <a:spLocks/>
          </p:cNvSpPr>
          <p:nvPr/>
        </p:nvSpPr>
        <p:spPr>
          <a:xfrm>
            <a:off x="992329" y="3096709"/>
            <a:ext cx="25160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408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2" descr="Serving-iStock_000010513793Medium.jpg">
            <a:extLst>
              <a:ext uri="{FF2B5EF4-FFF2-40B4-BE49-F238E27FC236}">
                <a16:creationId xmlns:a16="http://schemas.microsoft.com/office/drawing/2014/main" id="{98591646-E15A-46AF-A39C-193612A647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" b="2563"/>
          <a:stretch/>
        </p:blipFill>
        <p:spPr bwMode="auto">
          <a:xfrm>
            <a:off x="191586" y="1436914"/>
            <a:ext cx="8752114" cy="522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A23815BE-8CB6-4355-87B0-4CE733698F8F}"/>
              </a:ext>
            </a:extLst>
          </p:cNvPr>
          <p:cNvSpPr/>
          <p:nvPr/>
        </p:nvSpPr>
        <p:spPr>
          <a:xfrm rot="10800000">
            <a:off x="-801189" y="5451575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872FED1-97D8-42D3-AA26-A0595D6B351B}"/>
              </a:ext>
            </a:extLst>
          </p:cNvPr>
          <p:cNvSpPr txBox="1">
            <a:spLocks/>
          </p:cNvSpPr>
          <p:nvPr/>
        </p:nvSpPr>
        <p:spPr>
          <a:xfrm>
            <a:off x="1721536" y="5626709"/>
            <a:ext cx="231924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serving</a:t>
            </a:r>
          </a:p>
        </p:txBody>
      </p:sp>
    </p:spTree>
    <p:extLst>
      <p:ext uri="{BB962C8B-B14F-4D97-AF65-F5344CB8AC3E}">
        <p14:creationId xmlns:p14="http://schemas.microsoft.com/office/powerpoint/2010/main" val="1842229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2" descr="Serving-iStock_000010513793Medium.jpg">
            <a:extLst>
              <a:ext uri="{FF2B5EF4-FFF2-40B4-BE49-F238E27FC236}">
                <a16:creationId xmlns:a16="http://schemas.microsoft.com/office/drawing/2014/main" id="{E6908984-837F-42F5-86A2-815ED9D285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7"/>
          <a:stretch/>
        </p:blipFill>
        <p:spPr bwMode="auto">
          <a:xfrm>
            <a:off x="2769935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78AD41F9-052D-40F8-8021-6E2A3AAFA0CF}"/>
              </a:ext>
            </a:extLst>
          </p:cNvPr>
          <p:cNvSpPr/>
          <p:nvPr/>
        </p:nvSpPr>
        <p:spPr>
          <a:xfrm rot="10800000">
            <a:off x="2625631" y="4892815"/>
            <a:ext cx="1563191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FF17CDDC-0052-420D-B58D-8729059E239B}"/>
              </a:ext>
            </a:extLst>
          </p:cNvPr>
          <p:cNvSpPr/>
          <p:nvPr/>
        </p:nvSpPr>
        <p:spPr>
          <a:xfrm rot="10800000">
            <a:off x="-1391840" y="1554978"/>
            <a:ext cx="4422421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6241D9DF-954B-4609-8302-76E39A274197}"/>
              </a:ext>
            </a:extLst>
          </p:cNvPr>
          <p:cNvSpPr/>
          <p:nvPr/>
        </p:nvSpPr>
        <p:spPr>
          <a:xfrm rot="10800000">
            <a:off x="-1403305" y="2968902"/>
            <a:ext cx="4433887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1B819E80-7FFB-4F7C-9473-4E9375F127F1}"/>
              </a:ext>
            </a:extLst>
          </p:cNvPr>
          <p:cNvSpPr/>
          <p:nvPr/>
        </p:nvSpPr>
        <p:spPr>
          <a:xfrm rot="10800000">
            <a:off x="3030578" y="1551378"/>
            <a:ext cx="6557558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342DCAF9-F5BE-44C3-98E2-8D4B7818AB8B}"/>
              </a:ext>
            </a:extLst>
          </p:cNvPr>
          <p:cNvSpPr/>
          <p:nvPr/>
        </p:nvSpPr>
        <p:spPr>
          <a:xfrm rot="10800000">
            <a:off x="3030580" y="2939578"/>
            <a:ext cx="6783979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25" descr="Cooking-iStock_000006497902Medium.jpg">
            <a:extLst>
              <a:ext uri="{FF2B5EF4-FFF2-40B4-BE49-F238E27FC236}">
                <a16:creationId xmlns:a16="http://schemas.microsoft.com/office/drawing/2014/main" id="{DE456948-7173-4D1D-BCA6-41F8D55EC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3688388" y="2758102"/>
            <a:ext cx="1767228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700" y="244932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5" name="Picture 41" descr="Holding-iStock_000007128801Medium.jpg">
            <a:extLst>
              <a:ext uri="{FF2B5EF4-FFF2-40B4-BE49-F238E27FC236}">
                <a16:creationId xmlns:a16="http://schemas.microsoft.com/office/drawing/2014/main" id="{7A91735C-5ED5-426D-A6BC-C2AC2559CB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4"/>
          <a:stretch/>
        </p:blipFill>
        <p:spPr bwMode="auto">
          <a:xfrm>
            <a:off x="915618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3688385" y="134593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10">
            <a:extLst>
              <a:ext uri="{FF2B5EF4-FFF2-40B4-BE49-F238E27FC236}">
                <a16:creationId xmlns:a16="http://schemas.microsoft.com/office/drawing/2014/main" id="{1D0EA569-BA41-4EF4-BF71-36C0E4360B3A}"/>
              </a:ext>
            </a:extLst>
          </p:cNvPr>
          <p:cNvSpPr>
            <a:spLocks noChangeArrowheads="1"/>
          </p:cNvSpPr>
          <p:nvPr/>
        </p:nvSpPr>
        <p:spPr bwMode="auto">
          <a:xfrm rot="2218851">
            <a:off x="4128985" y="3818853"/>
            <a:ext cx="330599" cy="629119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6727AD-9AE6-46AB-9CD8-46B97C235C3F}"/>
              </a:ext>
            </a:extLst>
          </p:cNvPr>
          <p:cNvSpPr txBox="1">
            <a:spLocks/>
          </p:cNvSpPr>
          <p:nvPr/>
        </p:nvSpPr>
        <p:spPr>
          <a:xfrm>
            <a:off x="2834187" y="4786541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serving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DD78A79-7886-4F95-840D-66EAEBC3C219}"/>
              </a:ext>
            </a:extLst>
          </p:cNvPr>
          <p:cNvSpPr/>
          <p:nvPr/>
        </p:nvSpPr>
        <p:spPr>
          <a:xfrm>
            <a:off x="2682845" y="4572000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rved Left Arrow 49">
            <a:extLst>
              <a:ext uri="{FF2B5EF4-FFF2-40B4-BE49-F238E27FC236}">
                <a16:creationId xmlns:a16="http://schemas.microsoft.com/office/drawing/2014/main" id="{18E4B225-0FDD-480E-AFC6-8E5875C447D6}"/>
              </a:ext>
            </a:extLst>
          </p:cNvPr>
          <p:cNvSpPr/>
          <p:nvPr/>
        </p:nvSpPr>
        <p:spPr bwMode="auto">
          <a:xfrm flipH="1">
            <a:off x="3311070" y="1895365"/>
            <a:ext cx="646342" cy="2524364"/>
          </a:xfrm>
          <a:prstGeom prst="curvedLeftArrow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latin typeface="Calibri" panose="020F0502020204030204" pitchFamily="34" charset="0"/>
            </a:endParaRPr>
          </a:p>
        </p:txBody>
      </p:sp>
      <p:sp>
        <p:nvSpPr>
          <p:cNvPr id="57" name="AutoShape 10">
            <a:extLst>
              <a:ext uri="{FF2B5EF4-FFF2-40B4-BE49-F238E27FC236}">
                <a16:creationId xmlns:a16="http://schemas.microsoft.com/office/drawing/2014/main" id="{66F33AE1-8EA3-408E-9DFE-BDB0EA8B6D60}"/>
              </a:ext>
            </a:extLst>
          </p:cNvPr>
          <p:cNvSpPr>
            <a:spLocks noChangeArrowheads="1"/>
          </p:cNvSpPr>
          <p:nvPr/>
        </p:nvSpPr>
        <p:spPr bwMode="auto">
          <a:xfrm rot="3094821">
            <a:off x="2957112" y="3599516"/>
            <a:ext cx="330599" cy="1250298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2141ECA-5475-4249-BC0A-FF277F95CA43}"/>
              </a:ext>
            </a:extLst>
          </p:cNvPr>
          <p:cNvSpPr txBox="1">
            <a:spLocks/>
          </p:cNvSpPr>
          <p:nvPr/>
        </p:nvSpPr>
        <p:spPr>
          <a:xfrm>
            <a:off x="258501" y="1682827"/>
            <a:ext cx="3249830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37" name="Arrow: Chevron 36">
            <a:extLst>
              <a:ext uri="{FF2B5EF4-FFF2-40B4-BE49-F238E27FC236}">
                <a16:creationId xmlns:a16="http://schemas.microsoft.com/office/drawing/2014/main" id="{0DF3065E-EA04-4182-8ACF-7FDDC7164EE1}"/>
              </a:ext>
            </a:extLst>
          </p:cNvPr>
          <p:cNvSpPr/>
          <p:nvPr/>
        </p:nvSpPr>
        <p:spPr>
          <a:xfrm rot="10800000">
            <a:off x="714101" y="4896323"/>
            <a:ext cx="1680755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787F017-03D8-4435-A946-E2C1B2014343}"/>
              </a:ext>
            </a:extLst>
          </p:cNvPr>
          <p:cNvSpPr txBox="1">
            <a:spLocks/>
          </p:cNvSpPr>
          <p:nvPr/>
        </p:nvSpPr>
        <p:spPr>
          <a:xfrm>
            <a:off x="992329" y="4790049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DD17158-650F-47E8-A258-9429607CA1E9}"/>
              </a:ext>
            </a:extLst>
          </p:cNvPr>
          <p:cNvSpPr/>
          <p:nvPr/>
        </p:nvSpPr>
        <p:spPr>
          <a:xfrm>
            <a:off x="658559" y="4518151"/>
            <a:ext cx="250878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C904CB50-AABA-4207-A7BD-48803CA799AE}"/>
              </a:ext>
            </a:extLst>
          </p:cNvPr>
          <p:cNvSpPr txBox="1">
            <a:spLocks/>
          </p:cNvSpPr>
          <p:nvPr/>
        </p:nvSpPr>
        <p:spPr>
          <a:xfrm>
            <a:off x="992329" y="3096709"/>
            <a:ext cx="25160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18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59">
            <a:extLst>
              <a:ext uri="{FF2B5EF4-FFF2-40B4-BE49-F238E27FC236}">
                <a16:creationId xmlns:a16="http://schemas.microsoft.com/office/drawing/2014/main" id="{81A7987A-7C32-48DA-8220-622D0BFEBB4F}"/>
              </a:ext>
            </a:extLst>
          </p:cNvPr>
          <p:cNvGrpSpPr>
            <a:grpSpLocks/>
          </p:cNvGrpSpPr>
          <p:nvPr/>
        </p:nvGrpSpPr>
        <p:grpSpPr bwMode="auto">
          <a:xfrm>
            <a:off x="822960" y="1436914"/>
            <a:ext cx="7489372" cy="5229497"/>
            <a:chOff x="-1" y="0"/>
            <a:chExt cx="6553201" cy="5191901"/>
          </a:xfrm>
        </p:grpSpPr>
        <p:pic>
          <p:nvPicPr>
            <p:cNvPr id="18" name="Picture 56" descr="Cold Storage w Deli.jpg">
              <a:extLst>
                <a:ext uri="{FF2B5EF4-FFF2-40B4-BE49-F238E27FC236}">
                  <a16:creationId xmlns:a16="http://schemas.microsoft.com/office/drawing/2014/main" id="{85FB45C5-B5B3-4404-9511-6B6FD742C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45" b="21249"/>
            <a:stretch>
              <a:fillRect/>
            </a:stretch>
          </p:blipFill>
          <p:spPr bwMode="auto">
            <a:xfrm>
              <a:off x="0" y="2819400"/>
              <a:ext cx="6553200" cy="2372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7" descr="Lesson 8, slide 2 Gravy in ice bath.jpg">
              <a:extLst>
                <a:ext uri="{FF2B5EF4-FFF2-40B4-BE49-F238E27FC236}">
                  <a16:creationId xmlns:a16="http://schemas.microsoft.com/office/drawing/2014/main" id="{250DD70B-0F12-4FDD-8951-62B6F44FA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536" b="18311"/>
            <a:stretch>
              <a:fillRect/>
            </a:stretch>
          </p:blipFill>
          <p:spPr bwMode="auto">
            <a:xfrm>
              <a:off x="-1" y="0"/>
              <a:ext cx="6553199" cy="290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0EA2805B-4624-489F-B374-B666D351B6D6}"/>
              </a:ext>
            </a:extLst>
          </p:cNvPr>
          <p:cNvSpPr/>
          <p:nvPr/>
        </p:nvSpPr>
        <p:spPr>
          <a:xfrm rot="10800000">
            <a:off x="-801190" y="2229396"/>
            <a:ext cx="5886995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E3DE669-F4C0-47AC-8043-3BBC2F2BE7D0}"/>
              </a:ext>
            </a:extLst>
          </p:cNvPr>
          <p:cNvSpPr txBox="1">
            <a:spLocks/>
          </p:cNvSpPr>
          <p:nvPr/>
        </p:nvSpPr>
        <p:spPr>
          <a:xfrm>
            <a:off x="191590" y="2404530"/>
            <a:ext cx="4380410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Cooling &amp; storage</a:t>
            </a:r>
          </a:p>
        </p:txBody>
      </p:sp>
    </p:spTree>
    <p:extLst>
      <p:ext uri="{BB962C8B-B14F-4D97-AF65-F5344CB8AC3E}">
        <p14:creationId xmlns:p14="http://schemas.microsoft.com/office/powerpoint/2010/main" val="3797057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4" descr="Cold Storage w Deli.jpg">
            <a:extLst>
              <a:ext uri="{FF2B5EF4-FFF2-40B4-BE49-F238E27FC236}">
                <a16:creationId xmlns:a16="http://schemas.microsoft.com/office/drawing/2014/main" id="{0E047D9A-1E7E-42E2-BA25-44C6116A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4" t="16458" b="16458"/>
          <a:stretch/>
        </p:blipFill>
        <p:spPr bwMode="auto">
          <a:xfrm>
            <a:off x="6478569" y="4194241"/>
            <a:ext cx="1767228" cy="1066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E9BC0F52-F185-4E89-A231-13B19C642870}"/>
              </a:ext>
            </a:extLst>
          </p:cNvPr>
          <p:cNvSpPr/>
          <p:nvPr/>
        </p:nvSpPr>
        <p:spPr>
          <a:xfrm rot="10800000">
            <a:off x="6342888" y="4897084"/>
            <a:ext cx="1651280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45" descr="Lesson 8, slide 2 Gravy in ice bath.jpg">
            <a:extLst>
              <a:ext uri="{FF2B5EF4-FFF2-40B4-BE49-F238E27FC236}">
                <a16:creationId xmlns:a16="http://schemas.microsoft.com/office/drawing/2014/main" id="{FC850393-1ECC-4157-8FE5-3DD1FC2C50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4" r="16301" b="14369"/>
          <a:stretch/>
        </p:blipFill>
        <p:spPr bwMode="auto">
          <a:xfrm>
            <a:off x="4624252" y="419424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Arrow: Chevron 42">
            <a:extLst>
              <a:ext uri="{FF2B5EF4-FFF2-40B4-BE49-F238E27FC236}">
                <a16:creationId xmlns:a16="http://schemas.microsoft.com/office/drawing/2014/main" id="{5061DFEB-13B1-4BE1-BBFB-B5C0B7D02F8F}"/>
              </a:ext>
            </a:extLst>
          </p:cNvPr>
          <p:cNvSpPr/>
          <p:nvPr/>
        </p:nvSpPr>
        <p:spPr>
          <a:xfrm rot="10800000">
            <a:off x="4444581" y="4896323"/>
            <a:ext cx="1658910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42" descr="Serving-iStock_000010513793Medium.jpg">
            <a:extLst>
              <a:ext uri="{FF2B5EF4-FFF2-40B4-BE49-F238E27FC236}">
                <a16:creationId xmlns:a16="http://schemas.microsoft.com/office/drawing/2014/main" id="{EA5C5118-FCB1-4A6C-8223-FB945CBF78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7"/>
          <a:stretch/>
        </p:blipFill>
        <p:spPr bwMode="auto">
          <a:xfrm>
            <a:off x="2769935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rrow: Chevron 40">
            <a:extLst>
              <a:ext uri="{FF2B5EF4-FFF2-40B4-BE49-F238E27FC236}">
                <a16:creationId xmlns:a16="http://schemas.microsoft.com/office/drawing/2014/main" id="{1B269C89-79D3-4735-8F71-612FDCABA4FB}"/>
              </a:ext>
            </a:extLst>
          </p:cNvPr>
          <p:cNvSpPr/>
          <p:nvPr/>
        </p:nvSpPr>
        <p:spPr>
          <a:xfrm rot="10800000">
            <a:off x="2625632" y="4892815"/>
            <a:ext cx="1572812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FF17CDDC-0052-420D-B58D-8729059E239B}"/>
              </a:ext>
            </a:extLst>
          </p:cNvPr>
          <p:cNvSpPr/>
          <p:nvPr/>
        </p:nvSpPr>
        <p:spPr>
          <a:xfrm rot="10800000">
            <a:off x="-1391840" y="1554978"/>
            <a:ext cx="4422421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6241D9DF-954B-4609-8302-76E39A274197}"/>
              </a:ext>
            </a:extLst>
          </p:cNvPr>
          <p:cNvSpPr/>
          <p:nvPr/>
        </p:nvSpPr>
        <p:spPr>
          <a:xfrm rot="10800000">
            <a:off x="-1403305" y="2968902"/>
            <a:ext cx="4433887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1B819E80-7FFB-4F7C-9473-4E9375F127F1}"/>
              </a:ext>
            </a:extLst>
          </p:cNvPr>
          <p:cNvSpPr/>
          <p:nvPr/>
        </p:nvSpPr>
        <p:spPr>
          <a:xfrm rot="10800000">
            <a:off x="3030578" y="1551378"/>
            <a:ext cx="6557558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342DCAF9-F5BE-44C3-98E2-8D4B7818AB8B}"/>
              </a:ext>
            </a:extLst>
          </p:cNvPr>
          <p:cNvSpPr/>
          <p:nvPr/>
        </p:nvSpPr>
        <p:spPr>
          <a:xfrm rot="10800000">
            <a:off x="3030580" y="2939578"/>
            <a:ext cx="6783979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25" descr="Cooking-iStock_000006497902Medium.jpg">
            <a:extLst>
              <a:ext uri="{FF2B5EF4-FFF2-40B4-BE49-F238E27FC236}">
                <a16:creationId xmlns:a16="http://schemas.microsoft.com/office/drawing/2014/main" id="{DE456948-7173-4D1D-BCA6-41F8D55ECB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3688388" y="2758102"/>
            <a:ext cx="1767228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700" y="244932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13" name="AutoShape 10">
            <a:extLst>
              <a:ext uri="{FF2B5EF4-FFF2-40B4-BE49-F238E27FC236}">
                <a16:creationId xmlns:a16="http://schemas.microsoft.com/office/drawing/2014/main" id="{EFC2B2D4-3F42-4809-B472-E5A2430E183F}"/>
              </a:ext>
            </a:extLst>
          </p:cNvPr>
          <p:cNvSpPr>
            <a:spLocks noChangeArrowheads="1"/>
          </p:cNvSpPr>
          <p:nvPr/>
        </p:nvSpPr>
        <p:spPr bwMode="auto">
          <a:xfrm rot="2218851">
            <a:off x="4128985" y="3818853"/>
            <a:ext cx="330599" cy="629119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5" name="Picture 41" descr="Holding-iStock_000007128801Medium.jpg">
            <a:extLst>
              <a:ext uri="{FF2B5EF4-FFF2-40B4-BE49-F238E27FC236}">
                <a16:creationId xmlns:a16="http://schemas.microsoft.com/office/drawing/2014/main" id="{7A91735C-5ED5-426D-A6BC-C2AC2559CB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4"/>
          <a:stretch/>
        </p:blipFill>
        <p:spPr bwMode="auto">
          <a:xfrm>
            <a:off x="915618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79073190-AFF9-49F3-8B2F-3FEEC9261945}"/>
              </a:ext>
            </a:extLst>
          </p:cNvPr>
          <p:cNvSpPr txBox="1">
            <a:spLocks/>
          </p:cNvSpPr>
          <p:nvPr/>
        </p:nvSpPr>
        <p:spPr>
          <a:xfrm>
            <a:off x="4704675" y="4790049"/>
            <a:ext cx="22677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cooling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283B43E-C147-4878-B9D4-858650630908}"/>
              </a:ext>
            </a:extLst>
          </p:cNvPr>
          <p:cNvSpPr txBox="1">
            <a:spLocks/>
          </p:cNvSpPr>
          <p:nvPr/>
        </p:nvSpPr>
        <p:spPr>
          <a:xfrm>
            <a:off x="6557386" y="4790810"/>
            <a:ext cx="2173954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9C5DFA-D0E0-4D83-9F5C-CCE25108FBF1}"/>
              </a:ext>
            </a:extLst>
          </p:cNvPr>
          <p:cNvSpPr/>
          <p:nvPr/>
        </p:nvSpPr>
        <p:spPr>
          <a:xfrm>
            <a:off x="2682845" y="4572000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63941AC-DDCF-447C-8443-623427E8395A}"/>
              </a:ext>
            </a:extLst>
          </p:cNvPr>
          <p:cNvSpPr/>
          <p:nvPr/>
        </p:nvSpPr>
        <p:spPr>
          <a:xfrm>
            <a:off x="4538768" y="4494127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F382D6D-53A6-4FE7-959C-7201AD947B6C}"/>
              </a:ext>
            </a:extLst>
          </p:cNvPr>
          <p:cNvSpPr/>
          <p:nvPr/>
        </p:nvSpPr>
        <p:spPr>
          <a:xfrm>
            <a:off x="6389707" y="4494349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utoShape 10">
            <a:extLst>
              <a:ext uri="{FF2B5EF4-FFF2-40B4-BE49-F238E27FC236}">
                <a16:creationId xmlns:a16="http://schemas.microsoft.com/office/drawing/2014/main" id="{4A4F41C3-CBDB-494C-836E-9D75DF991D0B}"/>
              </a:ext>
            </a:extLst>
          </p:cNvPr>
          <p:cNvSpPr>
            <a:spLocks noChangeArrowheads="1"/>
          </p:cNvSpPr>
          <p:nvPr/>
        </p:nvSpPr>
        <p:spPr bwMode="auto">
          <a:xfrm rot="19381149" flipH="1">
            <a:off x="4676342" y="3814181"/>
            <a:ext cx="330599" cy="629119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1" name="AutoShape 10">
            <a:extLst>
              <a:ext uri="{FF2B5EF4-FFF2-40B4-BE49-F238E27FC236}">
                <a16:creationId xmlns:a16="http://schemas.microsoft.com/office/drawing/2014/main" id="{494A1259-84D1-4586-A604-A8F2F13CBE4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180840" y="4589575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2" name="Curved Left Arrow 49">
            <a:extLst>
              <a:ext uri="{FF2B5EF4-FFF2-40B4-BE49-F238E27FC236}">
                <a16:creationId xmlns:a16="http://schemas.microsoft.com/office/drawing/2014/main" id="{222396A5-83BE-4E3B-887F-F9F16842334C}"/>
              </a:ext>
            </a:extLst>
          </p:cNvPr>
          <p:cNvSpPr/>
          <p:nvPr/>
        </p:nvSpPr>
        <p:spPr bwMode="auto">
          <a:xfrm flipH="1">
            <a:off x="3311070" y="1895365"/>
            <a:ext cx="646342" cy="2524364"/>
          </a:xfrm>
          <a:prstGeom prst="curvedLeftArrow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latin typeface="Calibri" panose="020F0502020204030204" pitchFamily="34" charset="0"/>
            </a:endParaRPr>
          </a:p>
        </p:txBody>
      </p:sp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3688385" y="134593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AutoShape 10">
            <a:extLst>
              <a:ext uri="{FF2B5EF4-FFF2-40B4-BE49-F238E27FC236}">
                <a16:creationId xmlns:a16="http://schemas.microsoft.com/office/drawing/2014/main" id="{A73C626D-6815-4D59-9945-877EDFF1DA94}"/>
              </a:ext>
            </a:extLst>
          </p:cNvPr>
          <p:cNvSpPr>
            <a:spLocks noChangeArrowheads="1"/>
          </p:cNvSpPr>
          <p:nvPr/>
        </p:nvSpPr>
        <p:spPr bwMode="auto">
          <a:xfrm rot="3094821">
            <a:off x="2957112" y="3599516"/>
            <a:ext cx="330599" cy="1250298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BC553388-C63D-44B5-BDDC-F31BACB3BED5}"/>
              </a:ext>
            </a:extLst>
          </p:cNvPr>
          <p:cNvSpPr txBox="1">
            <a:spLocks/>
          </p:cNvSpPr>
          <p:nvPr/>
        </p:nvSpPr>
        <p:spPr>
          <a:xfrm>
            <a:off x="258501" y="1682827"/>
            <a:ext cx="3249830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526ACEBA-A1EC-4B78-8A5F-47E70F843BC3}"/>
              </a:ext>
            </a:extLst>
          </p:cNvPr>
          <p:cNvSpPr/>
          <p:nvPr/>
        </p:nvSpPr>
        <p:spPr>
          <a:xfrm rot="10800000">
            <a:off x="714101" y="4896323"/>
            <a:ext cx="1680755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5E9BC102-702B-4381-89CA-79E12459D85F}"/>
              </a:ext>
            </a:extLst>
          </p:cNvPr>
          <p:cNvSpPr txBox="1">
            <a:spLocks/>
          </p:cNvSpPr>
          <p:nvPr/>
        </p:nvSpPr>
        <p:spPr>
          <a:xfrm>
            <a:off x="992329" y="4790049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DD17158-650F-47E8-A258-9429607CA1E9}"/>
              </a:ext>
            </a:extLst>
          </p:cNvPr>
          <p:cNvSpPr/>
          <p:nvPr/>
        </p:nvSpPr>
        <p:spPr>
          <a:xfrm>
            <a:off x="658559" y="4518151"/>
            <a:ext cx="250878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7D50AD43-57CA-47F1-A921-D8109810CC6A}"/>
              </a:ext>
            </a:extLst>
          </p:cNvPr>
          <p:cNvSpPr txBox="1">
            <a:spLocks/>
          </p:cNvSpPr>
          <p:nvPr/>
        </p:nvSpPr>
        <p:spPr>
          <a:xfrm>
            <a:off x="2834187" y="4786541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serving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E2442F5A-F755-4172-AB9D-90E6B6BADDD8}"/>
              </a:ext>
            </a:extLst>
          </p:cNvPr>
          <p:cNvSpPr txBox="1">
            <a:spLocks/>
          </p:cNvSpPr>
          <p:nvPr/>
        </p:nvSpPr>
        <p:spPr>
          <a:xfrm>
            <a:off x="992329" y="3096709"/>
            <a:ext cx="25160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694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1" descr="Reheating-iStock_000002092343Medium.jpg">
            <a:extLst>
              <a:ext uri="{FF2B5EF4-FFF2-40B4-BE49-F238E27FC236}">
                <a16:creationId xmlns:a16="http://schemas.microsoft.com/office/drawing/2014/main" id="{EFEB42C3-E70E-43A2-A2FC-344E8F1B7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8"/>
          <a:stretch/>
        </p:blipFill>
        <p:spPr bwMode="auto">
          <a:xfrm>
            <a:off x="200300" y="1436914"/>
            <a:ext cx="8743400" cy="522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A23815BE-8CB6-4355-87B0-4CE733698F8F}"/>
              </a:ext>
            </a:extLst>
          </p:cNvPr>
          <p:cNvSpPr/>
          <p:nvPr/>
        </p:nvSpPr>
        <p:spPr>
          <a:xfrm rot="10800000">
            <a:off x="-801189" y="5451575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872FED1-97D8-42D3-AA26-A0595D6B351B}"/>
              </a:ext>
            </a:extLst>
          </p:cNvPr>
          <p:cNvSpPr txBox="1">
            <a:spLocks/>
          </p:cNvSpPr>
          <p:nvPr/>
        </p:nvSpPr>
        <p:spPr>
          <a:xfrm>
            <a:off x="1166949" y="5626709"/>
            <a:ext cx="287382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Reheating</a:t>
            </a:r>
          </a:p>
        </p:txBody>
      </p:sp>
    </p:spTree>
    <p:extLst>
      <p:ext uri="{BB962C8B-B14F-4D97-AF65-F5344CB8AC3E}">
        <p14:creationId xmlns:p14="http://schemas.microsoft.com/office/powerpoint/2010/main" val="2001802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rrow: Chevron 54">
            <a:extLst>
              <a:ext uri="{FF2B5EF4-FFF2-40B4-BE49-F238E27FC236}">
                <a16:creationId xmlns:a16="http://schemas.microsoft.com/office/drawing/2014/main" id="{806CE1B6-DC69-4690-8357-AB49B1774520}"/>
              </a:ext>
            </a:extLst>
          </p:cNvPr>
          <p:cNvSpPr/>
          <p:nvPr/>
        </p:nvSpPr>
        <p:spPr>
          <a:xfrm rot="10800000">
            <a:off x="3030951" y="5788965"/>
            <a:ext cx="6783979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AutoShape 10">
            <a:extLst>
              <a:ext uri="{FF2B5EF4-FFF2-40B4-BE49-F238E27FC236}">
                <a16:creationId xmlns:a16="http://schemas.microsoft.com/office/drawing/2014/main" id="{D9455ACB-060F-4A2E-B8D9-40677D7AF33A}"/>
              </a:ext>
            </a:extLst>
          </p:cNvPr>
          <p:cNvSpPr>
            <a:spLocks noChangeArrowheads="1"/>
          </p:cNvSpPr>
          <p:nvPr/>
        </p:nvSpPr>
        <p:spPr bwMode="auto">
          <a:xfrm rot="3094821">
            <a:off x="5881998" y="5110376"/>
            <a:ext cx="330599" cy="1250298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3" name="Arrow: Chevron 52">
            <a:extLst>
              <a:ext uri="{FF2B5EF4-FFF2-40B4-BE49-F238E27FC236}">
                <a16:creationId xmlns:a16="http://schemas.microsoft.com/office/drawing/2014/main" id="{FC9871EB-ABD4-49A5-B5BE-1A057303C23B}"/>
              </a:ext>
            </a:extLst>
          </p:cNvPr>
          <p:cNvSpPr/>
          <p:nvPr/>
        </p:nvSpPr>
        <p:spPr>
          <a:xfrm rot="10800000">
            <a:off x="-1402934" y="5818289"/>
            <a:ext cx="4433887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44" descr="Cold Storage w Deli.jpg">
            <a:extLst>
              <a:ext uri="{FF2B5EF4-FFF2-40B4-BE49-F238E27FC236}">
                <a16:creationId xmlns:a16="http://schemas.microsoft.com/office/drawing/2014/main" id="{0E047D9A-1E7E-42E2-BA25-44C6116A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4" t="16458" b="16458"/>
          <a:stretch/>
        </p:blipFill>
        <p:spPr bwMode="auto">
          <a:xfrm>
            <a:off x="6478569" y="4194241"/>
            <a:ext cx="1767228" cy="1066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E9BC0F52-F185-4E89-A231-13B19C642870}"/>
              </a:ext>
            </a:extLst>
          </p:cNvPr>
          <p:cNvSpPr/>
          <p:nvPr/>
        </p:nvSpPr>
        <p:spPr>
          <a:xfrm rot="10800000">
            <a:off x="6342887" y="4897084"/>
            <a:ext cx="1653273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45" descr="Lesson 8, slide 2 Gravy in ice bath.jpg">
            <a:extLst>
              <a:ext uri="{FF2B5EF4-FFF2-40B4-BE49-F238E27FC236}">
                <a16:creationId xmlns:a16="http://schemas.microsoft.com/office/drawing/2014/main" id="{FC850393-1ECC-4157-8FE5-3DD1FC2C50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4" r="16301" b="14369"/>
          <a:stretch/>
        </p:blipFill>
        <p:spPr bwMode="auto">
          <a:xfrm>
            <a:off x="4624252" y="419424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Arrow: Chevron 42">
            <a:extLst>
              <a:ext uri="{FF2B5EF4-FFF2-40B4-BE49-F238E27FC236}">
                <a16:creationId xmlns:a16="http://schemas.microsoft.com/office/drawing/2014/main" id="{5061DFEB-13B1-4BE1-BBFB-B5C0B7D02F8F}"/>
              </a:ext>
            </a:extLst>
          </p:cNvPr>
          <p:cNvSpPr/>
          <p:nvPr/>
        </p:nvSpPr>
        <p:spPr>
          <a:xfrm rot="10800000">
            <a:off x="4444579" y="4896323"/>
            <a:ext cx="1683812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42" descr="Serving-iStock_000010513793Medium.jpg">
            <a:extLst>
              <a:ext uri="{FF2B5EF4-FFF2-40B4-BE49-F238E27FC236}">
                <a16:creationId xmlns:a16="http://schemas.microsoft.com/office/drawing/2014/main" id="{EA5C5118-FCB1-4A6C-8223-FB945CBF78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7"/>
          <a:stretch/>
        </p:blipFill>
        <p:spPr bwMode="auto">
          <a:xfrm>
            <a:off x="2769935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rrow: Chevron 40">
            <a:extLst>
              <a:ext uri="{FF2B5EF4-FFF2-40B4-BE49-F238E27FC236}">
                <a16:creationId xmlns:a16="http://schemas.microsoft.com/office/drawing/2014/main" id="{1B269C89-79D3-4735-8F71-612FDCABA4FB}"/>
              </a:ext>
            </a:extLst>
          </p:cNvPr>
          <p:cNvSpPr/>
          <p:nvPr/>
        </p:nvSpPr>
        <p:spPr>
          <a:xfrm rot="10800000">
            <a:off x="2625632" y="4892815"/>
            <a:ext cx="1572812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FF17CDDC-0052-420D-B58D-8729059E239B}"/>
              </a:ext>
            </a:extLst>
          </p:cNvPr>
          <p:cNvSpPr/>
          <p:nvPr/>
        </p:nvSpPr>
        <p:spPr>
          <a:xfrm rot="10800000">
            <a:off x="-1391840" y="1554978"/>
            <a:ext cx="4422421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6241D9DF-954B-4609-8302-76E39A274197}"/>
              </a:ext>
            </a:extLst>
          </p:cNvPr>
          <p:cNvSpPr/>
          <p:nvPr/>
        </p:nvSpPr>
        <p:spPr>
          <a:xfrm rot="10800000">
            <a:off x="-1403305" y="2968902"/>
            <a:ext cx="4433887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1B819E80-7FFB-4F7C-9473-4E9375F127F1}"/>
              </a:ext>
            </a:extLst>
          </p:cNvPr>
          <p:cNvSpPr/>
          <p:nvPr/>
        </p:nvSpPr>
        <p:spPr>
          <a:xfrm rot="10800000">
            <a:off x="3030578" y="1551378"/>
            <a:ext cx="6557558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342DCAF9-F5BE-44C3-98E2-8D4B7818AB8B}"/>
              </a:ext>
            </a:extLst>
          </p:cNvPr>
          <p:cNvSpPr/>
          <p:nvPr/>
        </p:nvSpPr>
        <p:spPr>
          <a:xfrm rot="10800000">
            <a:off x="3030580" y="2939578"/>
            <a:ext cx="6783979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25" descr="Cooking-iStock_000006497902Medium.jpg">
            <a:extLst>
              <a:ext uri="{FF2B5EF4-FFF2-40B4-BE49-F238E27FC236}">
                <a16:creationId xmlns:a16="http://schemas.microsoft.com/office/drawing/2014/main" id="{DE456948-7173-4D1D-BCA6-41F8D55ECB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3688388" y="2758102"/>
            <a:ext cx="1767228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700" y="244932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13" name="AutoShape 10">
            <a:extLst>
              <a:ext uri="{FF2B5EF4-FFF2-40B4-BE49-F238E27FC236}">
                <a16:creationId xmlns:a16="http://schemas.microsoft.com/office/drawing/2014/main" id="{EFC2B2D4-3F42-4809-B472-E5A2430E183F}"/>
              </a:ext>
            </a:extLst>
          </p:cNvPr>
          <p:cNvSpPr>
            <a:spLocks noChangeArrowheads="1"/>
          </p:cNvSpPr>
          <p:nvPr/>
        </p:nvSpPr>
        <p:spPr bwMode="auto">
          <a:xfrm rot="2218851">
            <a:off x="4128985" y="3818853"/>
            <a:ext cx="330599" cy="629119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5" name="Picture 41" descr="Holding-iStock_000007128801Medium.jpg">
            <a:extLst>
              <a:ext uri="{FF2B5EF4-FFF2-40B4-BE49-F238E27FC236}">
                <a16:creationId xmlns:a16="http://schemas.microsoft.com/office/drawing/2014/main" id="{7A91735C-5ED5-426D-A6BC-C2AC2559CB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4"/>
          <a:stretch/>
        </p:blipFill>
        <p:spPr bwMode="auto">
          <a:xfrm>
            <a:off x="915618" y="4194241"/>
            <a:ext cx="1767227" cy="105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3" descr="Reheating-iStock_000002092343Medium.jpg">
            <a:extLst>
              <a:ext uri="{FF2B5EF4-FFF2-40B4-BE49-F238E27FC236}">
                <a16:creationId xmlns:a16="http://schemas.microsoft.com/office/drawing/2014/main" id="{3D110EBB-A090-4971-BCEE-612645CF2C5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4"/>
          <a:stretch/>
        </p:blipFill>
        <p:spPr bwMode="auto">
          <a:xfrm>
            <a:off x="3749347" y="5600054"/>
            <a:ext cx="1767227" cy="105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10">
            <a:extLst>
              <a:ext uri="{FF2B5EF4-FFF2-40B4-BE49-F238E27FC236}">
                <a16:creationId xmlns:a16="http://schemas.microsoft.com/office/drawing/2014/main" id="{F74A8EB5-4182-4D90-99E0-D94DC39C3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6045" y="5299457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9C5DFA-D0E0-4D83-9F5C-CCE25108FBF1}"/>
              </a:ext>
            </a:extLst>
          </p:cNvPr>
          <p:cNvSpPr/>
          <p:nvPr/>
        </p:nvSpPr>
        <p:spPr>
          <a:xfrm>
            <a:off x="2682845" y="4572000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63941AC-DDCF-447C-8443-623427E8395A}"/>
              </a:ext>
            </a:extLst>
          </p:cNvPr>
          <p:cNvSpPr/>
          <p:nvPr/>
        </p:nvSpPr>
        <p:spPr>
          <a:xfrm>
            <a:off x="4538768" y="4494127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F382D6D-53A6-4FE7-959C-7201AD947B6C}"/>
              </a:ext>
            </a:extLst>
          </p:cNvPr>
          <p:cNvSpPr/>
          <p:nvPr/>
        </p:nvSpPr>
        <p:spPr>
          <a:xfrm>
            <a:off x="6389707" y="4494349"/>
            <a:ext cx="87090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utoShape 10">
            <a:extLst>
              <a:ext uri="{FF2B5EF4-FFF2-40B4-BE49-F238E27FC236}">
                <a16:creationId xmlns:a16="http://schemas.microsoft.com/office/drawing/2014/main" id="{4A4F41C3-CBDB-494C-836E-9D75DF991D0B}"/>
              </a:ext>
            </a:extLst>
          </p:cNvPr>
          <p:cNvSpPr>
            <a:spLocks noChangeArrowheads="1"/>
          </p:cNvSpPr>
          <p:nvPr/>
        </p:nvSpPr>
        <p:spPr bwMode="auto">
          <a:xfrm rot="19381149" flipH="1">
            <a:off x="4676342" y="3814181"/>
            <a:ext cx="330599" cy="629119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1" name="AutoShape 10">
            <a:extLst>
              <a:ext uri="{FF2B5EF4-FFF2-40B4-BE49-F238E27FC236}">
                <a16:creationId xmlns:a16="http://schemas.microsoft.com/office/drawing/2014/main" id="{494A1259-84D1-4586-A604-A8F2F13CBE4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180840" y="4589575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2" name="Curved Left Arrow 49">
            <a:extLst>
              <a:ext uri="{FF2B5EF4-FFF2-40B4-BE49-F238E27FC236}">
                <a16:creationId xmlns:a16="http://schemas.microsoft.com/office/drawing/2014/main" id="{222396A5-83BE-4E3B-887F-F9F16842334C}"/>
              </a:ext>
            </a:extLst>
          </p:cNvPr>
          <p:cNvSpPr/>
          <p:nvPr/>
        </p:nvSpPr>
        <p:spPr bwMode="auto">
          <a:xfrm flipH="1">
            <a:off x="3311070" y="1895365"/>
            <a:ext cx="646342" cy="2524364"/>
          </a:xfrm>
          <a:prstGeom prst="curvedLeftArrow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latin typeface="Calibri" panose="020F0502020204030204" pitchFamily="34" charset="0"/>
            </a:endParaRPr>
          </a:p>
        </p:txBody>
      </p:sp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3688385" y="1345932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AutoShape 10">
            <a:extLst>
              <a:ext uri="{FF2B5EF4-FFF2-40B4-BE49-F238E27FC236}">
                <a16:creationId xmlns:a16="http://schemas.microsoft.com/office/drawing/2014/main" id="{8DDC262E-F318-43FA-A9C2-6848705979CC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835284" y="5287267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7" name="AutoShape 10">
            <a:extLst>
              <a:ext uri="{FF2B5EF4-FFF2-40B4-BE49-F238E27FC236}">
                <a16:creationId xmlns:a16="http://schemas.microsoft.com/office/drawing/2014/main" id="{A73C626D-6815-4D59-9945-877EDFF1DA94}"/>
              </a:ext>
            </a:extLst>
          </p:cNvPr>
          <p:cNvSpPr>
            <a:spLocks noChangeArrowheads="1"/>
          </p:cNvSpPr>
          <p:nvPr/>
        </p:nvSpPr>
        <p:spPr bwMode="auto">
          <a:xfrm rot="3094821">
            <a:off x="2957112" y="3599516"/>
            <a:ext cx="330599" cy="1250298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55FC17DA-6EAD-461D-A8BD-1F20037A3093}"/>
              </a:ext>
            </a:extLst>
          </p:cNvPr>
          <p:cNvSpPr txBox="1">
            <a:spLocks/>
          </p:cNvSpPr>
          <p:nvPr/>
        </p:nvSpPr>
        <p:spPr>
          <a:xfrm>
            <a:off x="258501" y="1682827"/>
            <a:ext cx="3249830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E93DE5C0-2009-4C01-B683-F9DBC19A2A4F}"/>
              </a:ext>
            </a:extLst>
          </p:cNvPr>
          <p:cNvSpPr txBox="1">
            <a:spLocks/>
          </p:cNvSpPr>
          <p:nvPr/>
        </p:nvSpPr>
        <p:spPr>
          <a:xfrm>
            <a:off x="992329" y="3096709"/>
            <a:ext cx="25160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71E5C9BF-37F6-41B6-8BE5-537F64869C78}"/>
              </a:ext>
            </a:extLst>
          </p:cNvPr>
          <p:cNvSpPr/>
          <p:nvPr/>
        </p:nvSpPr>
        <p:spPr>
          <a:xfrm rot="10800000">
            <a:off x="714101" y="4896323"/>
            <a:ext cx="1680755" cy="26131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677BB32F-DD53-428F-8991-4C7C356188DA}"/>
              </a:ext>
            </a:extLst>
          </p:cNvPr>
          <p:cNvSpPr txBox="1">
            <a:spLocks/>
          </p:cNvSpPr>
          <p:nvPr/>
        </p:nvSpPr>
        <p:spPr>
          <a:xfrm>
            <a:off x="992329" y="4790049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DD17158-650F-47E8-A258-9429607CA1E9}"/>
              </a:ext>
            </a:extLst>
          </p:cNvPr>
          <p:cNvSpPr/>
          <p:nvPr/>
        </p:nvSpPr>
        <p:spPr>
          <a:xfrm>
            <a:off x="658559" y="4518151"/>
            <a:ext cx="250878" cy="678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8588E127-9C57-4084-82C1-0E6DB160999D}"/>
              </a:ext>
            </a:extLst>
          </p:cNvPr>
          <p:cNvSpPr txBox="1">
            <a:spLocks/>
          </p:cNvSpPr>
          <p:nvPr/>
        </p:nvSpPr>
        <p:spPr>
          <a:xfrm>
            <a:off x="2834187" y="4786541"/>
            <a:ext cx="2319241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serving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B20FFED0-E247-4E25-B76A-DE1C6FEE772E}"/>
              </a:ext>
            </a:extLst>
          </p:cNvPr>
          <p:cNvSpPr txBox="1">
            <a:spLocks/>
          </p:cNvSpPr>
          <p:nvPr/>
        </p:nvSpPr>
        <p:spPr>
          <a:xfrm>
            <a:off x="4704675" y="4790049"/>
            <a:ext cx="2267702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cooling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EE01DE69-D2B7-477F-B8DF-81BB3D6A4850}"/>
              </a:ext>
            </a:extLst>
          </p:cNvPr>
          <p:cNvSpPr txBox="1">
            <a:spLocks/>
          </p:cNvSpPr>
          <p:nvPr/>
        </p:nvSpPr>
        <p:spPr>
          <a:xfrm>
            <a:off x="6557386" y="4790810"/>
            <a:ext cx="2173954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65598552-F7CD-4542-8883-D550CCFD416C}"/>
              </a:ext>
            </a:extLst>
          </p:cNvPr>
          <p:cNvSpPr txBox="1">
            <a:spLocks/>
          </p:cNvSpPr>
          <p:nvPr/>
        </p:nvSpPr>
        <p:spPr>
          <a:xfrm>
            <a:off x="559563" y="5952264"/>
            <a:ext cx="2978103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chemeClr val="bg1"/>
                </a:solidFill>
              </a:rPr>
              <a:t>Reheating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83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136" y="2274340"/>
            <a:ext cx="3334251" cy="4091197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must be: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Obtained from an approved source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 good condition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At correct temperature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Checked off invoice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Not delivered during peak business times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2CE1BE5-279F-413A-A5FD-ABD48C331876}"/>
              </a:ext>
            </a:extLst>
          </p:cNvPr>
          <p:cNvGrpSpPr/>
          <p:nvPr/>
        </p:nvGrpSpPr>
        <p:grpSpPr>
          <a:xfrm>
            <a:off x="3926317" y="1795038"/>
            <a:ext cx="4658120" cy="3976534"/>
            <a:chOff x="4847286" y="1606092"/>
            <a:chExt cx="4658120" cy="3976534"/>
          </a:xfrm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5E9744F-1F7D-4AAF-8CC5-A9DF8944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rgbClr val="F1B3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B05E0E1-4AAD-4928-BC93-62625E540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E6AB8C96-BB08-4D73-9135-F2A331B31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id="{717E786F-EAFE-44F7-9340-3E8615ED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5">
              <a:extLst>
                <a:ext uri="{FF2B5EF4-FFF2-40B4-BE49-F238E27FC236}">
                  <a16:creationId xmlns:a16="http://schemas.microsoft.com/office/drawing/2014/main" id="{C214DB5E-0130-49D7-9EE7-49149BBB5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5">
              <a:extLst>
                <a:ext uri="{FF2B5EF4-FFF2-40B4-BE49-F238E27FC236}">
                  <a16:creationId xmlns:a16="http://schemas.microsoft.com/office/drawing/2014/main" id="{BE740B5E-8619-475F-AFF7-D46F9ED0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5B0DE8B3-2961-4615-8EEB-CF3ED7FE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53244143-F14C-4135-B5BC-4D0593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">
              <a:extLst>
                <a:ext uri="{FF2B5EF4-FFF2-40B4-BE49-F238E27FC236}">
                  <a16:creationId xmlns:a16="http://schemas.microsoft.com/office/drawing/2014/main" id="{1059279D-2C54-4160-A3A9-07A22E48F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884D284-A35B-413D-B561-BAC7E299FB80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59A8353-18D4-405A-ACF8-4623A03A50D9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D7330EA-093F-4606-ACB2-39D2D292B514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1EACE1B-DED6-408B-A4C0-B907785CF033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D996990-458A-45F7-8D09-C49B3402A498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642A372B-F6CC-4E24-9454-BA9FC0C509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212CACC0-9D01-4FA2-A6C2-2AD9C2A436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15C06B2-3253-4D4D-8C9E-42D8AE65E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B47C78E-843F-40CF-9241-46C5113B6A34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">
              <a:extLst>
                <a:ext uri="{FF2B5EF4-FFF2-40B4-BE49-F238E27FC236}">
                  <a16:creationId xmlns:a16="http://schemas.microsoft.com/office/drawing/2014/main" id="{5AB06C9F-9AEF-45BA-8C2D-9CF4DE3C8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id="{0E0CE2E5-B4B9-4BCD-91A8-C77950A18B0E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EBFA54-B64C-4D03-BFED-65F52F199BD1}"/>
              </a:ext>
            </a:extLst>
          </p:cNvPr>
          <p:cNvCxnSpPr>
            <a:stCxn id="50" idx="3"/>
            <a:endCxn id="51" idx="1"/>
          </p:cNvCxnSpPr>
          <p:nvPr/>
        </p:nvCxnSpPr>
        <p:spPr>
          <a:xfrm>
            <a:off x="620699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A9B76A-817D-4EA7-911D-6CAFB891AA77}"/>
              </a:ext>
            </a:extLst>
          </p:cNvPr>
          <p:cNvCxnSpPr/>
          <p:nvPr/>
        </p:nvCxnSpPr>
        <p:spPr>
          <a:xfrm>
            <a:off x="739571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227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Floor Plan">
            <a:extLst>
              <a:ext uri="{FF2B5EF4-FFF2-40B4-BE49-F238E27FC236}">
                <a16:creationId xmlns:a16="http://schemas.microsoft.com/office/drawing/2014/main" id="{2A674981-EF5A-4B9F-A300-9394FCA97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4" t="3369" b="8330"/>
          <a:stretch>
            <a:fillRect/>
          </a:stretch>
        </p:blipFill>
        <p:spPr bwMode="auto">
          <a:xfrm>
            <a:off x="190364" y="154826"/>
            <a:ext cx="5278619" cy="6548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utoShape 10">
            <a:extLst>
              <a:ext uri="{FF2B5EF4-FFF2-40B4-BE49-F238E27FC236}">
                <a16:creationId xmlns:a16="http://schemas.microsoft.com/office/drawing/2014/main" id="{90974CA2-E27C-4704-8ACE-4ACB8C52A01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206445" y="3791552"/>
            <a:ext cx="330599" cy="1776774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4" name="AutoShape 10">
            <a:extLst>
              <a:ext uri="{FF2B5EF4-FFF2-40B4-BE49-F238E27FC236}">
                <a16:creationId xmlns:a16="http://schemas.microsoft.com/office/drawing/2014/main" id="{02E0EAE4-5324-4056-B419-42DFB8CBCFBE}"/>
              </a:ext>
            </a:extLst>
          </p:cNvPr>
          <p:cNvSpPr>
            <a:spLocks noChangeArrowheads="1"/>
          </p:cNvSpPr>
          <p:nvPr/>
        </p:nvSpPr>
        <p:spPr bwMode="auto">
          <a:xfrm rot="1288062">
            <a:off x="3226078" y="2048821"/>
            <a:ext cx="330599" cy="763236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A5D7C50-3E90-4761-AFA5-8F521A998FA9}"/>
              </a:ext>
            </a:extLst>
          </p:cNvPr>
          <p:cNvSpPr txBox="1">
            <a:spLocks/>
          </p:cNvSpPr>
          <p:nvPr/>
        </p:nvSpPr>
        <p:spPr>
          <a:xfrm>
            <a:off x="5841232" y="1088605"/>
            <a:ext cx="361710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182128-4320-47FB-8D55-DB4572951086}"/>
              </a:ext>
            </a:extLst>
          </p:cNvPr>
          <p:cNvSpPr txBox="1"/>
          <p:nvPr/>
        </p:nvSpPr>
        <p:spPr>
          <a:xfrm>
            <a:off x="6199207" y="2091928"/>
            <a:ext cx="22237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Food safety is important throughout the food flow process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32F4892-E62D-4B25-858D-5E49F4E38CA6}"/>
              </a:ext>
            </a:extLst>
          </p:cNvPr>
          <p:cNvSpPr/>
          <p:nvPr/>
        </p:nvSpPr>
        <p:spPr>
          <a:xfrm>
            <a:off x="5556893" y="193765"/>
            <a:ext cx="3341423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8F3877D0-E095-434E-8CA5-AC97BED3B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503" y="785501"/>
            <a:ext cx="330599" cy="1018179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11" name="AutoShape 12">
            <a:extLst>
              <a:ext uri="{FF2B5EF4-FFF2-40B4-BE49-F238E27FC236}">
                <a16:creationId xmlns:a16="http://schemas.microsoft.com/office/drawing/2014/main" id="{7F048551-E5BC-42A4-BEEC-1A13E6BBF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0548" y="2104898"/>
            <a:ext cx="988664" cy="473790"/>
          </a:xfrm>
          <a:prstGeom prst="curvedUpArrow">
            <a:avLst>
              <a:gd name="adj1" fmla="val 41788"/>
              <a:gd name="adj2" fmla="val 83576"/>
              <a:gd name="adj3" fmla="val 33333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13" name="AutoShape 14">
            <a:extLst>
              <a:ext uri="{FF2B5EF4-FFF2-40B4-BE49-F238E27FC236}">
                <a16:creationId xmlns:a16="http://schemas.microsoft.com/office/drawing/2014/main" id="{20828F12-7E59-45F4-82A3-8681534A9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245" y="3030583"/>
            <a:ext cx="343133" cy="1011834"/>
          </a:xfrm>
          <a:prstGeom prst="downArrow">
            <a:avLst>
              <a:gd name="adj1" fmla="val 50000"/>
              <a:gd name="adj2" fmla="val 80365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6" name="AutoShape 10">
            <a:extLst>
              <a:ext uri="{FF2B5EF4-FFF2-40B4-BE49-F238E27FC236}">
                <a16:creationId xmlns:a16="http://schemas.microsoft.com/office/drawing/2014/main" id="{3D55FF1B-4981-4462-9214-8CD1C5E60379}"/>
              </a:ext>
            </a:extLst>
          </p:cNvPr>
          <p:cNvSpPr>
            <a:spLocks noChangeArrowheads="1"/>
          </p:cNvSpPr>
          <p:nvPr/>
        </p:nvSpPr>
        <p:spPr bwMode="auto">
          <a:xfrm rot="20968939">
            <a:off x="3849484" y="2062706"/>
            <a:ext cx="330599" cy="3087521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8" name="AutoShape 10">
            <a:extLst>
              <a:ext uri="{FF2B5EF4-FFF2-40B4-BE49-F238E27FC236}">
                <a16:creationId xmlns:a16="http://schemas.microsoft.com/office/drawing/2014/main" id="{6E7669A7-6B01-4DD0-8C56-0BA02200A996}"/>
              </a:ext>
            </a:extLst>
          </p:cNvPr>
          <p:cNvSpPr>
            <a:spLocks noChangeArrowheads="1"/>
          </p:cNvSpPr>
          <p:nvPr/>
        </p:nvSpPr>
        <p:spPr bwMode="auto">
          <a:xfrm rot="11599973">
            <a:off x="4496068" y="2251470"/>
            <a:ext cx="330599" cy="1776774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9" name="AutoShape 10">
            <a:extLst>
              <a:ext uri="{FF2B5EF4-FFF2-40B4-BE49-F238E27FC236}">
                <a16:creationId xmlns:a16="http://schemas.microsoft.com/office/drawing/2014/main" id="{5C290DAB-4E49-4C83-B9A6-AB6D07B08102}"/>
              </a:ext>
            </a:extLst>
          </p:cNvPr>
          <p:cNvSpPr>
            <a:spLocks noChangeArrowheads="1"/>
          </p:cNvSpPr>
          <p:nvPr/>
        </p:nvSpPr>
        <p:spPr bwMode="auto">
          <a:xfrm rot="16894964">
            <a:off x="2296856" y="4120577"/>
            <a:ext cx="330599" cy="2801017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30" name="AutoShape 10">
            <a:extLst>
              <a:ext uri="{FF2B5EF4-FFF2-40B4-BE49-F238E27FC236}">
                <a16:creationId xmlns:a16="http://schemas.microsoft.com/office/drawing/2014/main" id="{2AA79117-49D6-4AC5-A63A-86138B77D07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496067" y="5289828"/>
            <a:ext cx="330599" cy="1018179"/>
          </a:xfrm>
          <a:prstGeom prst="downArrow">
            <a:avLst>
              <a:gd name="adj1" fmla="val 50000"/>
              <a:gd name="adj2" fmla="val 76896"/>
            </a:avLst>
          </a:prstGeom>
          <a:solidFill>
            <a:srgbClr val="00AEC7">
              <a:alpha val="80000"/>
            </a:srgbClr>
          </a:solidFill>
          <a:ln w="9525">
            <a:solidFill>
              <a:srgbClr val="F1B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268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136" y="2274340"/>
            <a:ext cx="3334251" cy="409119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Freezer, dry storage, walk-in cooler, refrigerator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Put away Time/Temperature Control for Safety foods (TCS)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FIFO (First In, First Out)–rotates food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2CE1BE5-279F-413A-A5FD-ABD48C331876}"/>
              </a:ext>
            </a:extLst>
          </p:cNvPr>
          <p:cNvGrpSpPr/>
          <p:nvPr/>
        </p:nvGrpSpPr>
        <p:grpSpPr>
          <a:xfrm>
            <a:off x="3926317" y="1795038"/>
            <a:ext cx="4658120" cy="3976534"/>
            <a:chOff x="4847286" y="1606092"/>
            <a:chExt cx="4658120" cy="3976534"/>
          </a:xfrm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5E9744F-1F7D-4AAF-8CC5-A9DF8944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rgbClr val="F1B3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B05E0E1-4AAD-4928-BC93-62625E540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E6AB8C96-BB08-4D73-9135-F2A331B31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id="{717E786F-EAFE-44F7-9340-3E8615ED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5">
              <a:extLst>
                <a:ext uri="{FF2B5EF4-FFF2-40B4-BE49-F238E27FC236}">
                  <a16:creationId xmlns:a16="http://schemas.microsoft.com/office/drawing/2014/main" id="{C214DB5E-0130-49D7-9EE7-49149BBB5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5">
              <a:extLst>
                <a:ext uri="{FF2B5EF4-FFF2-40B4-BE49-F238E27FC236}">
                  <a16:creationId xmlns:a16="http://schemas.microsoft.com/office/drawing/2014/main" id="{BE740B5E-8619-475F-AFF7-D46F9ED0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5B0DE8B3-2961-4615-8EEB-CF3ED7FE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53244143-F14C-4135-B5BC-4D0593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">
              <a:extLst>
                <a:ext uri="{FF2B5EF4-FFF2-40B4-BE49-F238E27FC236}">
                  <a16:creationId xmlns:a16="http://schemas.microsoft.com/office/drawing/2014/main" id="{1059279D-2C54-4160-A3A9-07A22E48F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884D284-A35B-413D-B561-BAC7E299FB80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59A8353-18D4-405A-ACF8-4623A03A50D9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D7330EA-093F-4606-ACB2-39D2D292B514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1EACE1B-DED6-408B-A4C0-B907785CF033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D996990-458A-45F7-8D09-C49B3402A498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642A372B-F6CC-4E24-9454-BA9FC0C509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212CACC0-9D01-4FA2-A6C2-2AD9C2A436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15C06B2-3253-4D4D-8C9E-42D8AE65E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B47C78E-843F-40CF-9241-46C5113B6A34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">
              <a:extLst>
                <a:ext uri="{FF2B5EF4-FFF2-40B4-BE49-F238E27FC236}">
                  <a16:creationId xmlns:a16="http://schemas.microsoft.com/office/drawing/2014/main" id="{5AB06C9F-9AEF-45BA-8C2D-9CF4DE3C8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4DBCB01-6133-4929-98F7-5D9ADEE9E26B}"/>
              </a:ext>
            </a:extLst>
          </p:cNvPr>
          <p:cNvCxnSpPr/>
          <p:nvPr/>
        </p:nvCxnSpPr>
        <p:spPr>
          <a:xfrm>
            <a:off x="620699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1C5711-DECF-49ED-B1F1-DB241B04352E}"/>
              </a:ext>
            </a:extLst>
          </p:cNvPr>
          <p:cNvCxnSpPr/>
          <p:nvPr/>
        </p:nvCxnSpPr>
        <p:spPr>
          <a:xfrm>
            <a:off x="739571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181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HDVideo-Sourcing-Receiving-Storing L4">
            <a:hlinkClick r:id="" action="ppaction://media"/>
            <a:extLst>
              <a:ext uri="{FF2B5EF4-FFF2-40B4-BE49-F238E27FC236}">
                <a16:creationId xmlns:a16="http://schemas.microsoft.com/office/drawing/2014/main" id="{C1575C59-A27E-454C-BF37-245E1831A6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59372" y="2068464"/>
            <a:ext cx="5252105" cy="393907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398702"/>
            <a:ext cx="496401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Sourcing, receiving, and storing food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CFD1C82-2DC5-4BD1-B60F-ADF77AB29C9F}"/>
              </a:ext>
            </a:extLst>
          </p:cNvPr>
          <p:cNvSpPr txBox="1">
            <a:spLocks/>
          </p:cNvSpPr>
          <p:nvPr/>
        </p:nvSpPr>
        <p:spPr>
          <a:xfrm>
            <a:off x="2004592" y="125023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VIDEO CLIP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45CB7089-83C6-4576-9B1D-69346313C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435" y="6305423"/>
            <a:ext cx="51053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ClrTx/>
              <a:buNone/>
            </a:pPr>
            <a:r>
              <a:rPr lang="en-US" altLang="ko-KR" sz="1000" dirty="0">
                <a:latin typeface="Franklin Gothic Book" panose="020B0503020102020204" pitchFamily="34" charset="0"/>
                <a:cs typeface="Tahoma" panose="020B0604030504040204" pitchFamily="34" charset="0"/>
              </a:rPr>
              <a:t>Source: Idaho Central District Health Department</a:t>
            </a:r>
          </a:p>
        </p:txBody>
      </p:sp>
    </p:spTree>
    <p:extLst>
      <p:ext uri="{BB962C8B-B14F-4D97-AF65-F5344CB8AC3E}">
        <p14:creationId xmlns:p14="http://schemas.microsoft.com/office/powerpoint/2010/main" val="336896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666" y="2057542"/>
            <a:ext cx="3385985" cy="430799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Avoid cross-contamination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For Time/Temperature Control for Safety foods (TCS):</a:t>
            </a:r>
          </a:p>
          <a:p>
            <a:pPr marL="627063" lvl="1" indent="-169863">
              <a:buClr>
                <a:srgbClr val="D22630"/>
              </a:buClr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Minimize time in the Danger Zone</a:t>
            </a:r>
            <a:b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(</a:t>
            </a:r>
            <a:r>
              <a:rPr lang="en-US" altLang="en-US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41°F–135°F)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627063" lvl="1" indent="-169863">
              <a:buClr>
                <a:srgbClr val="D22630"/>
              </a:buClr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Discard (TCS) after 4 hours in the Danger Zone</a:t>
            </a:r>
          </a:p>
          <a:p>
            <a:pPr marL="627063" lvl="1" indent="-169863">
              <a:buClr>
                <a:srgbClr val="D22630"/>
              </a:buClr>
            </a:pPr>
            <a:r>
              <a:rPr lang="en-US" altLang="ko-KR" sz="2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Use the batch method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2CE1BE5-279F-413A-A5FD-ABD48C331876}"/>
              </a:ext>
            </a:extLst>
          </p:cNvPr>
          <p:cNvGrpSpPr/>
          <p:nvPr/>
        </p:nvGrpSpPr>
        <p:grpSpPr>
          <a:xfrm>
            <a:off x="3926317" y="1795038"/>
            <a:ext cx="4658120" cy="3976534"/>
            <a:chOff x="4847286" y="1606092"/>
            <a:chExt cx="4658120" cy="3976534"/>
          </a:xfrm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5E9744F-1F7D-4AAF-8CC5-A9DF8944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rgbClr val="F1B3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B05E0E1-4AAD-4928-BC93-62625E540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E6AB8C96-BB08-4D73-9135-F2A331B31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id="{717E786F-EAFE-44F7-9340-3E8615ED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5">
              <a:extLst>
                <a:ext uri="{FF2B5EF4-FFF2-40B4-BE49-F238E27FC236}">
                  <a16:creationId xmlns:a16="http://schemas.microsoft.com/office/drawing/2014/main" id="{C214DB5E-0130-49D7-9EE7-49149BBB5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5">
              <a:extLst>
                <a:ext uri="{FF2B5EF4-FFF2-40B4-BE49-F238E27FC236}">
                  <a16:creationId xmlns:a16="http://schemas.microsoft.com/office/drawing/2014/main" id="{BE740B5E-8619-475F-AFF7-D46F9ED0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5B0DE8B3-2961-4615-8EEB-CF3ED7FE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53244143-F14C-4135-B5BC-4D0593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">
              <a:extLst>
                <a:ext uri="{FF2B5EF4-FFF2-40B4-BE49-F238E27FC236}">
                  <a16:creationId xmlns:a16="http://schemas.microsoft.com/office/drawing/2014/main" id="{1059279D-2C54-4160-A3A9-07A22E48F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884D284-A35B-413D-B561-BAC7E299FB80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59A8353-18D4-405A-ACF8-4623A03A50D9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D7330EA-093F-4606-ACB2-39D2D292B514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1EACE1B-DED6-408B-A4C0-B907785CF033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D996990-458A-45F7-8D09-C49B3402A498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642A372B-F6CC-4E24-9454-BA9FC0C509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212CACC0-9D01-4FA2-A6C2-2AD9C2A436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15C06B2-3253-4D4D-8C9E-42D8AE65E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B47C78E-843F-40CF-9241-46C5113B6A34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">
              <a:extLst>
                <a:ext uri="{FF2B5EF4-FFF2-40B4-BE49-F238E27FC236}">
                  <a16:creationId xmlns:a16="http://schemas.microsoft.com/office/drawing/2014/main" id="{5AB06C9F-9AEF-45BA-8C2D-9CF4DE3C8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3ABCA6-9BCD-40F5-BEDF-C953D8BC5062}"/>
              </a:ext>
            </a:extLst>
          </p:cNvPr>
          <p:cNvCxnSpPr/>
          <p:nvPr/>
        </p:nvCxnSpPr>
        <p:spPr>
          <a:xfrm>
            <a:off x="620699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9FE45AD-FF0B-4135-B169-CD752F3D62DC}"/>
              </a:ext>
            </a:extLst>
          </p:cNvPr>
          <p:cNvCxnSpPr/>
          <p:nvPr/>
        </p:nvCxnSpPr>
        <p:spPr>
          <a:xfrm>
            <a:off x="7395717" y="4876604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745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404" y="2241276"/>
            <a:ext cx="3151363" cy="269052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Different foods require different temperatures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Use a thermometer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Don’t rely on appearance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2CE1BE5-279F-413A-A5FD-ABD48C331876}"/>
              </a:ext>
            </a:extLst>
          </p:cNvPr>
          <p:cNvGrpSpPr/>
          <p:nvPr/>
        </p:nvGrpSpPr>
        <p:grpSpPr>
          <a:xfrm>
            <a:off x="3994880" y="2404692"/>
            <a:ext cx="4658120" cy="3976534"/>
            <a:chOff x="4847286" y="1606092"/>
            <a:chExt cx="4658120" cy="3976534"/>
          </a:xfrm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5E9744F-1F7D-4AAF-8CC5-A9DF8944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B05E0E1-4AAD-4928-BC93-62625E540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E6AB8C96-BB08-4D73-9135-F2A331B31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id="{717E786F-EAFE-44F7-9340-3E8615ED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5">
              <a:extLst>
                <a:ext uri="{FF2B5EF4-FFF2-40B4-BE49-F238E27FC236}">
                  <a16:creationId xmlns:a16="http://schemas.microsoft.com/office/drawing/2014/main" id="{C214DB5E-0130-49D7-9EE7-49149BBB5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49" name="Rectangle 5">
              <a:extLst>
                <a:ext uri="{FF2B5EF4-FFF2-40B4-BE49-F238E27FC236}">
                  <a16:creationId xmlns:a16="http://schemas.microsoft.com/office/drawing/2014/main" id="{BE740B5E-8619-475F-AFF7-D46F9ED0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5B0DE8B3-2961-4615-8EEB-CF3ED7FE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53244143-F14C-4135-B5BC-4D0593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">
              <a:extLst>
                <a:ext uri="{FF2B5EF4-FFF2-40B4-BE49-F238E27FC236}">
                  <a16:creationId xmlns:a16="http://schemas.microsoft.com/office/drawing/2014/main" id="{1059279D-2C54-4160-A3A9-07A22E48F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884D284-A35B-413D-B561-BAC7E299FB80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59A8353-18D4-405A-ACF8-4623A03A50D9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D7330EA-093F-4606-ACB2-39D2D292B514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1EACE1B-DED6-408B-A4C0-B907785CF033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D996990-458A-45F7-8D09-C49B3402A498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642A372B-F6CC-4E24-9454-BA9FC0C509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212CACC0-9D01-4FA2-A6C2-2AD9C2A436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15C06B2-3253-4D4D-8C9E-42D8AE65E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B47C78E-843F-40CF-9241-46C5113B6A34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">
              <a:extLst>
                <a:ext uri="{FF2B5EF4-FFF2-40B4-BE49-F238E27FC236}">
                  <a16:creationId xmlns:a16="http://schemas.microsoft.com/office/drawing/2014/main" id="{5AB06C9F-9AEF-45BA-8C2D-9CF4DE3C8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30" name="Picture 38" descr="Cooking">
            <a:extLst>
              <a:ext uri="{FF2B5EF4-FFF2-40B4-BE49-F238E27FC236}">
                <a16:creationId xmlns:a16="http://schemas.microsoft.com/office/drawing/2014/main" id="{A72058F0-81E1-487C-804F-8B3776AC7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911" y="377456"/>
            <a:ext cx="1426542" cy="149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CEE509-14BA-460F-867A-F19A4EA14BA7}"/>
              </a:ext>
            </a:extLst>
          </p:cNvPr>
          <p:cNvCxnSpPr/>
          <p:nvPr/>
        </p:nvCxnSpPr>
        <p:spPr>
          <a:xfrm>
            <a:off x="627666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3A75C1E-C667-4F7B-BC5B-BD107B6C0869}"/>
              </a:ext>
            </a:extLst>
          </p:cNvPr>
          <p:cNvCxnSpPr/>
          <p:nvPr/>
        </p:nvCxnSpPr>
        <p:spPr>
          <a:xfrm>
            <a:off x="746538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35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404" y="2241276"/>
            <a:ext cx="3151363" cy="3036118"/>
          </a:xfrm>
        </p:spPr>
        <p:txBody>
          <a:bodyPr>
            <a:normAutofit/>
          </a:bodyPr>
          <a:lstStyle/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Keep hot food at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135°F or above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Keep cold food at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41°F or below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Use thermometer to check temperature at least every 4 hours 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holding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31" name="Picture 38" descr="Hot_Holding_135">
            <a:extLst>
              <a:ext uri="{FF2B5EF4-FFF2-40B4-BE49-F238E27FC236}">
                <a16:creationId xmlns:a16="http://schemas.microsoft.com/office/drawing/2014/main" id="{977FEF9D-BF49-4E4A-AF7C-603C72323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063" y="387465"/>
            <a:ext cx="1426542" cy="150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B3FBFBD1-5306-4B6D-9D28-33A8E82B0EC0}"/>
              </a:ext>
            </a:extLst>
          </p:cNvPr>
          <p:cNvGrpSpPr/>
          <p:nvPr/>
        </p:nvGrpSpPr>
        <p:grpSpPr>
          <a:xfrm>
            <a:off x="3994880" y="2404692"/>
            <a:ext cx="4658120" cy="3976534"/>
            <a:chOff x="4847286" y="1606092"/>
            <a:chExt cx="4658120" cy="3976534"/>
          </a:xfrm>
        </p:grpSpPr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DDE0747B-4620-45E2-AF23-6B7239ED1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593B1E48-25E4-4928-A813-087B48670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DDA539D8-951B-4092-985E-89648A3C5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36" name="Rectangle 5">
              <a:extLst>
                <a:ext uri="{FF2B5EF4-FFF2-40B4-BE49-F238E27FC236}">
                  <a16:creationId xmlns:a16="http://schemas.microsoft.com/office/drawing/2014/main" id="{77E87616-9D35-4153-A5D7-73F87BD9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id="{BFFAB978-7723-4B4F-8400-777ED5F3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70547A7E-485D-4020-B0DB-833E7314B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Holding</a:t>
              </a:r>
            </a:p>
          </p:txBody>
        </p:sp>
        <p:sp>
          <p:nvSpPr>
            <p:cNvPr id="39" name="Rectangle 5">
              <a:extLst>
                <a:ext uri="{FF2B5EF4-FFF2-40B4-BE49-F238E27FC236}">
                  <a16:creationId xmlns:a16="http://schemas.microsoft.com/office/drawing/2014/main" id="{B06AEDBA-E4DC-419D-BFF8-A626DD8B5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E2150F8E-D159-4CA2-B0DD-A28D51164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id="{B9D7B558-CD46-4F64-97DB-0176F19A2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141E511-EB15-46E0-9A07-DA2FB29BF766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0ECAAD77-B24F-484F-89F8-E89DF92FD113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42F6D62-57DA-4094-A18D-010F1E5DCFB2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E526B0B5-B8BA-4593-BED9-E4E637C3DF25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9C3DAE-E8AC-4246-96EB-DEF33180C7BC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58246885-2D5E-4D38-A737-74C89058BC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95F459D-0739-4C9C-9A15-E0CBA12D66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1012537D-63A8-442E-A03A-D9D3EA7A1D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46748416-30B8-4762-BBC2-3FBBA6274873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5">
              <a:extLst>
                <a:ext uri="{FF2B5EF4-FFF2-40B4-BE49-F238E27FC236}">
                  <a16:creationId xmlns:a16="http://schemas.microsoft.com/office/drawing/2014/main" id="{023086FC-AC12-48E5-B6AF-88FA7FAE5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7972650-0237-4982-9BDD-E64EADCFA268}"/>
              </a:ext>
            </a:extLst>
          </p:cNvPr>
          <p:cNvCxnSpPr/>
          <p:nvPr/>
        </p:nvCxnSpPr>
        <p:spPr>
          <a:xfrm>
            <a:off x="627666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97D140F-2E9F-4E3A-B0B9-6CE56AA50775}"/>
              </a:ext>
            </a:extLst>
          </p:cNvPr>
          <p:cNvCxnSpPr/>
          <p:nvPr/>
        </p:nvCxnSpPr>
        <p:spPr>
          <a:xfrm>
            <a:off x="746538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114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094" y="2404692"/>
            <a:ext cx="3151363" cy="3406391"/>
          </a:xfrm>
        </p:spPr>
        <p:txBody>
          <a:bodyPr>
            <a:normAutofit/>
          </a:bodyPr>
          <a:lstStyle/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Plating individual orders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Self-service on buffets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Customers can contaminate food without realizing it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Serving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FBFBD1-5306-4B6D-9D28-33A8E82B0EC0}"/>
              </a:ext>
            </a:extLst>
          </p:cNvPr>
          <p:cNvGrpSpPr/>
          <p:nvPr/>
        </p:nvGrpSpPr>
        <p:grpSpPr>
          <a:xfrm>
            <a:off x="3994880" y="2404692"/>
            <a:ext cx="4658120" cy="3976534"/>
            <a:chOff x="4847286" y="1606092"/>
            <a:chExt cx="4658120" cy="3976534"/>
          </a:xfrm>
        </p:grpSpPr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DDE0747B-4620-45E2-AF23-6B7239ED1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593B1E48-25E4-4928-A813-087B48670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DDA539D8-951B-4092-985E-89648A3C5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36" name="Rectangle 5">
              <a:extLst>
                <a:ext uri="{FF2B5EF4-FFF2-40B4-BE49-F238E27FC236}">
                  <a16:creationId xmlns:a16="http://schemas.microsoft.com/office/drawing/2014/main" id="{77E87616-9D35-4153-A5D7-73F87BD9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id="{BFFAB978-7723-4B4F-8400-777ED5F3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70547A7E-485D-4020-B0DB-833E7314B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Holding</a:t>
              </a:r>
            </a:p>
          </p:txBody>
        </p:sp>
        <p:sp>
          <p:nvSpPr>
            <p:cNvPr id="39" name="Rectangle 5">
              <a:extLst>
                <a:ext uri="{FF2B5EF4-FFF2-40B4-BE49-F238E27FC236}">
                  <a16:creationId xmlns:a16="http://schemas.microsoft.com/office/drawing/2014/main" id="{B06AEDBA-E4DC-419D-BFF8-A626DD8B5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Serving</a:t>
              </a: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E2150F8E-D159-4CA2-B0DD-A28D51164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id="{B9D7B558-CD46-4F64-97DB-0176F19A2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141E511-EB15-46E0-9A07-DA2FB29BF766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0ECAAD77-B24F-484F-89F8-E89DF92FD113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42F6D62-57DA-4094-A18D-010F1E5DCFB2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E526B0B5-B8BA-4593-BED9-E4E637C3DF25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9C3DAE-E8AC-4246-96EB-DEF33180C7BC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58246885-2D5E-4D38-A737-74C89058BC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95F459D-0739-4C9C-9A15-E0CBA12D66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1012537D-63A8-442E-A03A-D9D3EA7A1D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46748416-30B8-4762-BBC2-3FBBA6274873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5">
              <a:extLst>
                <a:ext uri="{FF2B5EF4-FFF2-40B4-BE49-F238E27FC236}">
                  <a16:creationId xmlns:a16="http://schemas.microsoft.com/office/drawing/2014/main" id="{023086FC-AC12-48E5-B6AF-88FA7FAE5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0" name="Picture 38" descr="No Bare Hand Contact">
            <a:extLst>
              <a:ext uri="{FF2B5EF4-FFF2-40B4-BE49-F238E27FC236}">
                <a16:creationId xmlns:a16="http://schemas.microsoft.com/office/drawing/2014/main" id="{FFD68AA7-8916-43B7-B68F-1C212D464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981" y="359822"/>
            <a:ext cx="1512918" cy="15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9665BF4-1C09-4433-BF47-034BF78B6AA2}"/>
              </a:ext>
            </a:extLst>
          </p:cNvPr>
          <p:cNvCxnSpPr/>
          <p:nvPr/>
        </p:nvCxnSpPr>
        <p:spPr>
          <a:xfrm>
            <a:off x="627666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C0C8C80-E236-439C-BB70-EDF859F0F525}"/>
              </a:ext>
            </a:extLst>
          </p:cNvPr>
          <p:cNvCxnSpPr/>
          <p:nvPr/>
        </p:nvCxnSpPr>
        <p:spPr>
          <a:xfrm>
            <a:off x="746538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26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8" descr="Cooling">
            <a:extLst>
              <a:ext uri="{FF2B5EF4-FFF2-40B4-BE49-F238E27FC236}">
                <a16:creationId xmlns:a16="http://schemas.microsoft.com/office/drawing/2014/main" id="{752AC062-B282-4167-AF46-D5333B81A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467" y="370571"/>
            <a:ext cx="1491477" cy="156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768" y="2597561"/>
            <a:ext cx="3151363" cy="3406391"/>
          </a:xfrm>
        </p:spPr>
        <p:txBody>
          <a:bodyPr>
            <a:normAutofit/>
          </a:bodyPr>
          <a:lstStyle/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Large amounts cool slowly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Divide large amounts into smaller, shallow pans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458296"/>
            <a:ext cx="2565861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Cooling </a:t>
            </a:r>
            <a:b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</a:b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&amp; storage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FBFBD1-5306-4B6D-9D28-33A8E82B0EC0}"/>
              </a:ext>
            </a:extLst>
          </p:cNvPr>
          <p:cNvGrpSpPr/>
          <p:nvPr/>
        </p:nvGrpSpPr>
        <p:grpSpPr>
          <a:xfrm>
            <a:off x="3994880" y="2404692"/>
            <a:ext cx="4658120" cy="3976534"/>
            <a:chOff x="4847286" y="1606092"/>
            <a:chExt cx="4658120" cy="3976534"/>
          </a:xfrm>
        </p:grpSpPr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DDE0747B-4620-45E2-AF23-6B7239ED1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593B1E48-25E4-4928-A813-087B48670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DDA539D8-951B-4092-985E-89648A3C5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36" name="Rectangle 5">
              <a:extLst>
                <a:ext uri="{FF2B5EF4-FFF2-40B4-BE49-F238E27FC236}">
                  <a16:creationId xmlns:a16="http://schemas.microsoft.com/office/drawing/2014/main" id="{77E87616-9D35-4153-A5D7-73F87BD9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id="{BFFAB978-7723-4B4F-8400-777ED5F3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70547A7E-485D-4020-B0DB-833E7314B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Holding</a:t>
              </a:r>
            </a:p>
          </p:txBody>
        </p:sp>
        <p:sp>
          <p:nvSpPr>
            <p:cNvPr id="39" name="Rectangle 5">
              <a:extLst>
                <a:ext uri="{FF2B5EF4-FFF2-40B4-BE49-F238E27FC236}">
                  <a16:creationId xmlns:a16="http://schemas.microsoft.com/office/drawing/2014/main" id="{B06AEDBA-E4DC-419D-BFF8-A626DD8B5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Serving</a:t>
              </a: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E2150F8E-D159-4CA2-B0DD-A28D51164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Cooling</a:t>
              </a:r>
            </a:p>
          </p:txBody>
        </p:sp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id="{B9D7B558-CD46-4F64-97DB-0176F19A2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Storage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141E511-EB15-46E0-9A07-DA2FB29BF766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0ECAAD77-B24F-484F-89F8-E89DF92FD113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42F6D62-57DA-4094-A18D-010F1E5DCFB2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E526B0B5-B8BA-4593-BED9-E4E637C3DF25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9C3DAE-E8AC-4246-96EB-DEF33180C7BC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58246885-2D5E-4D38-A737-74C89058BC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95F459D-0739-4C9C-9A15-E0CBA12D66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1012537D-63A8-442E-A03A-D9D3EA7A1D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46748416-30B8-4762-BBC2-3FBBA6274873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5">
              <a:extLst>
                <a:ext uri="{FF2B5EF4-FFF2-40B4-BE49-F238E27FC236}">
                  <a16:creationId xmlns:a16="http://schemas.microsoft.com/office/drawing/2014/main" id="{023086FC-AC12-48E5-B6AF-88FA7FAE5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ko-KR" sz="1800" dirty="0">
                <a:solidFill>
                  <a:srgbClr val="00AEC7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A054C6D-8A31-4E62-AEC3-C53A53B91A21}"/>
              </a:ext>
            </a:extLst>
          </p:cNvPr>
          <p:cNvCxnSpPr/>
          <p:nvPr/>
        </p:nvCxnSpPr>
        <p:spPr>
          <a:xfrm>
            <a:off x="627666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EC0AC44-10A9-4F03-B1C0-C4613C3D0A7E}"/>
              </a:ext>
            </a:extLst>
          </p:cNvPr>
          <p:cNvCxnSpPr/>
          <p:nvPr/>
        </p:nvCxnSpPr>
        <p:spPr>
          <a:xfrm>
            <a:off x="7465389" y="5486207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882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383177" y="191588"/>
            <a:ext cx="8560526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B2540C-3C93-4EFE-AABA-AC081AB3B990}"/>
              </a:ext>
            </a:extLst>
          </p:cNvPr>
          <p:cNvSpPr/>
          <p:nvPr/>
        </p:nvSpPr>
        <p:spPr>
          <a:xfrm>
            <a:off x="318192" y="0"/>
            <a:ext cx="3385986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177" y="2447566"/>
            <a:ext cx="3112086" cy="3917972"/>
          </a:xfrm>
        </p:spPr>
        <p:txBody>
          <a:bodyPr>
            <a:normAutofit/>
          </a:bodyPr>
          <a:lstStyle/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Heat to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165°F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or bring to a boil in less than 2 hours</a:t>
            </a:r>
          </a:p>
          <a:p>
            <a:pPr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Check temperature in several places</a:t>
            </a:r>
            <a:endParaRPr lang="en-US" altLang="ko-KR" sz="20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2CE1BE5-279F-413A-A5FD-ABD48C331876}"/>
              </a:ext>
            </a:extLst>
          </p:cNvPr>
          <p:cNvGrpSpPr/>
          <p:nvPr/>
        </p:nvGrpSpPr>
        <p:grpSpPr>
          <a:xfrm>
            <a:off x="3926317" y="1795038"/>
            <a:ext cx="4658120" cy="3976534"/>
            <a:chOff x="4847286" y="1606092"/>
            <a:chExt cx="4658120" cy="3976534"/>
          </a:xfrm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5E9744F-1F7D-4AAF-8CC5-A9DF8944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B05E0E1-4AAD-4928-BC93-62625E540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11">
              <a:extLst>
                <a:ext uri="{FF2B5EF4-FFF2-40B4-BE49-F238E27FC236}">
                  <a16:creationId xmlns:a16="http://schemas.microsoft.com/office/drawing/2014/main" id="{E6AB8C96-BB08-4D73-9135-F2A331B31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id="{717E786F-EAFE-44F7-9340-3E8615ED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5">
              <a:extLst>
                <a:ext uri="{FF2B5EF4-FFF2-40B4-BE49-F238E27FC236}">
                  <a16:creationId xmlns:a16="http://schemas.microsoft.com/office/drawing/2014/main" id="{C214DB5E-0130-49D7-9EE7-49149BBB5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49" name="Rectangle 5">
              <a:extLst>
                <a:ext uri="{FF2B5EF4-FFF2-40B4-BE49-F238E27FC236}">
                  <a16:creationId xmlns:a16="http://schemas.microsoft.com/office/drawing/2014/main" id="{BE740B5E-8619-475F-AFF7-D46F9ED0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Holding</a:t>
              </a:r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id="{5B0DE8B3-2961-4615-8EEB-CF3ED7FED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Serving</a:t>
              </a:r>
            </a:p>
          </p:txBody>
        </p:sp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id="{53244143-F14C-4135-B5BC-4D0593DFB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Cooling</a:t>
              </a:r>
            </a:p>
          </p:txBody>
        </p:sp>
        <p:sp>
          <p:nvSpPr>
            <p:cNvPr id="52" name="Rectangle 5">
              <a:extLst>
                <a:ext uri="{FF2B5EF4-FFF2-40B4-BE49-F238E27FC236}">
                  <a16:creationId xmlns:a16="http://schemas.microsoft.com/office/drawing/2014/main" id="{1059279D-2C54-4160-A3A9-07A22E48F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chemeClr val="bg2">
                      <a:lumMod val="7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Storage</a:t>
              </a: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884D284-A35B-413D-B561-BAC7E299FB80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59A8353-18D4-405A-ACF8-4623A03A50D9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7D7330EA-093F-4606-ACB2-39D2D292B514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1EACE1B-DED6-408B-A4C0-B907785CF033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D996990-458A-45F7-8D09-C49B3402A498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642A372B-F6CC-4E24-9454-BA9FC0C509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212CACC0-9D01-4FA2-A6C2-2AD9C2A436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15C06B2-3253-4D4D-8C9E-42D8AE65E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B47C78E-843F-40CF-9241-46C5113B6A34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5">
              <a:extLst>
                <a:ext uri="{FF2B5EF4-FFF2-40B4-BE49-F238E27FC236}">
                  <a16:creationId xmlns:a16="http://schemas.microsoft.com/office/drawing/2014/main" id="{5AB06C9F-9AEF-45BA-8C2D-9CF4DE3C8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Reheating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A37FB6E6-65F9-4E53-9255-120584E6012F}"/>
              </a:ext>
            </a:extLst>
          </p:cNvPr>
          <p:cNvSpPr txBox="1">
            <a:spLocks/>
          </p:cNvSpPr>
          <p:nvPr/>
        </p:nvSpPr>
        <p:spPr>
          <a:xfrm>
            <a:off x="551808" y="893732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Reheating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BBEBC6F-561E-4828-B3E5-D7DC4FAFE4EA}"/>
              </a:ext>
            </a:extLst>
          </p:cNvPr>
          <p:cNvSpPr txBox="1">
            <a:spLocks/>
          </p:cNvSpPr>
          <p:nvPr/>
        </p:nvSpPr>
        <p:spPr>
          <a:xfrm>
            <a:off x="551808" y="1252255"/>
            <a:ext cx="7886782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flow process</a:t>
            </a:r>
            <a:endParaRPr kumimoji="0" lang="en-US" sz="24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3ABCA6-9BCD-40F5-BEDF-C953D8BC5062}"/>
              </a:ext>
            </a:extLst>
          </p:cNvPr>
          <p:cNvCxnSpPr/>
          <p:nvPr/>
        </p:nvCxnSpPr>
        <p:spPr>
          <a:xfrm>
            <a:off x="6206997" y="4876604"/>
            <a:ext cx="9676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9FE45AD-FF0B-4135-B169-CD752F3D62DC}"/>
              </a:ext>
            </a:extLst>
          </p:cNvPr>
          <p:cNvCxnSpPr/>
          <p:nvPr/>
        </p:nvCxnSpPr>
        <p:spPr>
          <a:xfrm>
            <a:off x="7395717" y="4876604"/>
            <a:ext cx="9676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7805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712212"/>
            <a:ext cx="398690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safety concerns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1904938" y="1630493"/>
            <a:ext cx="5114174" cy="986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Identify a food safety concern at each of the nine food flow steps.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88EC12-CC35-4688-B09A-003316D103F5}"/>
              </a:ext>
            </a:extLst>
          </p:cNvPr>
          <p:cNvGrpSpPr/>
          <p:nvPr/>
        </p:nvGrpSpPr>
        <p:grpSpPr>
          <a:xfrm>
            <a:off x="3038036" y="2613574"/>
            <a:ext cx="4658120" cy="3976534"/>
            <a:chOff x="4847286" y="1606092"/>
            <a:chExt cx="4658120" cy="3976534"/>
          </a:xfrm>
        </p:grpSpPr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00A83FFA-0096-4C70-9E70-030A5B3E3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937" y="3190368"/>
              <a:ext cx="1624921" cy="1268932"/>
            </a:xfrm>
            <a:custGeom>
              <a:avLst/>
              <a:gdLst>
                <a:gd name="T0" fmla="*/ 0 w 1221"/>
                <a:gd name="T1" fmla="*/ 0 h 1012"/>
                <a:gd name="T2" fmla="*/ 1218 w 1221"/>
                <a:gd name="T3" fmla="*/ 606 h 1012"/>
                <a:gd name="T4" fmla="*/ 17 w 1221"/>
                <a:gd name="T5" fmla="*/ 1012 h 1012"/>
                <a:gd name="T6" fmla="*/ 0 60000 65536"/>
                <a:gd name="T7" fmla="*/ 0 60000 65536"/>
                <a:gd name="T8" fmla="*/ 0 60000 65536"/>
                <a:gd name="T9" fmla="*/ 0 w 1221"/>
                <a:gd name="T10" fmla="*/ 0 h 1012"/>
                <a:gd name="T11" fmla="*/ 1221 w 1221"/>
                <a:gd name="T12" fmla="*/ 1012 h 1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1" h="1012">
                  <a:moveTo>
                    <a:pt x="0" y="0"/>
                  </a:moveTo>
                  <a:cubicBezTo>
                    <a:pt x="202" y="101"/>
                    <a:pt x="1215" y="437"/>
                    <a:pt x="1218" y="606"/>
                  </a:cubicBezTo>
                  <a:cubicBezTo>
                    <a:pt x="1221" y="775"/>
                    <a:pt x="268" y="928"/>
                    <a:pt x="17" y="1012"/>
                  </a:cubicBezTo>
                </a:path>
              </a:pathLst>
            </a:custGeom>
            <a:noFill/>
            <a:ln w="28575">
              <a:solidFill>
                <a:srgbClr val="F1B3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 dirty="0">
                <a:highlight>
                  <a:srgbClr val="F1B300"/>
                </a:highlight>
              </a:endParaRPr>
            </a:p>
          </p:txBody>
        </p:sp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D63AC9AF-FCDD-4640-9665-A37F0609A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232291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1">
              <a:extLst>
                <a:ext uri="{FF2B5EF4-FFF2-40B4-BE49-F238E27FC236}">
                  <a16:creationId xmlns:a16="http://schemas.microsoft.com/office/drawing/2014/main" id="{68AA7FFE-6573-40BD-9C8D-ED16F6798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1606092"/>
              <a:ext cx="1525638" cy="30607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Receiving</a:t>
              </a:r>
            </a:p>
          </p:txBody>
        </p:sp>
        <p:sp>
          <p:nvSpPr>
            <p:cNvPr id="23" name="Rectangle 5">
              <a:extLst>
                <a:ext uri="{FF2B5EF4-FFF2-40B4-BE49-F238E27FC236}">
                  <a16:creationId xmlns:a16="http://schemas.microsoft.com/office/drawing/2014/main" id="{560C511B-E8B4-4C62-8663-B58DDCA9C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05647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Preparation</a:t>
              </a:r>
              <a:r>
                <a:rPr lang="en-US" altLang="ko-KR" sz="1800" dirty="0">
                  <a:cs typeface="Arial" panose="020B0604020202020204" pitchFamily="34" charset="0"/>
                </a:rPr>
                <a:t> </a:t>
              </a:r>
              <a:endParaRPr lang="en-US" altLang="ko-KR" sz="1800" dirty="0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D560BEC6-4DCB-4F96-BE0A-8A86F1A53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291" y="3790033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Cooking</a:t>
              </a:r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F4736F5C-6148-4057-80BD-D4337BBDA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28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Holding</a:t>
              </a:r>
            </a:p>
          </p:txBody>
        </p:sp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CDBE319C-D4C2-4BF4-82F8-E7D4D510A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00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Serving</a:t>
              </a:r>
            </a:p>
          </p:txBody>
        </p:sp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id="{F490D21C-9FA3-456B-A640-E31F1E36E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2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Cooling</a:t>
              </a:r>
            </a:p>
          </p:txBody>
        </p:sp>
        <p:sp>
          <p:nvSpPr>
            <p:cNvPr id="28" name="Rectangle 5">
              <a:extLst>
                <a:ext uri="{FF2B5EF4-FFF2-40B4-BE49-F238E27FC236}">
                  <a16:creationId xmlns:a16="http://schemas.microsoft.com/office/drawing/2014/main" id="{DDC5F4D0-6494-47CB-A666-669BCE64D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446" y="4526250"/>
              <a:ext cx="1091960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Storage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64C5C75-5D4F-4024-B81F-9E5911BE714F}"/>
                </a:ext>
              </a:extLst>
            </p:cNvPr>
            <p:cNvCxnSpPr/>
            <p:nvPr/>
          </p:nvCxnSpPr>
          <p:spPr>
            <a:xfrm>
              <a:off x="6581110" y="191216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6990FB02-8258-4E66-9A96-E562B75A09BE}"/>
                </a:ext>
              </a:extLst>
            </p:cNvPr>
            <p:cNvCxnSpPr/>
            <p:nvPr/>
          </p:nvCxnSpPr>
          <p:spPr>
            <a:xfrm>
              <a:off x="6582895" y="337928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0E17D6F-6247-490A-9913-EE6B113C228F}"/>
                </a:ext>
              </a:extLst>
            </p:cNvPr>
            <p:cNvCxnSpPr/>
            <p:nvPr/>
          </p:nvCxnSpPr>
          <p:spPr>
            <a:xfrm>
              <a:off x="6581110" y="411284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111403B3-F337-4E24-90EF-56E77EB351C5}"/>
                </a:ext>
              </a:extLst>
            </p:cNvPr>
            <p:cNvCxnSpPr/>
            <p:nvPr/>
          </p:nvCxnSpPr>
          <p:spPr>
            <a:xfrm>
              <a:off x="6581110" y="2645729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E2FFB8AE-E59E-4870-B261-6E488D0286DE}"/>
                </a:ext>
              </a:extLst>
            </p:cNvPr>
            <p:cNvCxnSpPr/>
            <p:nvPr/>
          </p:nvCxnSpPr>
          <p:spPr>
            <a:xfrm>
              <a:off x="7763782" y="4849066"/>
              <a:ext cx="0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98781A9-211C-4887-A7F9-669A93D636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3796" y="4849066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A03C3D7-FEEC-41B5-A7B5-227BAC2A172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73030" y="4901235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254189F-3F00-4D62-BB01-3BF6715868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9500" y="4112849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AD0FD9CA-D561-47AC-8F6D-6229F0F83151}"/>
                </a:ext>
              </a:extLst>
            </p:cNvPr>
            <p:cNvCxnSpPr>
              <a:cxnSpLocks/>
            </p:cNvCxnSpPr>
            <p:nvPr/>
          </p:nvCxnSpPr>
          <p:spPr>
            <a:xfrm>
              <a:off x="7127966" y="4119143"/>
              <a:ext cx="379907" cy="346451"/>
            </a:xfrm>
            <a:prstGeom prst="straightConnector1">
              <a:avLst/>
            </a:prstGeom>
            <a:ln w="28575">
              <a:solidFill>
                <a:srgbClr val="F1B300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2D18C797-C523-4072-BC24-EF1CBEC3B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8158" y="5259810"/>
              <a:ext cx="1525638" cy="3228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57238" dir="2021404" algn="ctr" rotWithShape="0">
                <a:srgbClr val="000000">
                  <a:alpha val="74998"/>
                </a:srgbClr>
              </a:outerShdw>
            </a:effectLst>
          </p:spPr>
          <p:txBody>
            <a:bodyPr lIns="12700" tIns="12700" rIns="12700" bIns="127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800" dirty="0">
                  <a:solidFill>
                    <a:srgbClr val="00AEC7"/>
                  </a:solidFill>
                  <a:latin typeface="Franklin Gothic Book" panose="020B0503020102020204" pitchFamily="34" charset="0"/>
                  <a:cs typeface="Arial" panose="020B0604020202020204" pitchFamily="34" charset="0"/>
                </a:rPr>
                <a:t>Reheating</a:t>
              </a:r>
            </a:p>
          </p:txBody>
        </p:sp>
      </p:grp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EC199DE-6AA2-4966-8857-FC480A3CBCCB}"/>
              </a:ext>
            </a:extLst>
          </p:cNvPr>
          <p:cNvCxnSpPr/>
          <p:nvPr/>
        </p:nvCxnSpPr>
        <p:spPr>
          <a:xfrm>
            <a:off x="5318734" y="5695213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E172874-846C-4700-B81F-323A6A193D20}"/>
              </a:ext>
            </a:extLst>
          </p:cNvPr>
          <p:cNvCxnSpPr/>
          <p:nvPr/>
        </p:nvCxnSpPr>
        <p:spPr>
          <a:xfrm>
            <a:off x="6507454" y="5695213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rson Washing Hands">
            <a:extLst>
              <a:ext uri="{FF2B5EF4-FFF2-40B4-BE49-F238E27FC236}">
                <a16:creationId xmlns:a16="http://schemas.microsoft.com/office/drawing/2014/main" id="{0EFF6063-525F-4B9F-9124-435BFB124D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3" r="25478"/>
          <a:stretch/>
        </p:blipFill>
        <p:spPr bwMode="auto">
          <a:xfrm>
            <a:off x="4946473" y="-2177"/>
            <a:ext cx="4302033" cy="68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384597" y="346199"/>
            <a:ext cx="4157245" cy="184665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F1B3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tandard 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F1B3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o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perating 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F1B3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rocedures (sop</a:t>
            </a: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238071" y="2421349"/>
            <a:ext cx="44502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400" dirty="0">
                <a:solidFill>
                  <a:srgbClr val="D22630"/>
                </a:solidFill>
                <a:latin typeface="Franklin Gothic Demi" panose="020B0703020102020204" pitchFamily="34" charset="0"/>
              </a:rPr>
              <a:t>Definition</a:t>
            </a:r>
            <a:r>
              <a:rPr lang="en-US" sz="2400" b="1" dirty="0">
                <a:solidFill>
                  <a:srgbClr val="D22630"/>
                </a:solidFill>
                <a:latin typeface="Franklin Gothic Book" panose="020B0503020102020204" pitchFamily="34" charset="0"/>
              </a:rPr>
              <a:t>: </a:t>
            </a:r>
            <a:r>
              <a:rPr lang="en-US" sz="2400" dirty="0">
                <a:latin typeface="Franklin Gothic Book" panose="020B0503020102020204" pitchFamily="34" charset="0"/>
              </a:rPr>
              <a:t>SOPs are </a:t>
            </a:r>
            <a:r>
              <a:rPr lang="en-US" sz="2400" i="1" dirty="0">
                <a:latin typeface="Franklin Gothic Book" panose="020B0503020102020204" pitchFamily="34" charset="0"/>
              </a:rPr>
              <a:t>step-by-step</a:t>
            </a:r>
            <a:r>
              <a:rPr lang="en-US" sz="2400" dirty="0">
                <a:latin typeface="Franklin Gothic Book" panose="020B0503020102020204" pitchFamily="34" charset="0"/>
              </a:rPr>
              <a:t> procedures for doing a </a:t>
            </a:r>
            <a:r>
              <a:rPr lang="en-US" sz="2400" i="1" dirty="0">
                <a:latin typeface="Franklin Gothic Book" panose="020B0503020102020204" pitchFamily="34" charset="0"/>
              </a:rPr>
              <a:t>specific job</a:t>
            </a:r>
            <a:r>
              <a:rPr lang="en-US" sz="2400" dirty="0">
                <a:latin typeface="Franklin Gothic Book" panose="020B0503020102020204" pitchFamily="34" charset="0"/>
              </a:rPr>
              <a:t> in the food establishment</a:t>
            </a:r>
            <a:br>
              <a:rPr lang="en-US" sz="2400" dirty="0">
                <a:latin typeface="Franklin Gothic Book" panose="020B0503020102020204" pitchFamily="34" charset="0"/>
              </a:rPr>
            </a:br>
            <a:endParaRPr lang="en-US" sz="2400" dirty="0">
              <a:latin typeface="Franklin Gothic Book" panose="020B0503020102020204" pitchFamily="34" charset="0"/>
            </a:endParaRPr>
          </a:p>
          <a:p>
            <a:pPr>
              <a:buClr>
                <a:srgbClr val="D22630"/>
              </a:buClr>
            </a:pPr>
            <a:r>
              <a:rPr lang="en-US" sz="2400" dirty="0">
                <a:latin typeface="Franklin Gothic Demi" panose="020B0703020102020204" pitchFamily="34" charset="0"/>
              </a:rPr>
              <a:t>Examples</a:t>
            </a:r>
            <a:r>
              <a:rPr lang="en-US" sz="2400" b="1" dirty="0">
                <a:latin typeface="Franklin Gothic Book" panose="020B0503020102020204" pitchFamily="34" charset="0"/>
              </a:rPr>
              <a:t>:</a:t>
            </a:r>
          </a:p>
          <a:p>
            <a:pPr marL="461963" indent="-3492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Personal hygiene such as handwashing</a:t>
            </a:r>
          </a:p>
          <a:p>
            <a:pPr marL="461963" indent="-3492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Cleaning and sanitizing</a:t>
            </a:r>
          </a:p>
          <a:p>
            <a:pPr marL="461963" indent="-3492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Cross-contamination control</a:t>
            </a:r>
          </a:p>
          <a:p>
            <a:pPr marL="461963" indent="-34925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Controlling time and temperature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82880" y="191588"/>
            <a:ext cx="4572000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863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 Riding a Yellow Forklift With Boxes">
            <a:extLst>
              <a:ext uri="{FF2B5EF4-FFF2-40B4-BE49-F238E27FC236}">
                <a16:creationId xmlns:a16="http://schemas.microsoft.com/office/drawing/2014/main" id="{0E540E13-A45E-4DA8-A977-F7E1D0F0E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6482" r="2191" b="7799"/>
          <a:stretch/>
        </p:blipFill>
        <p:spPr bwMode="auto">
          <a:xfrm>
            <a:off x="191589" y="1436914"/>
            <a:ext cx="8752114" cy="522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row: Chevron 8">
            <a:extLst>
              <a:ext uri="{FF2B5EF4-FFF2-40B4-BE49-F238E27FC236}">
                <a16:creationId xmlns:a16="http://schemas.microsoft.com/office/drawing/2014/main" id="{25EFBF8C-4129-4C3E-980C-446F29ADBF35}"/>
              </a:ext>
            </a:extLst>
          </p:cNvPr>
          <p:cNvSpPr/>
          <p:nvPr/>
        </p:nvSpPr>
        <p:spPr>
          <a:xfrm rot="10800000">
            <a:off x="-801189" y="2229396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CD653E-4A2D-4B7D-A57C-E9E6B6392747}"/>
              </a:ext>
            </a:extLst>
          </p:cNvPr>
          <p:cNvSpPr txBox="1">
            <a:spLocks/>
          </p:cNvSpPr>
          <p:nvPr/>
        </p:nvSpPr>
        <p:spPr>
          <a:xfrm>
            <a:off x="1602377" y="2394805"/>
            <a:ext cx="2447114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</a:p>
        </p:txBody>
      </p:sp>
    </p:spTree>
    <p:extLst>
      <p:ext uri="{BB962C8B-B14F-4D97-AF65-F5344CB8AC3E}">
        <p14:creationId xmlns:p14="http://schemas.microsoft.com/office/powerpoint/2010/main" val="532481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8" descr="GI_AA049755.jpg">
            <a:extLst>
              <a:ext uri="{FF2B5EF4-FFF2-40B4-BE49-F238E27FC236}">
                <a16:creationId xmlns:a16="http://schemas.microsoft.com/office/drawing/2014/main" id="{023D9C37-8904-45B0-8B9A-DD081EA42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169" y="3640184"/>
            <a:ext cx="3946947" cy="30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105796" y="957881"/>
            <a:ext cx="5554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Let’s fry a hamburger!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2166563" y="1790607"/>
            <a:ext cx="5654221" cy="369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Aft>
                <a:spcPts val="1200"/>
              </a:spcAft>
              <a:buAutoNum type="arabicPeriod"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How would you fry a hamburger in a food service establishment?</a:t>
            </a:r>
          </a:p>
          <a:p>
            <a:pPr marL="514350" indent="-514350">
              <a:spcAft>
                <a:spcPts val="1200"/>
              </a:spcAft>
              <a:buAutoNum type="arabicPeriod"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How do you determine when hamburgers are done?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8902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35637" y="672967"/>
            <a:ext cx="5554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Let’s fry a hamburger!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1949070" y="1750914"/>
            <a:ext cx="5298558" cy="3155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Aft>
                <a:spcPts val="1200"/>
              </a:spcAft>
              <a:buAutoNum type="arabicPeriod"/>
            </a:pPr>
            <a:r>
              <a:rPr lang="en-US" altLang="ko-KR" sz="20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An </a:t>
            </a:r>
            <a:r>
              <a:rPr lang="en-US" altLang="ko-KR" sz="2000" b="1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Instant-Read Dial Thermometer </a:t>
            </a:r>
            <a:r>
              <a:rPr lang="en-US" altLang="ko-KR" sz="20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reads the temperature along 2–2½” of the probe—this means 2–2½” of the probe must be inside the food</a:t>
            </a:r>
          </a:p>
          <a:p>
            <a:pPr marL="514350" indent="-514350"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An </a:t>
            </a:r>
            <a:r>
              <a:rPr lang="en-US" altLang="ko-KR" sz="2000" b="1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Instant-Read Digital Thermometer </a:t>
            </a: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has its temperature sensor in the tip. The probe must be inserted at least ½ inch into the food.</a:t>
            </a:r>
          </a:p>
          <a:p>
            <a:pPr marL="0" indent="0">
              <a:spcAft>
                <a:spcPts val="1200"/>
              </a:spcAft>
              <a:buNone/>
            </a:pPr>
            <a:endParaRPr lang="en-US" altLang="ko-KR" noProof="1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91EF37-2D7A-4F34-A41E-6B0E0115512C}"/>
              </a:ext>
            </a:extLst>
          </p:cNvPr>
          <p:cNvSpPr txBox="1">
            <a:spLocks/>
          </p:cNvSpPr>
          <p:nvPr/>
        </p:nvSpPr>
        <p:spPr>
          <a:xfrm>
            <a:off x="1835637" y="1014248"/>
            <a:ext cx="7064523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Two types of instant-read food thermometers</a:t>
            </a:r>
          </a:p>
        </p:txBody>
      </p:sp>
      <p:pic>
        <p:nvPicPr>
          <p:cNvPr id="14" name="Picture 5" descr="Thermoneter014">
            <a:extLst>
              <a:ext uri="{FF2B5EF4-FFF2-40B4-BE49-F238E27FC236}">
                <a16:creationId xmlns:a16="http://schemas.microsoft.com/office/drawing/2014/main" id="{2306AABA-E0EF-4296-8A15-D3A8BC0EB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9167" t="81909" r="48393" b="6667"/>
          <a:stretch>
            <a:fillRect/>
          </a:stretch>
        </p:blipFill>
        <p:spPr bwMode="auto">
          <a:xfrm>
            <a:off x="7109306" y="3185154"/>
            <a:ext cx="1828800" cy="11636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Instant-Read Dial Thermometer">
            <a:extLst>
              <a:ext uri="{FF2B5EF4-FFF2-40B4-BE49-F238E27FC236}">
                <a16:creationId xmlns:a16="http://schemas.microsoft.com/office/drawing/2014/main" id="{F2364D32-9F6F-4493-85C6-23D9881E3F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07" r="26811" b="49754"/>
          <a:stretch/>
        </p:blipFill>
        <p:spPr bwMode="auto">
          <a:xfrm>
            <a:off x="7109306" y="1750914"/>
            <a:ext cx="1790855" cy="116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Thermoneter012">
            <a:extLst>
              <a:ext uri="{FF2B5EF4-FFF2-40B4-BE49-F238E27FC236}">
                <a16:creationId xmlns:a16="http://schemas.microsoft.com/office/drawing/2014/main" id="{852ED152-22C8-425D-B243-88CA9FF0D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8" t="40276" r="15675" b="48624"/>
          <a:stretch>
            <a:fillRect/>
          </a:stretch>
        </p:blipFill>
        <p:spPr bwMode="auto">
          <a:xfrm>
            <a:off x="2218508" y="4494332"/>
            <a:ext cx="6287922" cy="1392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4">
            <a:extLst>
              <a:ext uri="{FF2B5EF4-FFF2-40B4-BE49-F238E27FC236}">
                <a16:creationId xmlns:a16="http://schemas.microsoft.com/office/drawing/2014/main" id="{CD295053-F52F-491A-A36A-76B67B9B7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271" y="5790834"/>
            <a:ext cx="30230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ko-KR" sz="1600" dirty="0">
                <a:latin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lang="en-US" altLang="ko-KR" sz="1600" i="1" dirty="0">
                <a:latin typeface="Tahoma" panose="020B0604030504040204" pitchFamily="34" charset="0"/>
                <a:cs typeface="Tahoma" panose="020B0604030504040204" pitchFamily="34" charset="0"/>
              </a:rPr>
              <a:t>Instant-Read Dial Thermometer </a:t>
            </a:r>
            <a:r>
              <a:rPr lang="en-US" altLang="ko-KR" sz="1600" dirty="0">
                <a:latin typeface="Tahoma" panose="020B0604030504040204" pitchFamily="34" charset="0"/>
                <a:cs typeface="Tahoma" panose="020B0604030504040204" pitchFamily="34" charset="0"/>
              </a:rPr>
              <a:t>has a 2</a:t>
            </a:r>
            <a:r>
              <a:rPr lang="en-US" altLang="ko-KR" sz="1600" dirty="0">
                <a:latin typeface="Franklin Gothic Book" panose="020B0503020102020204" pitchFamily="34" charset="0"/>
                <a:cs typeface="Tahoma" panose="020B0604030504040204" pitchFamily="34" charset="0"/>
              </a:rPr>
              <a:t>–</a:t>
            </a:r>
            <a:r>
              <a:rPr lang="en-US" altLang="ko-KR" sz="1600" dirty="0">
                <a:latin typeface="Tahoma" panose="020B0604030504040204" pitchFamily="34" charset="0"/>
                <a:cs typeface="Tahoma" panose="020B0604030504040204" pitchFamily="34" charset="0"/>
              </a:rPr>
              <a:t>2½” sensing area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7F96D79B-B53D-4E4C-8B91-2D6E07F04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065" y="5790834"/>
            <a:ext cx="302303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ko-KR" sz="1600" dirty="0">
                <a:latin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lang="en-US" altLang="ko-KR" sz="1600" i="1" dirty="0">
                <a:latin typeface="Tahoma" panose="020B0604030504040204" pitchFamily="34" charset="0"/>
                <a:cs typeface="Tahoma" panose="020B0604030504040204" pitchFamily="34" charset="0"/>
              </a:rPr>
              <a:t>Instant-Read Digital Thermometer </a:t>
            </a:r>
            <a:r>
              <a:rPr lang="en-US" altLang="ko-KR" sz="1600" dirty="0">
                <a:latin typeface="Tahoma" panose="020B0604030504040204" pitchFamily="34" charset="0"/>
                <a:cs typeface="Tahoma" panose="020B0604030504040204" pitchFamily="34" charset="0"/>
              </a:rPr>
              <a:t>has a ½” sensing area</a:t>
            </a:r>
          </a:p>
          <a:p>
            <a:endParaRPr lang="en-US" altLang="ko-KR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9468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105796" y="957881"/>
            <a:ext cx="5554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Let’s fry a hamburger!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B5B00BE2-7042-4B74-9D62-4A4874E68276}"/>
              </a:ext>
            </a:extLst>
          </p:cNvPr>
          <p:cNvSpPr txBox="1">
            <a:spLocks/>
          </p:cNvSpPr>
          <p:nvPr/>
        </p:nvSpPr>
        <p:spPr>
          <a:xfrm>
            <a:off x="2006142" y="1579422"/>
            <a:ext cx="5654221" cy="369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Practice use of food thermometers with Play-Doh.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5" descr="DCP_5180">
            <a:extLst>
              <a:ext uri="{FF2B5EF4-FFF2-40B4-BE49-F238E27FC236}">
                <a16:creationId xmlns:a16="http://schemas.microsoft.com/office/drawing/2014/main" id="{729E36DA-FA3C-4526-988F-7EEB5561E2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r="11030"/>
          <a:stretch/>
        </p:blipFill>
        <p:spPr bwMode="auto">
          <a:xfrm>
            <a:off x="1919057" y="3000164"/>
            <a:ext cx="3290888" cy="27241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80808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DCP_5190">
            <a:extLst>
              <a:ext uri="{FF2B5EF4-FFF2-40B4-BE49-F238E27FC236}">
                <a16:creationId xmlns:a16="http://schemas.microsoft.com/office/drawing/2014/main" id="{0F139D18-69DC-48F5-8224-0B7963964C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-1" b="695"/>
          <a:stretch/>
        </p:blipFill>
        <p:spPr bwMode="auto">
          <a:xfrm>
            <a:off x="5405329" y="3000164"/>
            <a:ext cx="3290887" cy="27241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80808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8506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35637" y="672967"/>
            <a:ext cx="5554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Let’s fry a hamburger!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91EF37-2D7A-4F34-A41E-6B0E0115512C}"/>
              </a:ext>
            </a:extLst>
          </p:cNvPr>
          <p:cNvSpPr txBox="1">
            <a:spLocks/>
          </p:cNvSpPr>
          <p:nvPr/>
        </p:nvSpPr>
        <p:spPr>
          <a:xfrm>
            <a:off x="1835637" y="1014248"/>
            <a:ext cx="7064523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Color does not mean ground beef is safe</a:t>
            </a:r>
          </a:p>
        </p:txBody>
      </p:sp>
      <p:pic>
        <p:nvPicPr>
          <p:cNvPr id="19" name="Picture 11" descr="safe hamburger.tif">
            <a:extLst>
              <a:ext uri="{FF2B5EF4-FFF2-40B4-BE49-F238E27FC236}">
                <a16:creationId xmlns:a16="http://schemas.microsoft.com/office/drawing/2014/main" id="{CBE80B5C-6329-4BB9-9A10-A22AE7766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49"/>
          <a:stretch>
            <a:fillRect/>
          </a:stretch>
        </p:blipFill>
        <p:spPr bwMode="auto">
          <a:xfrm>
            <a:off x="4840094" y="4108583"/>
            <a:ext cx="38227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not safe hamburger.tif">
            <a:extLst>
              <a:ext uri="{FF2B5EF4-FFF2-40B4-BE49-F238E27FC236}">
                <a16:creationId xmlns:a16="http://schemas.microsoft.com/office/drawing/2014/main" id="{960CD4BE-4770-4376-97C2-1EAB1585F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76"/>
          <a:stretch>
            <a:fillRect/>
          </a:stretch>
        </p:blipFill>
        <p:spPr bwMode="auto">
          <a:xfrm>
            <a:off x="4840094" y="1881352"/>
            <a:ext cx="37671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6">
            <a:extLst>
              <a:ext uri="{FF2B5EF4-FFF2-40B4-BE49-F238E27FC236}">
                <a16:creationId xmlns:a16="http://schemas.microsoft.com/office/drawing/2014/main" id="{96168E0F-582D-4AAA-87D1-1FE264842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0094" y="3313277"/>
            <a:ext cx="389460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Although brown throughout, this hamburger has only reached to 135⁰ F</a:t>
            </a:r>
            <a:endParaRPr lang="en-US" altLang="ko-KR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6B967FEB-C362-4CBB-9B65-F5CA7651A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8441" y="5538920"/>
            <a:ext cx="368599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Although still pink inside, this hamburger has reached 160⁰ F</a:t>
            </a:r>
            <a:endParaRPr lang="en-US" altLang="ko-KR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466A4F26-882B-4EDF-A189-F4D7A03F3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5887" y="2189675"/>
            <a:ext cx="28956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ko-KR" sz="3200" dirty="0">
                <a:latin typeface="Franklin Gothic Book" panose="020B0503020102020204" pitchFamily="34" charset="0"/>
                <a:cs typeface="Tahoma" panose="020B0604030504040204" pitchFamily="34" charset="0"/>
              </a:rPr>
              <a:t>The food safety rule is to cook the burger to an internal temperature </a:t>
            </a:r>
            <a:br>
              <a:rPr lang="en-US" altLang="ko-KR" sz="32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ko-KR" sz="3200" dirty="0">
                <a:latin typeface="Franklin Gothic Book" panose="020B0503020102020204" pitchFamily="34" charset="0"/>
                <a:cs typeface="Tahoma" panose="020B0604030504040204" pitchFamily="34" charset="0"/>
              </a:rPr>
              <a:t>of 155⁰ F for </a:t>
            </a:r>
            <a:br>
              <a:rPr lang="en-US" altLang="ko-KR" sz="32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ko-KR" sz="3200" dirty="0">
                <a:latin typeface="Franklin Gothic Book" panose="020B0503020102020204" pitchFamily="34" charset="0"/>
                <a:cs typeface="Tahoma" panose="020B0604030504040204" pitchFamily="34" charset="0"/>
              </a:rPr>
              <a:t>15 seconds</a:t>
            </a:r>
          </a:p>
        </p:txBody>
      </p:sp>
    </p:spTree>
    <p:extLst>
      <p:ext uri="{BB962C8B-B14F-4D97-AF65-F5344CB8AC3E}">
        <p14:creationId xmlns:p14="http://schemas.microsoft.com/office/powerpoint/2010/main" val="2214419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835637" y="672967"/>
            <a:ext cx="5554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Let’s fry a hamburger!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91EF37-2D7A-4F34-A41E-6B0E0115512C}"/>
              </a:ext>
            </a:extLst>
          </p:cNvPr>
          <p:cNvSpPr txBox="1">
            <a:spLocks/>
          </p:cNvSpPr>
          <p:nvPr/>
        </p:nvSpPr>
        <p:spPr>
          <a:xfrm>
            <a:off x="1835637" y="1014248"/>
            <a:ext cx="7064523" cy="41703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SOP for frying hamburger</a:t>
            </a: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466A4F26-882B-4EDF-A189-F4D7A03F3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0266" y="1999272"/>
            <a:ext cx="6634171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514350" indent="-514350">
              <a:spcBef>
                <a:spcPct val="50000"/>
              </a:spcBef>
              <a:buAutoNum type="arabicPeriod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Use spatula or meat tongs to handle raw meat</a:t>
            </a:r>
          </a:p>
          <a:p>
            <a:pPr marL="514350" indent="-514350">
              <a:spcBef>
                <a:spcPct val="50000"/>
              </a:spcBef>
              <a:buAutoNum type="arabicPeriod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Cook to 155⁰ F  for 15 seconds; use a thermometer</a:t>
            </a:r>
          </a:p>
          <a:p>
            <a:pPr marL="514350" indent="-514350">
              <a:spcBef>
                <a:spcPct val="50000"/>
              </a:spcBef>
              <a:buAutoNum type="arabicPeriod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Wash and sanitize thermometer between uses</a:t>
            </a:r>
          </a:p>
          <a:p>
            <a:pPr marL="514350" indent="-514350">
              <a:spcBef>
                <a:spcPct val="50000"/>
              </a:spcBef>
              <a:buAutoNum type="arabicPeriod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Use a different spatula or tongs to handle cooked meat</a:t>
            </a:r>
          </a:p>
        </p:txBody>
      </p:sp>
    </p:spTree>
    <p:extLst>
      <p:ext uri="{BB962C8B-B14F-4D97-AF65-F5344CB8AC3E}">
        <p14:creationId xmlns:p14="http://schemas.microsoft.com/office/powerpoint/2010/main" val="23988157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allergens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944" y="2170360"/>
            <a:ext cx="4542691" cy="4674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12 million Americans are affected by food allergens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number affected by food allergens is increasing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To protect customers, employees should be able to recognize signs and know what to do</a:t>
            </a:r>
          </a:p>
        </p:txBody>
      </p:sp>
      <p:pic>
        <p:nvPicPr>
          <p:cNvPr id="7" name="Picture 2" descr="http://www.peanut-allergy-symptoms.com/images/pa04.jpg">
            <a:extLst>
              <a:ext uri="{FF2B5EF4-FFF2-40B4-BE49-F238E27FC236}">
                <a16:creationId xmlns:a16="http://schemas.microsoft.com/office/drawing/2014/main" id="{DC341FA3-074B-4BAB-B402-5C4A584C1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176" y="2070195"/>
            <a:ext cx="2579914" cy="3498363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80808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10EF99C7-2D05-4C2F-9113-2DE7D6FA2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176" y="5568558"/>
            <a:ext cx="257991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Child with peanut allergy</a:t>
            </a:r>
          </a:p>
          <a:p>
            <a:pPr algn="ctr" eaLnBrk="1" hangingPunct="1"/>
            <a:r>
              <a:rPr lang="en-US" altLang="ko-KR" sz="700" dirty="0">
                <a:solidFill>
                  <a:schemeClr val="bg2">
                    <a:lumMod val="75000"/>
                  </a:schemeClr>
                </a:solidFill>
                <a:latin typeface="Franklin Gothic Book" panose="020B0503020102020204" pitchFamily="34" charset="0"/>
                <a:cs typeface="Tahom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http://wondergressive.com/peanut-allergy-rise-cure-horizon/</a:t>
            </a:r>
            <a:r>
              <a:rPr lang="en-US" altLang="ko-KR" sz="700" dirty="0">
                <a:solidFill>
                  <a:schemeClr val="bg2">
                    <a:lumMod val="75000"/>
                  </a:schemeClr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72506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hallow Focus Photo of Shrimp Dish">
            <a:extLst>
              <a:ext uri="{FF2B5EF4-FFF2-40B4-BE49-F238E27FC236}">
                <a16:creationId xmlns:a16="http://schemas.microsoft.com/office/drawing/2014/main" id="{2E270B99-0DC6-4E24-B4E5-4FDDBAA9B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372" y="-2178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Allergy symptoms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972" y="1846217"/>
            <a:ext cx="4288908" cy="466779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Itching in and around the mouth, face, or scalp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Tightening in the throat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Wheezing or shortness of breath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Swelling of the face, eyes, hands, or feet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Hives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Abdominal cramps, vomiting, or diarrhea 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Loss of consciousness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Death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C10B83-2C59-46AF-9B85-CB8F82DBFE26}"/>
              </a:ext>
            </a:extLst>
          </p:cNvPr>
          <p:cNvSpPr/>
          <p:nvPr/>
        </p:nvSpPr>
        <p:spPr>
          <a:xfrm>
            <a:off x="182879" y="191588"/>
            <a:ext cx="4833257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314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Documents and Settings\Grace\Local Settings\Temporary Internet Files\Content.IE5\OTDJD0HW\MPj04426350000[1].jpg">
            <a:extLst>
              <a:ext uri="{FF2B5EF4-FFF2-40B4-BE49-F238E27FC236}">
                <a16:creationId xmlns:a16="http://schemas.microsoft.com/office/drawing/2014/main" id="{A0FF27C4-A58B-4B5D-8B74-2BCAECB79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7815" y="1261268"/>
            <a:ext cx="1885950" cy="1247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1">
            <a:extLst>
              <a:ext uri="{FF2B5EF4-FFF2-40B4-BE49-F238E27FC236}">
                <a16:creationId xmlns:a16="http://schemas.microsoft.com/office/drawing/2014/main" id="{C2EE0BB1-0282-480B-AFCE-CFE1C0A7F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3189" y="1257290"/>
            <a:ext cx="1411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Milk and Dairy Products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3237EDA9-E046-4AD6-A564-6A81821D8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3189" y="2797409"/>
            <a:ext cx="19594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Eggs and Egg Products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27E0EE32-7D7B-4349-9F4D-92B1DB780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3189" y="4262501"/>
            <a:ext cx="1330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Fish</a:t>
            </a:r>
          </a:p>
        </p:txBody>
      </p:sp>
      <p:sp>
        <p:nvSpPr>
          <p:cNvPr id="19" name="TextBox 14">
            <a:extLst>
              <a:ext uri="{FF2B5EF4-FFF2-40B4-BE49-F238E27FC236}">
                <a16:creationId xmlns:a16="http://schemas.microsoft.com/office/drawing/2014/main" id="{B8914E74-1550-4AC2-A2CF-26A70C820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258" y="1627677"/>
            <a:ext cx="1333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Wheat</a:t>
            </a:r>
            <a:endParaRPr lang="en-US" altLang="ko-KR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F31218CF-8464-4907-8B28-64E3B4E4E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0653" y="2758259"/>
            <a:ext cx="22113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Soy and </a:t>
            </a:r>
            <a:b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Soy Products</a:t>
            </a: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CA2584B3-243E-4AF9-9AA2-71A5EAF9C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258" y="4334510"/>
            <a:ext cx="1554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Peanuts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F9D90F3C-1B10-4858-9848-67FACCAAB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3189" y="5674554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>
                <a:latin typeface="Tahoma" panose="020B0604030504040204" pitchFamily="34" charset="0"/>
                <a:cs typeface="Tahoma" panose="020B0604030504040204" pitchFamily="34" charset="0"/>
              </a:rPr>
              <a:t>Shelllfish</a:t>
            </a:r>
          </a:p>
        </p:txBody>
      </p:sp>
      <p:sp>
        <p:nvSpPr>
          <p:cNvPr id="28" name="TextBox 16">
            <a:extLst>
              <a:ext uri="{FF2B5EF4-FFF2-40B4-BE49-F238E27FC236}">
                <a16:creationId xmlns:a16="http://schemas.microsoft.com/office/drawing/2014/main" id="{72A18C8B-A731-4F72-AB4E-49DA0770A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258" y="5674553"/>
            <a:ext cx="1554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Tree nuts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647861" y="573241"/>
            <a:ext cx="7798484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8 common food allergens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19458" name="Picture 2" descr="Soya Beans And Milk ">
            <a:extLst>
              <a:ext uri="{FF2B5EF4-FFF2-40B4-BE49-F238E27FC236}">
                <a16:creationId xmlns:a16="http://schemas.microsoft.com/office/drawing/2014/main" id="{C28CE289-8A09-451C-9AA0-16764DA52D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"/>
          <a:stretch/>
        </p:blipFill>
        <p:spPr bwMode="auto">
          <a:xfrm>
            <a:off x="4807815" y="2602466"/>
            <a:ext cx="1876131" cy="12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Plate of Sushi">
            <a:extLst>
              <a:ext uri="{FF2B5EF4-FFF2-40B4-BE49-F238E27FC236}">
                <a16:creationId xmlns:a16="http://schemas.microsoft.com/office/drawing/2014/main" id="{76EF1F69-54EA-4FE2-AFCA-AEAF9DEE04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" t="5096"/>
          <a:stretch/>
        </p:blipFill>
        <p:spPr bwMode="auto">
          <a:xfrm>
            <a:off x="631978" y="3946935"/>
            <a:ext cx="1876131" cy="12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Program Files\Microsoft Office\Media\CntCD1\Photo1\j0177957.jpg">
            <a:extLst>
              <a:ext uri="{FF2B5EF4-FFF2-40B4-BE49-F238E27FC236}">
                <a16:creationId xmlns:a16="http://schemas.microsoft.com/office/drawing/2014/main" id="{E90F1A9C-A33D-46A7-9F16-12383CF82B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647631" y="1269133"/>
            <a:ext cx="1864988" cy="1239910"/>
          </a:xfrm>
          <a:prstGeom prst="rect">
            <a:avLst/>
          </a:prstGeom>
        </p:spPr>
      </p:pic>
      <p:pic>
        <p:nvPicPr>
          <p:cNvPr id="24" name="Picture 23" descr="TreeNuts-iStock_000008891945Medium.jpg">
            <a:extLst>
              <a:ext uri="{FF2B5EF4-FFF2-40B4-BE49-F238E27FC236}">
                <a16:creationId xmlns:a16="http://schemas.microsoft.com/office/drawing/2014/main" id="{D5F23EC2-4B82-4024-8E4F-23EFDAB6AF4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7815" y="5286662"/>
            <a:ext cx="1886472" cy="125707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Three Cooked Shrimps on Can">
            <a:extLst>
              <a:ext uri="{FF2B5EF4-FFF2-40B4-BE49-F238E27FC236}">
                <a16:creationId xmlns:a16="http://schemas.microsoft.com/office/drawing/2014/main" id="{17343D5D-718B-4681-B58F-A6029B451A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b="3676"/>
          <a:stretch/>
        </p:blipFill>
        <p:spPr bwMode="auto">
          <a:xfrm>
            <a:off x="631977" y="5291312"/>
            <a:ext cx="1876132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Brown Peanuts">
            <a:extLst>
              <a:ext uri="{FF2B5EF4-FFF2-40B4-BE49-F238E27FC236}">
                <a16:creationId xmlns:a16="http://schemas.microsoft.com/office/drawing/2014/main" id="{5246E0FA-10B9-4E28-96FC-E86B89CEA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14" y="3940115"/>
            <a:ext cx="1876131" cy="125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Eggs in the Metal Basket">
            <a:extLst>
              <a:ext uri="{FF2B5EF4-FFF2-40B4-BE49-F238E27FC236}">
                <a16:creationId xmlns:a16="http://schemas.microsoft.com/office/drawing/2014/main" id="{7FFE1C66-D31D-49FA-8301-7D0E6B608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61" y="2616842"/>
            <a:ext cx="1864988" cy="12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705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Preventing allergic reactions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020" y="2442933"/>
            <a:ext cx="3661010" cy="397085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b="1" dirty="0">
                <a:solidFill>
                  <a:srgbClr val="00AEC7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Service staff </a:t>
            </a: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should be able to: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Describe dishes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Identify ingredients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Suggest items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DA7BF4FB-0E4F-4414-A12C-0ADEB8A2B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367" y="1965767"/>
            <a:ext cx="3405032" cy="436496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94235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Preventing allergic reactions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39" y="2133600"/>
            <a:ext cx="3956731" cy="4280189"/>
          </a:xfrm>
        </p:spPr>
        <p:txBody>
          <a:bodyPr>
            <a:normAutofit fontScale="92500"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sz="3000" b="1" dirty="0">
                <a:solidFill>
                  <a:srgbClr val="F1B300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Kitchen staff </a:t>
            </a:r>
            <a:r>
              <a:rPr lang="en-US" altLang="ko-KR" sz="3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should: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6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Wash, rinse, and sanitize cookware, utensils, and equipment before prepping food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6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Wash hands and change gloves before preparing food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6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Assign specific equipment for prepping food for customers with allergies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DA7BF4FB-0E4F-4414-A12C-0ADEB8A2B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367" y="1965767"/>
            <a:ext cx="3405032" cy="436496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687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BB1895F7-C2EF-4B7F-896D-4C3AD389031D}"/>
              </a:ext>
            </a:extLst>
          </p:cNvPr>
          <p:cNvSpPr/>
          <p:nvPr/>
        </p:nvSpPr>
        <p:spPr>
          <a:xfrm rot="10800000">
            <a:off x="4344355" y="1647702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pic>
        <p:nvPicPr>
          <p:cNvPr id="1026" name="Picture 2" descr="Man Riding a Yellow Forklift With Boxes">
            <a:extLst>
              <a:ext uri="{FF2B5EF4-FFF2-40B4-BE49-F238E27FC236}">
                <a16:creationId xmlns:a16="http://schemas.microsoft.com/office/drawing/2014/main" id="{0E540E13-A45E-4DA8-A977-F7E1D0F0E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6482" r="2190" b="7799"/>
          <a:stretch/>
        </p:blipFill>
        <p:spPr bwMode="auto">
          <a:xfrm>
            <a:off x="5633524" y="1401540"/>
            <a:ext cx="1767227" cy="11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Chevron 5">
            <a:extLst>
              <a:ext uri="{FF2B5EF4-FFF2-40B4-BE49-F238E27FC236}">
                <a16:creationId xmlns:a16="http://schemas.microsoft.com/office/drawing/2014/main" id="{A41B7C68-BA50-46E0-9ADF-C056B685511B}"/>
              </a:ext>
            </a:extLst>
          </p:cNvPr>
          <p:cNvSpPr/>
          <p:nvPr/>
        </p:nvSpPr>
        <p:spPr>
          <a:xfrm rot="10800000">
            <a:off x="-869323" y="1644978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261607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120E-94B2-4A27-8CBF-ED40ED185741}"/>
              </a:ext>
            </a:extLst>
          </p:cNvPr>
          <p:cNvSpPr txBox="1">
            <a:spLocks/>
          </p:cNvSpPr>
          <p:nvPr/>
        </p:nvSpPr>
        <p:spPr>
          <a:xfrm>
            <a:off x="1358537" y="1771396"/>
            <a:ext cx="269248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282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166563" y="672967"/>
            <a:ext cx="5223641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 life threatening situation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466A4F26-882B-4EDF-A189-F4D7A03F3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0932" y="1738015"/>
            <a:ext cx="610449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spcBef>
                <a:spcPct val="5000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What did the drive-up window worker do wrong?</a:t>
            </a:r>
          </a:p>
          <a:p>
            <a:pPr marL="457200" indent="-457200">
              <a:spcBef>
                <a:spcPct val="5000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What are the implications?</a:t>
            </a:r>
          </a:p>
        </p:txBody>
      </p:sp>
      <p:pic>
        <p:nvPicPr>
          <p:cNvPr id="20482" name="Picture 2" descr="Hamburger on Table">
            <a:extLst>
              <a:ext uri="{FF2B5EF4-FFF2-40B4-BE49-F238E27FC236}">
                <a16:creationId xmlns:a16="http://schemas.microsoft.com/office/drawing/2014/main" id="{8BFFB575-F44F-4496-B19F-A63B47A46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528" y="3626114"/>
            <a:ext cx="4407872" cy="2940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72899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Water flows from the tap to sink">
            <a:extLst>
              <a:ext uri="{FF2B5EF4-FFF2-40B4-BE49-F238E27FC236}">
                <a16:creationId xmlns:a16="http://schemas.microsoft.com/office/drawing/2014/main" id="{586BC857-050F-4422-91B5-59DF4CFD82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3" r="41208"/>
          <a:stretch/>
        </p:blipFill>
        <p:spPr bwMode="auto">
          <a:xfrm>
            <a:off x="5203373" y="2178"/>
            <a:ext cx="3940627" cy="685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972" y="2286479"/>
            <a:ext cx="4288908" cy="4465571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Water used in food service establishments must be from an approved source:</a:t>
            </a:r>
          </a:p>
          <a:p>
            <a:pPr marL="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Public water system</a:t>
            </a:r>
          </a:p>
          <a:p>
            <a:pPr marL="461963" indent="-350838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Private well that is tested</a:t>
            </a:r>
          </a:p>
          <a:p>
            <a:pPr marL="801688" lvl="1">
              <a:buClr>
                <a:srgbClr val="D22630"/>
              </a:buClr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Records kept on file by food establishment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C10B83-2C59-46AF-9B85-CB8F82DBFE26}"/>
              </a:ext>
            </a:extLst>
          </p:cNvPr>
          <p:cNvSpPr/>
          <p:nvPr/>
        </p:nvSpPr>
        <p:spPr>
          <a:xfrm>
            <a:off x="182879" y="191588"/>
            <a:ext cx="4833257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A60D30-113B-49FE-8D75-1B9DF789C290}"/>
              </a:ext>
            </a:extLst>
          </p:cNvPr>
          <p:cNvSpPr txBox="1">
            <a:spLocks/>
          </p:cNvSpPr>
          <p:nvPr/>
        </p:nvSpPr>
        <p:spPr>
          <a:xfrm>
            <a:off x="465972" y="1093170"/>
            <a:ext cx="4288908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Water used in food service</a:t>
            </a:r>
          </a:p>
        </p:txBody>
      </p:sp>
    </p:spTree>
    <p:extLst>
      <p:ext uri="{BB962C8B-B14F-4D97-AF65-F5344CB8AC3E}">
        <p14:creationId xmlns:p14="http://schemas.microsoft.com/office/powerpoint/2010/main" val="16626929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226423" y="191588"/>
            <a:ext cx="8717279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04F72C5-EB7B-4938-8CD9-FB88711677C3}"/>
              </a:ext>
            </a:extLst>
          </p:cNvPr>
          <p:cNvSpPr/>
          <p:nvPr/>
        </p:nvSpPr>
        <p:spPr>
          <a:xfrm rot="5400000">
            <a:off x="2106135" y="-1383320"/>
            <a:ext cx="1097280" cy="530955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Cross-connection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7685" y="2827203"/>
            <a:ext cx="3169031" cy="397085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sz="3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hose connected to a faucet can cause backflow of contaminated water into the clean water system</a:t>
            </a:r>
            <a:endParaRPr lang="en-US" altLang="ko-KR" sz="26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grpSp>
        <p:nvGrpSpPr>
          <p:cNvPr id="7" name="Group 16">
            <a:extLst>
              <a:ext uri="{FF2B5EF4-FFF2-40B4-BE49-F238E27FC236}">
                <a16:creationId xmlns:a16="http://schemas.microsoft.com/office/drawing/2014/main" id="{39B339BA-D3CA-4877-AE5E-3B49E35E9CFB}"/>
              </a:ext>
            </a:extLst>
          </p:cNvPr>
          <p:cNvGrpSpPr>
            <a:grpSpLocks/>
          </p:cNvGrpSpPr>
          <p:nvPr/>
        </p:nvGrpSpPr>
        <p:grpSpPr bwMode="auto">
          <a:xfrm>
            <a:off x="5315899" y="2897686"/>
            <a:ext cx="3140075" cy="3768725"/>
            <a:chOff x="5953125" y="2860675"/>
            <a:chExt cx="3140075" cy="3768725"/>
          </a:xfrm>
        </p:grpSpPr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514610C7-E7C6-470C-964D-BD4491D07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3341688"/>
              <a:ext cx="455612" cy="2322512"/>
            </a:xfrm>
            <a:custGeom>
              <a:avLst/>
              <a:gdLst>
                <a:gd name="T0" fmla="*/ 2147483646 w 287"/>
                <a:gd name="T1" fmla="*/ 0 h 1463"/>
                <a:gd name="T2" fmla="*/ 2147483646 w 287"/>
                <a:gd name="T3" fmla="*/ 2147483646 h 1463"/>
                <a:gd name="T4" fmla="*/ 2147483646 w 287"/>
                <a:gd name="T5" fmla="*/ 2147483646 h 1463"/>
                <a:gd name="T6" fmla="*/ 2147483646 w 287"/>
                <a:gd name="T7" fmla="*/ 2147483646 h 1463"/>
                <a:gd name="T8" fmla="*/ 2147483646 w 287"/>
                <a:gd name="T9" fmla="*/ 2147483646 h 1463"/>
                <a:gd name="T10" fmla="*/ 2147483646 w 287"/>
                <a:gd name="T11" fmla="*/ 2147483646 h 1463"/>
                <a:gd name="T12" fmla="*/ 2147483646 w 287"/>
                <a:gd name="T13" fmla="*/ 2147483646 h 1463"/>
                <a:gd name="T14" fmla="*/ 2147483646 w 287"/>
                <a:gd name="T15" fmla="*/ 2147483646 h 1463"/>
                <a:gd name="T16" fmla="*/ 2147483646 w 287"/>
                <a:gd name="T17" fmla="*/ 2147483646 h 1463"/>
                <a:gd name="T18" fmla="*/ 2147483646 w 287"/>
                <a:gd name="T19" fmla="*/ 2147483646 h 1463"/>
                <a:gd name="T20" fmla="*/ 2147483646 w 287"/>
                <a:gd name="T21" fmla="*/ 2147483646 h 1463"/>
                <a:gd name="T22" fmla="*/ 2147483646 w 287"/>
                <a:gd name="T23" fmla="*/ 0 h 14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7"/>
                <a:gd name="T37" fmla="*/ 0 h 1463"/>
                <a:gd name="T38" fmla="*/ 287 w 287"/>
                <a:gd name="T39" fmla="*/ 1463 h 14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7" h="1463">
                  <a:moveTo>
                    <a:pt x="107" y="0"/>
                  </a:moveTo>
                  <a:cubicBezTo>
                    <a:pt x="91" y="54"/>
                    <a:pt x="74" y="109"/>
                    <a:pt x="58" y="163"/>
                  </a:cubicBezTo>
                  <a:cubicBezTo>
                    <a:pt x="48" y="251"/>
                    <a:pt x="42" y="420"/>
                    <a:pt x="36" y="526"/>
                  </a:cubicBezTo>
                  <a:cubicBezTo>
                    <a:pt x="30" y="633"/>
                    <a:pt x="27" y="655"/>
                    <a:pt x="22" y="802"/>
                  </a:cubicBezTo>
                  <a:cubicBezTo>
                    <a:pt x="16" y="948"/>
                    <a:pt x="0" y="1350"/>
                    <a:pt x="7" y="1410"/>
                  </a:cubicBezTo>
                  <a:cubicBezTo>
                    <a:pt x="27" y="1463"/>
                    <a:pt x="131" y="1449"/>
                    <a:pt x="187" y="1447"/>
                  </a:cubicBezTo>
                  <a:cubicBezTo>
                    <a:pt x="189" y="1059"/>
                    <a:pt x="208" y="638"/>
                    <a:pt x="236" y="259"/>
                  </a:cubicBezTo>
                  <a:cubicBezTo>
                    <a:pt x="243" y="51"/>
                    <a:pt x="242" y="221"/>
                    <a:pt x="244" y="200"/>
                  </a:cubicBezTo>
                  <a:cubicBezTo>
                    <a:pt x="246" y="179"/>
                    <a:pt x="247" y="157"/>
                    <a:pt x="251" y="134"/>
                  </a:cubicBezTo>
                  <a:cubicBezTo>
                    <a:pt x="260" y="104"/>
                    <a:pt x="241" y="76"/>
                    <a:pt x="266" y="59"/>
                  </a:cubicBezTo>
                  <a:cubicBezTo>
                    <a:pt x="274" y="30"/>
                    <a:pt x="268" y="42"/>
                    <a:pt x="287" y="22"/>
                  </a:cubicBezTo>
                  <a:cubicBezTo>
                    <a:pt x="221" y="6"/>
                    <a:pt x="187" y="5"/>
                    <a:pt x="107" y="0"/>
                  </a:cubicBezTo>
                  <a:close/>
                </a:path>
              </a:pathLst>
            </a:custGeom>
            <a:solidFill>
              <a:srgbClr val="3399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1B3BED6A-73B8-4B1D-95DD-DFAD2ED63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4388" y="6010275"/>
              <a:ext cx="212725" cy="6191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ko-KR" altLang="ko-KR">
                <a:latin typeface="Calibri" panose="020F0502020204030204" pitchFamily="34" charset="0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9A17C72E-5BA6-424A-A166-5B6142371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4090988"/>
              <a:ext cx="2649538" cy="2063750"/>
            </a:xfrm>
            <a:custGeom>
              <a:avLst/>
              <a:gdLst>
                <a:gd name="T0" fmla="*/ 2147483646 w 1669"/>
                <a:gd name="T1" fmla="*/ 2147483646 h 1300"/>
                <a:gd name="T2" fmla="*/ 0 w 1669"/>
                <a:gd name="T3" fmla="*/ 2147483646 h 1300"/>
                <a:gd name="T4" fmla="*/ 2147483646 w 1669"/>
                <a:gd name="T5" fmla="*/ 2147483646 h 1300"/>
                <a:gd name="T6" fmla="*/ 2147483646 w 1669"/>
                <a:gd name="T7" fmla="*/ 2147483646 h 1300"/>
                <a:gd name="T8" fmla="*/ 2147483646 w 1669"/>
                <a:gd name="T9" fmla="*/ 0 h 1300"/>
                <a:gd name="T10" fmla="*/ 2147483646 w 1669"/>
                <a:gd name="T11" fmla="*/ 0 h 1300"/>
                <a:gd name="T12" fmla="*/ 2147483646 w 1669"/>
                <a:gd name="T13" fmla="*/ 2147483646 h 1300"/>
                <a:gd name="T14" fmla="*/ 2147483646 w 1669"/>
                <a:gd name="T15" fmla="*/ 2147483646 h 1300"/>
                <a:gd name="T16" fmla="*/ 2147483646 w 1669"/>
                <a:gd name="T17" fmla="*/ 2147483646 h 1300"/>
                <a:gd name="T18" fmla="*/ 2147483646 w 1669"/>
                <a:gd name="T19" fmla="*/ 2147483646 h 1300"/>
                <a:gd name="T20" fmla="*/ 2147483646 w 1669"/>
                <a:gd name="T21" fmla="*/ 2147483646 h 1300"/>
                <a:gd name="T22" fmla="*/ 2147483646 w 1669"/>
                <a:gd name="T23" fmla="*/ 2147483646 h 1300"/>
                <a:gd name="T24" fmla="*/ 2147483646 w 1669"/>
                <a:gd name="T25" fmla="*/ 2147483646 h 13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9"/>
                <a:gd name="T40" fmla="*/ 0 h 1300"/>
                <a:gd name="T41" fmla="*/ 1669 w 1669"/>
                <a:gd name="T42" fmla="*/ 1300 h 13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9" h="1300">
                  <a:moveTo>
                    <a:pt x="133" y="8"/>
                  </a:moveTo>
                  <a:lnTo>
                    <a:pt x="0" y="8"/>
                  </a:lnTo>
                  <a:lnTo>
                    <a:pt x="384" y="1300"/>
                  </a:lnTo>
                  <a:lnTo>
                    <a:pt x="1277" y="1300"/>
                  </a:lnTo>
                  <a:lnTo>
                    <a:pt x="1669" y="0"/>
                  </a:lnTo>
                  <a:lnTo>
                    <a:pt x="1551" y="0"/>
                  </a:lnTo>
                  <a:lnTo>
                    <a:pt x="1196" y="1219"/>
                  </a:lnTo>
                  <a:lnTo>
                    <a:pt x="908" y="1219"/>
                  </a:lnTo>
                  <a:lnTo>
                    <a:pt x="908" y="1167"/>
                  </a:lnTo>
                  <a:lnTo>
                    <a:pt x="760" y="1167"/>
                  </a:lnTo>
                  <a:lnTo>
                    <a:pt x="760" y="1226"/>
                  </a:lnTo>
                  <a:lnTo>
                    <a:pt x="480" y="1226"/>
                  </a:lnTo>
                  <a:lnTo>
                    <a:pt x="133" y="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" name="AutoShape 7">
              <a:extLst>
                <a:ext uri="{FF2B5EF4-FFF2-40B4-BE49-F238E27FC236}">
                  <a16:creationId xmlns:a16="http://schemas.microsoft.com/office/drawing/2014/main" id="{936BA1BF-8AE1-433E-B326-E7D6A1CAF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2388" y="2860675"/>
              <a:ext cx="1381125" cy="487363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0"/>
                <a:gd name="T16" fmla="*/ 8310 h 21600"/>
                <a:gd name="T17" fmla="*/ 6110 w 21600"/>
                <a:gd name="T18" fmla="*/ 21600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15662" y="14285"/>
                  </a:moveTo>
                  <a:lnTo>
                    <a:pt x="21600" y="8310"/>
                  </a:lnTo>
                  <a:lnTo>
                    <a:pt x="18630" y="8310"/>
                  </a:lnTo>
                  <a:cubicBezTo>
                    <a:pt x="18630" y="3721"/>
                    <a:pt x="14430" y="0"/>
                    <a:pt x="9250" y="0"/>
                  </a:cubicBezTo>
                  <a:cubicBezTo>
                    <a:pt x="4141" y="0"/>
                    <a:pt x="0" y="3799"/>
                    <a:pt x="0" y="8485"/>
                  </a:cubicBezTo>
                  <a:lnTo>
                    <a:pt x="0" y="21600"/>
                  </a:lnTo>
                  <a:lnTo>
                    <a:pt x="6110" y="21600"/>
                  </a:lnTo>
                  <a:lnTo>
                    <a:pt x="6110" y="8310"/>
                  </a:lnTo>
                  <a:cubicBezTo>
                    <a:pt x="6110" y="6947"/>
                    <a:pt x="7362" y="5842"/>
                    <a:pt x="8907" y="5842"/>
                  </a:cubicBezTo>
                  <a:lnTo>
                    <a:pt x="9725" y="5842"/>
                  </a:lnTo>
                  <a:cubicBezTo>
                    <a:pt x="11269" y="5842"/>
                    <a:pt x="12520" y="6947"/>
                    <a:pt x="12520" y="8310"/>
                  </a:cubicBezTo>
                  <a:lnTo>
                    <a:pt x="9725" y="8310"/>
                  </a:lnTo>
                  <a:lnTo>
                    <a:pt x="15662" y="14285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10">
              <a:extLst>
                <a:ext uri="{FF2B5EF4-FFF2-40B4-BE49-F238E27FC236}">
                  <a16:creationId xmlns:a16="http://schemas.microsoft.com/office/drawing/2014/main" id="{A70A046B-3B36-4653-9519-A5AE90C78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513" y="3013075"/>
              <a:ext cx="801687" cy="2936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ko-KR" altLang="ko-KR">
                <a:latin typeface="Calibri" panose="020F0502020204030204" pitchFamily="34" charset="0"/>
              </a:endParaRPr>
            </a:p>
          </p:txBody>
        </p:sp>
        <p:sp>
          <p:nvSpPr>
            <p:cNvPr id="16" name="Arc 11">
              <a:extLst>
                <a:ext uri="{FF2B5EF4-FFF2-40B4-BE49-F238E27FC236}">
                  <a16:creationId xmlns:a16="http://schemas.microsoft.com/office/drawing/2014/main" id="{DAC6FED5-1938-432E-9436-A1A96DE59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475" y="3001963"/>
              <a:ext cx="600075" cy="92075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Arc 14">
              <a:extLst>
                <a:ext uri="{FF2B5EF4-FFF2-40B4-BE49-F238E27FC236}">
                  <a16:creationId xmlns:a16="http://schemas.microsoft.com/office/drawing/2014/main" id="{A2A46632-A3C8-4962-ADC2-63EED2D0DC9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550150" y="3357563"/>
              <a:ext cx="173038" cy="2246312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Arc 15">
              <a:extLst>
                <a:ext uri="{FF2B5EF4-FFF2-40B4-BE49-F238E27FC236}">
                  <a16:creationId xmlns:a16="http://schemas.microsoft.com/office/drawing/2014/main" id="{A71B636E-A730-40D7-A581-1B0EB45E3F7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43838" y="3357563"/>
              <a:ext cx="173037" cy="2246312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Oval 16">
              <a:extLst>
                <a:ext uri="{FF2B5EF4-FFF2-40B4-BE49-F238E27FC236}">
                  <a16:creationId xmlns:a16="http://schemas.microsoft.com/office/drawing/2014/main" id="{54390EE1-E2D7-4999-A8D0-B2909A84D8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0150" y="5572125"/>
              <a:ext cx="304800" cy="6191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ko-KR" altLang="ko-KR">
                <a:latin typeface="Calibri" panose="020F0502020204030204" pitchFamily="34" charset="0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6957AC22-21AC-4CD7-8623-B9DBC140C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913" y="5948363"/>
              <a:ext cx="193675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ko-KR" altLang="ko-KR">
                <a:latin typeface="Calibri" panose="020F050202020403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DD1FB98-DD38-42C3-B8F2-9854FE213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7925" y="4394200"/>
              <a:ext cx="2039938" cy="1654175"/>
            </a:xfrm>
            <a:custGeom>
              <a:avLst/>
              <a:gdLst>
                <a:gd name="T0" fmla="*/ 0 w 1285"/>
                <a:gd name="T1" fmla="*/ 2147483646 h 1042"/>
                <a:gd name="T2" fmla="*/ 2147483646 w 1285"/>
                <a:gd name="T3" fmla="*/ 2147483646 h 1042"/>
                <a:gd name="T4" fmla="*/ 2147483646 w 1285"/>
                <a:gd name="T5" fmla="*/ 2147483646 h 1042"/>
                <a:gd name="T6" fmla="*/ 2147483646 w 1285"/>
                <a:gd name="T7" fmla="*/ 2147483646 h 1042"/>
                <a:gd name="T8" fmla="*/ 2147483646 w 1285"/>
                <a:gd name="T9" fmla="*/ 2147483646 h 1042"/>
                <a:gd name="T10" fmla="*/ 2147483646 w 1285"/>
                <a:gd name="T11" fmla="*/ 2147483646 h 1042"/>
                <a:gd name="T12" fmla="*/ 2147483646 w 1285"/>
                <a:gd name="T13" fmla="*/ 2147483646 h 1042"/>
                <a:gd name="T14" fmla="*/ 2147483646 w 1285"/>
                <a:gd name="T15" fmla="*/ 2147483646 h 1042"/>
                <a:gd name="T16" fmla="*/ 2147483646 w 1285"/>
                <a:gd name="T17" fmla="*/ 2147483646 h 1042"/>
                <a:gd name="T18" fmla="*/ 2147483646 w 1285"/>
                <a:gd name="T19" fmla="*/ 2147483646 h 1042"/>
                <a:gd name="T20" fmla="*/ 2147483646 w 1285"/>
                <a:gd name="T21" fmla="*/ 2147483646 h 1042"/>
                <a:gd name="T22" fmla="*/ 2147483646 w 1285"/>
                <a:gd name="T23" fmla="*/ 2147483646 h 1042"/>
                <a:gd name="T24" fmla="*/ 2147483646 w 1285"/>
                <a:gd name="T25" fmla="*/ 2147483646 h 1042"/>
                <a:gd name="T26" fmla="*/ 2147483646 w 1285"/>
                <a:gd name="T27" fmla="*/ 2147483646 h 1042"/>
                <a:gd name="T28" fmla="*/ 2147483646 w 1285"/>
                <a:gd name="T29" fmla="*/ 2147483646 h 1042"/>
                <a:gd name="T30" fmla="*/ 0 w 1285"/>
                <a:gd name="T31" fmla="*/ 2147483646 h 10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85"/>
                <a:gd name="T49" fmla="*/ 0 h 1042"/>
                <a:gd name="T50" fmla="*/ 1285 w 1285"/>
                <a:gd name="T51" fmla="*/ 1042 h 10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85" h="1042">
                  <a:moveTo>
                    <a:pt x="0" y="23"/>
                  </a:moveTo>
                  <a:lnTo>
                    <a:pt x="288" y="1042"/>
                  </a:lnTo>
                  <a:lnTo>
                    <a:pt x="561" y="1042"/>
                  </a:lnTo>
                  <a:lnTo>
                    <a:pt x="561" y="983"/>
                  </a:lnTo>
                  <a:lnTo>
                    <a:pt x="694" y="983"/>
                  </a:lnTo>
                  <a:lnTo>
                    <a:pt x="701" y="1028"/>
                  </a:lnTo>
                  <a:lnTo>
                    <a:pt x="1004" y="1028"/>
                  </a:lnTo>
                  <a:lnTo>
                    <a:pt x="1285" y="60"/>
                  </a:lnTo>
                  <a:cubicBezTo>
                    <a:pt x="1171" y="33"/>
                    <a:pt x="1116" y="36"/>
                    <a:pt x="975" y="31"/>
                  </a:cubicBezTo>
                  <a:cubicBezTo>
                    <a:pt x="886" y="1"/>
                    <a:pt x="793" y="23"/>
                    <a:pt x="701" y="31"/>
                  </a:cubicBezTo>
                  <a:cubicBezTo>
                    <a:pt x="633" y="52"/>
                    <a:pt x="584" y="23"/>
                    <a:pt x="524" y="1"/>
                  </a:cubicBezTo>
                  <a:cubicBezTo>
                    <a:pt x="485" y="4"/>
                    <a:pt x="444" y="0"/>
                    <a:pt x="406" y="9"/>
                  </a:cubicBezTo>
                  <a:cubicBezTo>
                    <a:pt x="389" y="13"/>
                    <a:pt x="362" y="38"/>
                    <a:pt x="362" y="38"/>
                  </a:cubicBezTo>
                  <a:cubicBezTo>
                    <a:pt x="212" y="30"/>
                    <a:pt x="265" y="36"/>
                    <a:pt x="170" y="1"/>
                  </a:cubicBezTo>
                  <a:cubicBezTo>
                    <a:pt x="119" y="7"/>
                    <a:pt x="98" y="5"/>
                    <a:pt x="59" y="31"/>
                  </a:cubicBezTo>
                  <a:cubicBezTo>
                    <a:pt x="5" y="23"/>
                    <a:pt x="25" y="23"/>
                    <a:pt x="0" y="23"/>
                  </a:cubicBezTo>
                  <a:close/>
                </a:path>
              </a:pathLst>
            </a:custGeom>
            <a:solidFill>
              <a:srgbClr val="CCECFF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22" name="Rectangle 12">
            <a:extLst>
              <a:ext uri="{FF2B5EF4-FFF2-40B4-BE49-F238E27FC236}">
                <a16:creationId xmlns:a16="http://schemas.microsoft.com/office/drawing/2014/main" id="{7A20953B-CDE7-4E76-9561-98B041853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9424" y="2285997"/>
            <a:ext cx="1044576" cy="4572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808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226423" y="191588"/>
            <a:ext cx="8717279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Ethics in food service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8010" y="2629989"/>
            <a:ext cx="3698309" cy="3141583"/>
          </a:xfrm>
        </p:spPr>
        <p:txBody>
          <a:bodyPr>
            <a:normAutofit fontScale="92500" lnSpcReduction="20000"/>
          </a:bodyPr>
          <a:lstStyle/>
          <a:p>
            <a:pPr marL="339725" indent="-339725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3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Ethics refers to the code of behaviors of a person, religion, group, or profession</a:t>
            </a:r>
          </a:p>
          <a:p>
            <a:pPr marL="339725" indent="-339725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30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 food service, it is doing your best to provide high-quality service and food to your customers</a:t>
            </a:r>
            <a:endParaRPr lang="en-US" altLang="ko-KR" sz="26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24578" name="Picture 2" descr="Chef Preparing Vegetable Dish on Tree Slab">
            <a:extLst>
              <a:ext uri="{FF2B5EF4-FFF2-40B4-BE49-F238E27FC236}">
                <a16:creationId xmlns:a16="http://schemas.microsoft.com/office/drawing/2014/main" id="{8935D498-161D-4173-93F6-ABE8D39EED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82"/>
          <a:stretch/>
        </p:blipFill>
        <p:spPr bwMode="auto">
          <a:xfrm>
            <a:off x="738903" y="2083481"/>
            <a:ext cx="3931724" cy="3890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358162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3424" y="1276350"/>
            <a:ext cx="629816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Intentional contamination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466A4F26-882B-4EDF-A189-F4D7A03F3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0932" y="1738015"/>
            <a:ext cx="61044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What would you do if you saw another worker intentionally contaminating food?</a:t>
            </a:r>
          </a:p>
        </p:txBody>
      </p:sp>
      <p:sp>
        <p:nvSpPr>
          <p:cNvPr id="9" name="Text Box 61">
            <a:extLst>
              <a:ext uri="{FF2B5EF4-FFF2-40B4-BE49-F238E27FC236}">
                <a16:creationId xmlns:a16="http://schemas.microsoft.com/office/drawing/2014/main" id="{E1AE9B27-051B-4B83-B20F-847EBCBB7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674" y="3153787"/>
            <a:ext cx="4291012" cy="2800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i="1" dirty="0">
                <a:solidFill>
                  <a:srgbClr val="000033"/>
                </a:solidFill>
              </a:rPr>
              <a:t>Officer's fast-food burger had meth sprinkled on it</a:t>
            </a:r>
          </a:p>
          <a:p>
            <a:pPr eaLnBrk="1" hangingPunct="1"/>
            <a:r>
              <a:rPr lang="en-US" altLang="ko-KR" sz="2000" dirty="0">
                <a:solidFill>
                  <a:srgbClr val="000000"/>
                </a:solidFill>
              </a:rPr>
              <a:t>By </a:t>
            </a:r>
            <a:r>
              <a:rPr lang="en-US" altLang="ko-KR" sz="2000" dirty="0">
                <a:solidFill>
                  <a:srgbClr val="000000"/>
                </a:solidFill>
                <a:hlinkClick r:id="rId3"/>
              </a:rPr>
              <a:t>Robert Kelly</a:t>
            </a:r>
            <a:r>
              <a:rPr lang="en-US" altLang="ko-KR" sz="2000" dirty="0">
                <a:solidFill>
                  <a:srgbClr val="000000"/>
                </a:solidFill>
              </a:rPr>
              <a:t> </a:t>
            </a:r>
          </a:p>
          <a:p>
            <a:pPr eaLnBrk="1" hangingPunct="1"/>
            <a:r>
              <a:rPr lang="en-US" altLang="ko-KR" sz="2000" dirty="0">
                <a:solidFill>
                  <a:srgbClr val="000000"/>
                </a:solidFill>
                <a:latin typeface="Calibri" panose="020F0502020204030204" pitchFamily="34" charset="0"/>
              </a:rPr>
              <a:t>Of the Post-Dispatch</a:t>
            </a:r>
          </a:p>
          <a:p>
            <a:pPr eaLnBrk="1" hangingPunct="1"/>
            <a:r>
              <a:rPr lang="en-US" altLang="ko-KR" sz="2000" dirty="0">
                <a:solidFill>
                  <a:srgbClr val="000000"/>
                </a:solidFill>
                <a:latin typeface="Calibri" panose="020F0502020204030204" pitchFamily="34" charset="0"/>
              </a:rPr>
              <a:t>06/03/2005</a:t>
            </a:r>
          </a:p>
          <a:p>
            <a:pPr eaLnBrk="1" hangingPunct="1"/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A police officer in </a:t>
            </a:r>
            <a:r>
              <a:rPr lang="en-US" altLang="ko-KR" sz="1600" dirty="0" err="1">
                <a:solidFill>
                  <a:srgbClr val="000000"/>
                </a:solidFill>
                <a:latin typeface="Calibri" panose="020F0502020204030204" pitchFamily="34" charset="0"/>
              </a:rPr>
              <a:t>Desloge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, Mo., knew the white powdery substance that he found on a hamburger he ordered at a local fast-food restaurant wasn't a regular condiment. It turned out to be methamphetamine.</a:t>
            </a:r>
          </a:p>
        </p:txBody>
      </p:sp>
    </p:spTree>
    <p:extLst>
      <p:ext uri="{BB962C8B-B14F-4D97-AF65-F5344CB8AC3E}">
        <p14:creationId xmlns:p14="http://schemas.microsoft.com/office/powerpoint/2010/main" val="21657790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1996488" y="732071"/>
            <a:ext cx="556573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Interpreting food safety icons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30">
            <a:extLst>
              <a:ext uri="{FF2B5EF4-FFF2-40B4-BE49-F238E27FC236}">
                <a16:creationId xmlns:a16="http://schemas.microsoft.com/office/drawing/2014/main" id="{9CB4CB6D-3388-41BA-9B40-FE832F4E7270}"/>
              </a:ext>
            </a:extLst>
          </p:cNvPr>
          <p:cNvGrpSpPr>
            <a:grpSpLocks/>
          </p:cNvGrpSpPr>
          <p:nvPr/>
        </p:nvGrpSpPr>
        <p:grpSpPr bwMode="auto">
          <a:xfrm>
            <a:off x="2126487" y="1898469"/>
            <a:ext cx="6457950" cy="4572000"/>
            <a:chOff x="1619250" y="1828800"/>
            <a:chExt cx="5314950" cy="3762375"/>
          </a:xfrm>
        </p:grpSpPr>
        <p:pic>
          <p:nvPicPr>
            <p:cNvPr id="14" name="Picture 1" descr="Handwashing">
              <a:extLst>
                <a:ext uri="{FF2B5EF4-FFF2-40B4-BE49-F238E27FC236}">
                  <a16:creationId xmlns:a16="http://schemas.microsoft.com/office/drawing/2014/main" id="{DCD49489-7703-4E8A-BD88-443F7472FE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1828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" descr="Potentially Hazardous Materials">
              <a:extLst>
                <a:ext uri="{FF2B5EF4-FFF2-40B4-BE49-F238E27FC236}">
                  <a16:creationId xmlns:a16="http://schemas.microsoft.com/office/drawing/2014/main" id="{75F60451-AB2C-49CF-AFFE-2348754E75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850" y="1828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" descr="Cooking">
              <a:extLst>
                <a:ext uri="{FF2B5EF4-FFF2-40B4-BE49-F238E27FC236}">
                  <a16:creationId xmlns:a16="http://schemas.microsoft.com/office/drawing/2014/main" id="{A519D9E0-15A7-4554-93AE-DC55B015B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8650" y="1828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0" descr="Do Not Work If Ill">
              <a:extLst>
                <a:ext uri="{FF2B5EF4-FFF2-40B4-BE49-F238E27FC236}">
                  <a16:creationId xmlns:a16="http://schemas.microsoft.com/office/drawing/2014/main" id="{BC781E45-196D-4E99-A435-E6690D2FDD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8650" y="4495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3" descr="Cross Contamination">
              <a:extLst>
                <a:ext uri="{FF2B5EF4-FFF2-40B4-BE49-F238E27FC236}">
                  <a16:creationId xmlns:a16="http://schemas.microsoft.com/office/drawing/2014/main" id="{628F5E8E-5CDC-4955-A09E-0B95C820E9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32004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6" descr="Wash, Rinse, and Sanitize">
              <a:extLst>
                <a:ext uri="{FF2B5EF4-FFF2-40B4-BE49-F238E27FC236}">
                  <a16:creationId xmlns:a16="http://schemas.microsoft.com/office/drawing/2014/main" id="{64631DF3-9DD5-405D-AA0C-F33C8B3676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7050" y="4495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5" descr="No Bare Hand Contact">
              <a:extLst>
                <a:ext uri="{FF2B5EF4-FFF2-40B4-BE49-F238E27FC236}">
                  <a16:creationId xmlns:a16="http://schemas.microsoft.com/office/drawing/2014/main" id="{19C685FC-68E6-4ADF-B400-E0524943B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8650" y="32004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8" descr="Refrigeration/Cold Holding">
              <a:extLst>
                <a:ext uri="{FF2B5EF4-FFF2-40B4-BE49-F238E27FC236}">
                  <a16:creationId xmlns:a16="http://schemas.microsoft.com/office/drawing/2014/main" id="{67C6DB6E-8606-4AEA-8ACE-650AEA080A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4495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1" descr="Cooling 135ºF (57ºC)">
              <a:extLst>
                <a:ext uri="{FF2B5EF4-FFF2-40B4-BE49-F238E27FC236}">
                  <a16:creationId xmlns:a16="http://schemas.microsoft.com/office/drawing/2014/main" id="{0F381435-57FC-4C82-83E5-9D566CACDC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7050" y="32004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7" descr="Hot Holding 135ºF (57ºC)">
              <a:extLst>
                <a:ext uri="{FF2B5EF4-FFF2-40B4-BE49-F238E27FC236}">
                  <a16:creationId xmlns:a16="http://schemas.microsoft.com/office/drawing/2014/main" id="{E1C98873-A260-484F-A782-27E0BFA54B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0250" y="18288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0" descr="Temperature Danger Zone 135ºF">
              <a:extLst>
                <a:ext uri="{FF2B5EF4-FFF2-40B4-BE49-F238E27FC236}">
                  <a16:creationId xmlns:a16="http://schemas.microsoft.com/office/drawing/2014/main" id="{58591B87-0C4F-410F-AF07-1F085C4625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6450" y="3200400"/>
              <a:ext cx="104775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13723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White Ceramic Plates and Bowls on Table Surface">
            <a:extLst>
              <a:ext uri="{FF2B5EF4-FFF2-40B4-BE49-F238E27FC236}">
                <a16:creationId xmlns:a16="http://schemas.microsoft.com/office/drawing/2014/main" id="{AF11AF94-ED38-4209-BF73-1166BF754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6"/>
          <a:stretch/>
        </p:blipFill>
        <p:spPr bwMode="auto">
          <a:xfrm>
            <a:off x="6943844" y="4330"/>
            <a:ext cx="23364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2" name="Freeform 36">
            <a:extLst>
              <a:ext uri="{FF2B5EF4-FFF2-40B4-BE49-F238E27FC236}">
                <a16:creationId xmlns:a16="http://schemas.microsoft.com/office/drawing/2014/main" id="{9CBC1CF1-60AB-4A1B-82AD-02F14A94D87A}"/>
              </a:ext>
            </a:extLst>
          </p:cNvPr>
          <p:cNvSpPr>
            <a:spLocks/>
          </p:cNvSpPr>
          <p:nvPr/>
        </p:nvSpPr>
        <p:spPr bwMode="auto">
          <a:xfrm>
            <a:off x="3544308" y="3814597"/>
            <a:ext cx="1624921" cy="1268932"/>
          </a:xfrm>
          <a:custGeom>
            <a:avLst/>
            <a:gdLst>
              <a:gd name="T0" fmla="*/ 0 w 1221"/>
              <a:gd name="T1" fmla="*/ 0 h 1012"/>
              <a:gd name="T2" fmla="*/ 1218 w 1221"/>
              <a:gd name="T3" fmla="*/ 606 h 1012"/>
              <a:gd name="T4" fmla="*/ 17 w 1221"/>
              <a:gd name="T5" fmla="*/ 1012 h 1012"/>
              <a:gd name="T6" fmla="*/ 0 60000 65536"/>
              <a:gd name="T7" fmla="*/ 0 60000 65536"/>
              <a:gd name="T8" fmla="*/ 0 60000 65536"/>
              <a:gd name="T9" fmla="*/ 0 w 1221"/>
              <a:gd name="T10" fmla="*/ 0 h 1012"/>
              <a:gd name="T11" fmla="*/ 1221 w 1221"/>
              <a:gd name="T12" fmla="*/ 1012 h 10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21" h="1012">
                <a:moveTo>
                  <a:pt x="0" y="0"/>
                </a:moveTo>
                <a:cubicBezTo>
                  <a:pt x="202" y="101"/>
                  <a:pt x="1215" y="437"/>
                  <a:pt x="1218" y="606"/>
                </a:cubicBezTo>
                <a:cubicBezTo>
                  <a:pt x="1221" y="775"/>
                  <a:pt x="268" y="928"/>
                  <a:pt x="17" y="1012"/>
                </a:cubicBezTo>
              </a:path>
            </a:pathLst>
          </a:custGeom>
          <a:noFill/>
          <a:ln w="28575">
            <a:solidFill>
              <a:srgbClr val="F1B300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 dirty="0">
              <a:highlight>
                <a:srgbClr val="F1B300"/>
              </a:highlight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208E77FB-01AB-473B-9233-430908901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662" y="2947142"/>
            <a:ext cx="1525638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dirty="0">
                <a:cs typeface="Arial" panose="020B0604020202020204" pitchFamily="34" charset="0"/>
              </a:rPr>
              <a:t> </a:t>
            </a:r>
            <a:endParaRPr lang="en-US" altLang="ko-KR" sz="18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7D5349C8-19A8-49B2-991F-555CA26E9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662" y="2230321"/>
            <a:ext cx="1525638" cy="306077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C401BD5-C426-473B-864E-76C5B95C6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662" y="3680702"/>
            <a:ext cx="1525638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dirty="0">
                <a:cs typeface="Arial" panose="020B0604020202020204" pitchFamily="34" charset="0"/>
              </a:rPr>
              <a:t> </a:t>
            </a:r>
            <a:endParaRPr lang="en-US" altLang="ko-KR" sz="18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31C23138-E81B-468E-8521-A6B902F26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662" y="4414262"/>
            <a:ext cx="1525638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2B7B45C5-7CFE-420C-9AD0-31141F47A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657" y="5150479"/>
            <a:ext cx="1091960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F8773667-419A-4AF4-B904-63B690107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377" y="5150479"/>
            <a:ext cx="1091960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AA0C1A8C-E534-4D09-96A8-8AE06ABB7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6097" y="5150479"/>
            <a:ext cx="1091960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207642A-4CF5-4D21-B203-0AC2CE027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4817" y="5150479"/>
            <a:ext cx="1091960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E840E85-B663-46FC-BDC2-8BB4344B26F6}"/>
              </a:ext>
            </a:extLst>
          </p:cNvPr>
          <p:cNvCxnSpPr/>
          <p:nvPr/>
        </p:nvCxnSpPr>
        <p:spPr>
          <a:xfrm>
            <a:off x="2972481" y="2536398"/>
            <a:ext cx="0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348369-FA58-4BD6-B6E0-3CC119120AB3}"/>
              </a:ext>
            </a:extLst>
          </p:cNvPr>
          <p:cNvCxnSpPr/>
          <p:nvPr/>
        </p:nvCxnSpPr>
        <p:spPr>
          <a:xfrm>
            <a:off x="2974266" y="4003518"/>
            <a:ext cx="0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1170E3A-0611-4D82-90FD-038D2B356AC1}"/>
              </a:ext>
            </a:extLst>
          </p:cNvPr>
          <p:cNvCxnSpPr/>
          <p:nvPr/>
        </p:nvCxnSpPr>
        <p:spPr>
          <a:xfrm>
            <a:off x="2972481" y="4737078"/>
            <a:ext cx="0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165F545-27ED-4B95-94BE-E14A4F8B7EEF}"/>
              </a:ext>
            </a:extLst>
          </p:cNvPr>
          <p:cNvCxnSpPr/>
          <p:nvPr/>
        </p:nvCxnSpPr>
        <p:spPr>
          <a:xfrm>
            <a:off x="2972481" y="3269958"/>
            <a:ext cx="0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CBED35F-C4DE-4ECB-8581-8FBF6EA825C4}"/>
              </a:ext>
            </a:extLst>
          </p:cNvPr>
          <p:cNvCxnSpPr/>
          <p:nvPr/>
        </p:nvCxnSpPr>
        <p:spPr>
          <a:xfrm>
            <a:off x="4155153" y="5473295"/>
            <a:ext cx="0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1C1ADC1-15EE-4C76-A5F1-5A56699C6F6A}"/>
              </a:ext>
            </a:extLst>
          </p:cNvPr>
          <p:cNvCxnSpPr>
            <a:cxnSpLocks/>
          </p:cNvCxnSpPr>
          <p:nvPr/>
        </p:nvCxnSpPr>
        <p:spPr>
          <a:xfrm flipH="1">
            <a:off x="4955167" y="5473295"/>
            <a:ext cx="379907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3F0FD03-8F2F-4321-8DA6-61CD15EDEC2A}"/>
              </a:ext>
            </a:extLst>
          </p:cNvPr>
          <p:cNvCxnSpPr>
            <a:cxnSpLocks/>
          </p:cNvCxnSpPr>
          <p:nvPr/>
        </p:nvCxnSpPr>
        <p:spPr>
          <a:xfrm flipH="1" flipV="1">
            <a:off x="3164401" y="5525464"/>
            <a:ext cx="379907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A7A83E6-33B8-40E2-BFF4-9D9F59D5AAA3}"/>
              </a:ext>
            </a:extLst>
          </p:cNvPr>
          <p:cNvCxnSpPr>
            <a:cxnSpLocks/>
          </p:cNvCxnSpPr>
          <p:nvPr/>
        </p:nvCxnSpPr>
        <p:spPr>
          <a:xfrm flipH="1">
            <a:off x="2030871" y="4737078"/>
            <a:ext cx="379907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2CDFADE-A840-45B1-83B5-B0F6D6B78E99}"/>
              </a:ext>
            </a:extLst>
          </p:cNvPr>
          <p:cNvCxnSpPr>
            <a:cxnSpLocks/>
          </p:cNvCxnSpPr>
          <p:nvPr/>
        </p:nvCxnSpPr>
        <p:spPr>
          <a:xfrm>
            <a:off x="3519337" y="4743372"/>
            <a:ext cx="379907" cy="346451"/>
          </a:xfrm>
          <a:prstGeom prst="straightConnector1">
            <a:avLst/>
          </a:prstGeom>
          <a:ln w="28575">
            <a:solidFill>
              <a:srgbClr val="F1B3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5">
            <a:extLst>
              <a:ext uri="{FF2B5EF4-FFF2-40B4-BE49-F238E27FC236}">
                <a16:creationId xmlns:a16="http://schemas.microsoft.com/office/drawing/2014/main" id="{B3D3D4BD-E007-4596-9A24-3579B4797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529" y="5884039"/>
            <a:ext cx="1525638" cy="322816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57238" dir="2021404" algn="ctr" rotWithShape="0">
              <a:srgbClr val="000000">
                <a:alpha val="74998"/>
              </a:srgbClr>
            </a:outerShdw>
          </a:effectLst>
        </p:spPr>
        <p:txBody>
          <a:bodyPr lIns="12700" tIns="12700" rIns="12700" bIns="1270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ko-KR" sz="1800" dirty="0">
              <a:solidFill>
                <a:srgbClr val="00AEC7"/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3F2DEB-DA9E-4C11-AA3C-8D59736A8286}"/>
              </a:ext>
            </a:extLst>
          </p:cNvPr>
          <p:cNvCxnSpPr/>
          <p:nvPr/>
        </p:nvCxnSpPr>
        <p:spPr>
          <a:xfrm>
            <a:off x="3519355" y="5311960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C596E2B-29D3-4629-9AD8-999006EA8E33}"/>
              </a:ext>
            </a:extLst>
          </p:cNvPr>
          <p:cNvCxnSpPr/>
          <p:nvPr/>
        </p:nvCxnSpPr>
        <p:spPr>
          <a:xfrm>
            <a:off x="4708075" y="5311960"/>
            <a:ext cx="96760" cy="0"/>
          </a:xfrm>
          <a:prstGeom prst="line">
            <a:avLst/>
          </a:prstGeom>
          <a:ln w="28575">
            <a:solidFill>
              <a:srgbClr val="F1B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3">
            <a:extLst>
              <a:ext uri="{FF2B5EF4-FFF2-40B4-BE49-F238E27FC236}">
                <a16:creationId xmlns:a16="http://schemas.microsoft.com/office/drawing/2014/main" id="{E3F6E32C-4570-4799-B74A-52DFE0BE7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776" y="1448718"/>
            <a:ext cx="6104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Name the steps in the food flow process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D3B067-83C7-4EA4-8B05-4E3726B4B68D}"/>
              </a:ext>
            </a:extLst>
          </p:cNvPr>
          <p:cNvSpPr txBox="1"/>
          <p:nvPr/>
        </p:nvSpPr>
        <p:spPr>
          <a:xfrm>
            <a:off x="2485538" y="2193661"/>
            <a:ext cx="973885" cy="37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Receive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0F18D8-4719-4208-84CF-97DD2B2DB1B4}"/>
              </a:ext>
            </a:extLst>
          </p:cNvPr>
          <p:cNvSpPr txBox="1"/>
          <p:nvPr/>
        </p:nvSpPr>
        <p:spPr>
          <a:xfrm>
            <a:off x="2485537" y="2926850"/>
            <a:ext cx="973885" cy="37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Storage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F8B561-643F-4A21-A5CC-A0037EEECFF7}"/>
              </a:ext>
            </a:extLst>
          </p:cNvPr>
          <p:cNvSpPr txBox="1"/>
          <p:nvPr/>
        </p:nvSpPr>
        <p:spPr>
          <a:xfrm>
            <a:off x="2209656" y="3647755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Preparation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4D8ED4-B3AE-4A8F-B527-945EEB45D9F2}"/>
              </a:ext>
            </a:extLst>
          </p:cNvPr>
          <p:cNvSpPr txBox="1"/>
          <p:nvPr/>
        </p:nvSpPr>
        <p:spPr>
          <a:xfrm>
            <a:off x="2202239" y="4387609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Cooking</a:t>
            </a:r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B9A29-1B6F-47F4-B05F-1D3B1C28F94E}"/>
              </a:ext>
            </a:extLst>
          </p:cNvPr>
          <p:cNvSpPr txBox="1"/>
          <p:nvPr/>
        </p:nvSpPr>
        <p:spPr>
          <a:xfrm>
            <a:off x="1021818" y="5134994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Holding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32541C-025C-410A-874D-1B8B418DB2A5}"/>
              </a:ext>
            </a:extLst>
          </p:cNvPr>
          <p:cNvSpPr txBox="1"/>
          <p:nvPr/>
        </p:nvSpPr>
        <p:spPr>
          <a:xfrm>
            <a:off x="2209656" y="5127221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Serving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B29AB2-57F0-4E7C-B139-310E7534431B}"/>
              </a:ext>
            </a:extLst>
          </p:cNvPr>
          <p:cNvSpPr txBox="1"/>
          <p:nvPr/>
        </p:nvSpPr>
        <p:spPr>
          <a:xfrm>
            <a:off x="3387963" y="5131108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Cooling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6B3D01-61F6-4025-9297-E8E8BF6A08F4}"/>
              </a:ext>
            </a:extLst>
          </p:cNvPr>
          <p:cNvSpPr txBox="1"/>
          <p:nvPr/>
        </p:nvSpPr>
        <p:spPr>
          <a:xfrm>
            <a:off x="4587978" y="5124814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Storage</a:t>
            </a:r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A9713D-885D-4836-B97E-D2A4B37A6D83}"/>
              </a:ext>
            </a:extLst>
          </p:cNvPr>
          <p:cNvSpPr txBox="1"/>
          <p:nvPr/>
        </p:nvSpPr>
        <p:spPr>
          <a:xfrm>
            <a:off x="3399258" y="5864426"/>
            <a:ext cx="152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00AEC7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Reheating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White Ceramic Plates and Bowls on Table Surface">
            <a:extLst>
              <a:ext uri="{FF2B5EF4-FFF2-40B4-BE49-F238E27FC236}">
                <a16:creationId xmlns:a16="http://schemas.microsoft.com/office/drawing/2014/main" id="{AF11AF94-ED38-4209-BF73-1166BF754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6"/>
          <a:stretch/>
        </p:blipFill>
        <p:spPr bwMode="auto">
          <a:xfrm>
            <a:off x="6943844" y="4330"/>
            <a:ext cx="23364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35" name="Text Box 3">
            <a:extLst>
              <a:ext uri="{FF2B5EF4-FFF2-40B4-BE49-F238E27FC236}">
                <a16:creationId xmlns:a16="http://schemas.microsoft.com/office/drawing/2014/main" id="{E3F6E32C-4570-4799-B74A-52DFE0BE7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484" y="2324464"/>
            <a:ext cx="61044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Define FIFO:</a:t>
            </a:r>
          </a:p>
        </p:txBody>
      </p:sp>
      <p:sp>
        <p:nvSpPr>
          <p:cNvPr id="44" name="Text Box 3">
            <a:extLst>
              <a:ext uri="{FF2B5EF4-FFF2-40B4-BE49-F238E27FC236}">
                <a16:creationId xmlns:a16="http://schemas.microsoft.com/office/drawing/2014/main" id="{A946BD62-5DBB-411F-AF60-8CF119F4A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483" y="4262427"/>
            <a:ext cx="61044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Why is it important?</a:t>
            </a:r>
          </a:p>
        </p:txBody>
      </p:sp>
      <p:sp>
        <p:nvSpPr>
          <p:cNvPr id="45" name="Text Box 3">
            <a:extLst>
              <a:ext uri="{FF2B5EF4-FFF2-40B4-BE49-F238E27FC236}">
                <a16:creationId xmlns:a16="http://schemas.microsoft.com/office/drawing/2014/main" id="{78641648-6A26-4604-B39F-A44F684DE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482" y="3100835"/>
            <a:ext cx="61044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First In, First Out</a:t>
            </a:r>
          </a:p>
        </p:txBody>
      </p:sp>
      <p:sp>
        <p:nvSpPr>
          <p:cNvPr id="46" name="Text Box 3">
            <a:extLst>
              <a:ext uri="{FF2B5EF4-FFF2-40B4-BE49-F238E27FC236}">
                <a16:creationId xmlns:a16="http://schemas.microsoft.com/office/drawing/2014/main" id="{0E909F66-FC1C-46EE-8B14-57CA5A830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483" y="5038798"/>
            <a:ext cx="39299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So food items are used in the order purchased</a:t>
            </a:r>
          </a:p>
        </p:txBody>
      </p:sp>
    </p:spTree>
    <p:extLst>
      <p:ext uri="{BB962C8B-B14F-4D97-AF65-F5344CB8AC3E}">
        <p14:creationId xmlns:p14="http://schemas.microsoft.com/office/powerpoint/2010/main" val="195825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White Ceramic Plates and Bowls on Table Surface">
            <a:extLst>
              <a:ext uri="{FF2B5EF4-FFF2-40B4-BE49-F238E27FC236}">
                <a16:creationId xmlns:a16="http://schemas.microsoft.com/office/drawing/2014/main" id="{AF11AF94-ED38-4209-BF73-1166BF754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6"/>
          <a:stretch/>
        </p:blipFill>
        <p:spPr bwMode="auto">
          <a:xfrm>
            <a:off x="6943844" y="4330"/>
            <a:ext cx="23364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35" name="Text Box 3">
            <a:extLst>
              <a:ext uri="{FF2B5EF4-FFF2-40B4-BE49-F238E27FC236}">
                <a16:creationId xmlns:a16="http://schemas.microsoft.com/office/drawing/2014/main" id="{E3F6E32C-4570-4799-B74A-52DFE0BE7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464" y="2324464"/>
            <a:ext cx="44176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Define Standard Operating Procedure (SOP):</a:t>
            </a:r>
          </a:p>
        </p:txBody>
      </p:sp>
      <p:sp>
        <p:nvSpPr>
          <p:cNvPr id="45" name="Text Box 3">
            <a:extLst>
              <a:ext uri="{FF2B5EF4-FFF2-40B4-BE49-F238E27FC236}">
                <a16:creationId xmlns:a16="http://schemas.microsoft.com/office/drawing/2014/main" id="{78641648-6A26-4604-B39F-A44F684DE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464" y="3278571"/>
            <a:ext cx="613321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Standard Operating Procedures provide a step-by-step process for doing a specific job, so all employees do it correctly</a:t>
            </a:r>
          </a:p>
        </p:txBody>
      </p:sp>
    </p:spTree>
    <p:extLst>
      <p:ext uri="{BB962C8B-B14F-4D97-AF65-F5344CB8AC3E}">
        <p14:creationId xmlns:p14="http://schemas.microsoft.com/office/powerpoint/2010/main" val="294990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9" descr="Refrig Storage.jpg">
            <a:extLst>
              <a:ext uri="{FF2B5EF4-FFF2-40B4-BE49-F238E27FC236}">
                <a16:creationId xmlns:a16="http://schemas.microsoft.com/office/drawing/2014/main" id="{C9A4F6FC-09B7-4873-BFC4-39634B2AF6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955"/>
          <a:stretch/>
        </p:blipFill>
        <p:spPr bwMode="auto">
          <a:xfrm rot="5400000">
            <a:off x="1952897" y="698863"/>
            <a:ext cx="5229498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rrow: Chevron 8">
            <a:extLst>
              <a:ext uri="{FF2B5EF4-FFF2-40B4-BE49-F238E27FC236}">
                <a16:creationId xmlns:a16="http://schemas.microsoft.com/office/drawing/2014/main" id="{3F47950A-CA8B-4790-AEAE-4940AD7EA454}"/>
              </a:ext>
            </a:extLst>
          </p:cNvPr>
          <p:cNvSpPr/>
          <p:nvPr/>
        </p:nvSpPr>
        <p:spPr>
          <a:xfrm rot="10800000">
            <a:off x="-801189" y="2229396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CD653E-4A2D-4B7D-A57C-E9E6B6392747}"/>
              </a:ext>
            </a:extLst>
          </p:cNvPr>
          <p:cNvSpPr txBox="1">
            <a:spLocks/>
          </p:cNvSpPr>
          <p:nvPr/>
        </p:nvSpPr>
        <p:spPr>
          <a:xfrm>
            <a:off x="1698171" y="2394805"/>
            <a:ext cx="2351319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</a:p>
        </p:txBody>
      </p:sp>
    </p:spTree>
    <p:extLst>
      <p:ext uri="{BB962C8B-B14F-4D97-AF65-F5344CB8AC3E}">
        <p14:creationId xmlns:p14="http://schemas.microsoft.com/office/powerpoint/2010/main" val="22647232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2C658FD-96DA-446A-AB8B-BB445252CD0C}"/>
              </a:ext>
            </a:extLst>
          </p:cNvPr>
          <p:cNvSpPr/>
          <p:nvPr/>
        </p:nvSpPr>
        <p:spPr>
          <a:xfrm>
            <a:off x="546374" y="2826008"/>
            <a:ext cx="2116688" cy="341803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650" name="Picture 2" descr="White Ceramic Plates and Bowls on Table Surface">
            <a:extLst>
              <a:ext uri="{FF2B5EF4-FFF2-40B4-BE49-F238E27FC236}">
                <a16:creationId xmlns:a16="http://schemas.microsoft.com/office/drawing/2014/main" id="{AF11AF94-ED38-4209-BF73-1166BF754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6"/>
          <a:stretch/>
        </p:blipFill>
        <p:spPr bwMode="auto">
          <a:xfrm>
            <a:off x="6943844" y="4330"/>
            <a:ext cx="23364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35" name="Text Box 3">
            <a:extLst>
              <a:ext uri="{FF2B5EF4-FFF2-40B4-BE49-F238E27FC236}">
                <a16:creationId xmlns:a16="http://schemas.microsoft.com/office/drawing/2014/main" id="{E3F6E32C-4570-4799-B74A-52DFE0BE7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258" y="1554769"/>
            <a:ext cx="58110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400" dirty="0">
                <a:latin typeface="Franklin Gothic Demi" panose="020B0703020102020204" pitchFamily="34" charset="0"/>
                <a:cs typeface="Tahoma" panose="020B0604030504040204" pitchFamily="34" charset="0"/>
              </a:rPr>
              <a:t>What are the signs of an allergic reaction, and what should you do if you see them?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807F629-8F2D-4AF5-A4B0-A2FEC3310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9837" y="2826009"/>
            <a:ext cx="3687369" cy="3688002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Itching in and around the mouth, face, or scalp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Tightening in the throat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Wheezing or shortness of breath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Swelling of the face, eyes, hands, or feet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Hives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Abdominal cramps, vomiting, or diarrhea 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Loss of consciousness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Death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DB56260B-C92A-44DC-AC9D-7676BAF8D93E}"/>
              </a:ext>
            </a:extLst>
          </p:cNvPr>
          <p:cNvSpPr txBox="1">
            <a:spLocks/>
          </p:cNvSpPr>
          <p:nvPr/>
        </p:nvSpPr>
        <p:spPr>
          <a:xfrm>
            <a:off x="714693" y="3718560"/>
            <a:ext cx="1948369" cy="2045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Call the emergency number in your area</a:t>
            </a:r>
          </a:p>
        </p:txBody>
      </p:sp>
    </p:spTree>
    <p:extLst>
      <p:ext uri="{BB962C8B-B14F-4D97-AF65-F5344CB8AC3E}">
        <p14:creationId xmlns:p14="http://schemas.microsoft.com/office/powerpoint/2010/main" val="356789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uiExpand="1" build="p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White Ceramic Plates and Bowls on Table Surface">
            <a:extLst>
              <a:ext uri="{FF2B5EF4-FFF2-40B4-BE49-F238E27FC236}">
                <a16:creationId xmlns:a16="http://schemas.microsoft.com/office/drawing/2014/main" id="{AF11AF94-ED38-4209-BF73-1166BF754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6"/>
          <a:stretch/>
        </p:blipFill>
        <p:spPr bwMode="auto">
          <a:xfrm>
            <a:off x="6943844" y="4330"/>
            <a:ext cx="23364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35" name="Text Box 3">
            <a:extLst>
              <a:ext uri="{FF2B5EF4-FFF2-40B4-BE49-F238E27FC236}">
                <a16:creationId xmlns:a16="http://schemas.microsoft.com/office/drawing/2014/main" id="{E3F6E32C-4570-4799-B74A-52DFE0BE7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779" y="2446408"/>
            <a:ext cx="538428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What is the rule concerning water used in food service?</a:t>
            </a:r>
          </a:p>
        </p:txBody>
      </p:sp>
      <p:sp>
        <p:nvSpPr>
          <p:cNvPr id="45" name="Text Box 3">
            <a:extLst>
              <a:ext uri="{FF2B5EF4-FFF2-40B4-BE49-F238E27FC236}">
                <a16:creationId xmlns:a16="http://schemas.microsoft.com/office/drawing/2014/main" id="{78641648-6A26-4604-B39F-A44F684DE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779" y="3600788"/>
            <a:ext cx="520140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D22630"/>
              </a:buClr>
            </a:pPr>
            <a:r>
              <a:rPr lang="en-US" altLang="ko-KR" sz="2800" dirty="0">
                <a:latin typeface="Franklin Gothic Book" panose="020B0503020102020204" pitchFamily="34" charset="0"/>
                <a:cs typeface="Tahoma" panose="020B0604030504040204" pitchFamily="34" charset="0"/>
              </a:rPr>
              <a:t>Water must come from an approved source</a:t>
            </a:r>
          </a:p>
        </p:txBody>
      </p:sp>
    </p:spTree>
    <p:extLst>
      <p:ext uri="{BB962C8B-B14F-4D97-AF65-F5344CB8AC3E}">
        <p14:creationId xmlns:p14="http://schemas.microsoft.com/office/powerpoint/2010/main" val="232139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04" y="345173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629986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Don’t be a gambler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027">
            <a:extLst>
              <a:ext uri="{FF2B5EF4-FFF2-40B4-BE49-F238E27FC236}">
                <a16:creationId xmlns:a16="http://schemas.microsoft.com/office/drawing/2014/main" id="{A975879C-3AD6-4813-BDD1-AA010F27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811" y="1792107"/>
            <a:ext cx="3055966" cy="4525963"/>
          </a:xfrm>
        </p:spPr>
        <p:txBody>
          <a:bodyPr>
            <a:normAutofit/>
          </a:bodyPr>
          <a:lstStyle/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On a warm summer's evening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Just a while before dinner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 opened up the fridge to get some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Fully thawed ground beef 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Then I shaped some patties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I put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r>
              <a:rPr lang="en-US" altLang="en-US" sz="2000" dirty="0">
                <a:latin typeface="Franklin Gothic Book" panose="020B0503020102020204" pitchFamily="34" charset="0"/>
              </a:rPr>
              <a:t> on the skillet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Washed my hands for 20 seconds</a:t>
            </a:r>
          </a:p>
          <a:p>
            <a:pPr marL="233363" indent="-233363"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Any less is just too brief </a:t>
            </a:r>
          </a:p>
        </p:txBody>
      </p:sp>
      <p:pic>
        <p:nvPicPr>
          <p:cNvPr id="1026" name="Picture 2" descr="Close Photography of Grilled Meat on Griddle">
            <a:extLst>
              <a:ext uri="{FF2B5EF4-FFF2-40B4-BE49-F238E27FC236}">
                <a16:creationId xmlns:a16="http://schemas.microsoft.com/office/drawing/2014/main" id="{2AD4087F-E838-4A7F-B436-C85C850CD2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3" r="6460"/>
          <a:stretch/>
        </p:blipFill>
        <p:spPr bwMode="auto">
          <a:xfrm>
            <a:off x="5129808" y="2377274"/>
            <a:ext cx="3596182" cy="316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4 - Don't Be A Gambler">
            <a:hlinkClick r:id="" action="ppaction://media"/>
            <a:extLst>
              <a:ext uri="{FF2B5EF4-FFF2-40B4-BE49-F238E27FC236}">
                <a16:creationId xmlns:a16="http://schemas.microsoft.com/office/drawing/2014/main" id="{013E8BC4-91ED-42D4-A92C-D1C03C8C6D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13664" y="939948"/>
            <a:ext cx="389368" cy="38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5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eople Sitting Beside Table">
            <a:extLst>
              <a:ext uri="{FF2B5EF4-FFF2-40B4-BE49-F238E27FC236}">
                <a16:creationId xmlns:a16="http://schemas.microsoft.com/office/drawing/2014/main" id="{E21C7916-6EDC-4986-BB0C-878942331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6" b="4612"/>
          <a:stretch/>
        </p:blipFill>
        <p:spPr bwMode="auto">
          <a:xfrm>
            <a:off x="2406810" y="4633550"/>
            <a:ext cx="5486399" cy="213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027">
            <a:extLst>
              <a:ext uri="{FF2B5EF4-FFF2-40B4-BE49-F238E27FC236}">
                <a16:creationId xmlns:a16="http://schemas.microsoft.com/office/drawing/2014/main" id="{A975879C-3AD6-4813-BDD1-AA010F27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2138" y="1174727"/>
            <a:ext cx="3484501" cy="4525963"/>
          </a:xfrm>
        </p:spPr>
        <p:txBody>
          <a:bodyPr>
            <a:normAutofit/>
          </a:bodyPr>
          <a:lstStyle/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 fired up the burner 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I fried up the burgers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Cooked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r>
              <a:rPr lang="en-US" altLang="en-US" sz="2000" dirty="0">
                <a:latin typeface="Franklin Gothic Book" panose="020B0503020102020204" pitchFamily="34" charset="0"/>
              </a:rPr>
              <a:t> till the pink was gone 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the juices ran quite clear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 made sure the centers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Had made it to 160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Then I served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r>
              <a:rPr lang="en-US" altLang="en-US" sz="2000" dirty="0">
                <a:latin typeface="Franklin Gothic Book" panose="020B0503020102020204" pitchFamily="34" charset="0"/>
              </a:rPr>
              <a:t> to my family 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Without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feelin</a:t>
            </a:r>
            <a:r>
              <a:rPr lang="en-US" altLang="en-US" sz="2000" dirty="0">
                <a:latin typeface="Franklin Gothic Book" panose="020B0503020102020204" pitchFamily="34" charset="0"/>
              </a:rPr>
              <a:t>’ any fear</a:t>
            </a:r>
          </a:p>
        </p:txBody>
      </p:sp>
      <p:sp>
        <p:nvSpPr>
          <p:cNvPr id="17" name="Rectangle 1028">
            <a:extLst>
              <a:ext uri="{FF2B5EF4-FFF2-40B4-BE49-F238E27FC236}">
                <a16:creationId xmlns:a16="http://schemas.microsoft.com/office/drawing/2014/main" id="{10FE3C07-27D1-4F9C-B05A-CC21386E9A85}"/>
              </a:ext>
            </a:extLst>
          </p:cNvPr>
          <p:cNvSpPr txBox="1">
            <a:spLocks/>
          </p:cNvSpPr>
          <p:nvPr/>
        </p:nvSpPr>
        <p:spPr>
          <a:xfrm>
            <a:off x="5358150" y="1166017"/>
            <a:ext cx="35913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It's true that food safety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Is serious business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Keeping foodborne pathogens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From striking day or night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it may seem hard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To keep taking those precautions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But if you're preparing food, folks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You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gotta</a:t>
            </a:r>
            <a:r>
              <a:rPr lang="en-US" altLang="en-US" sz="2000" dirty="0">
                <a:latin typeface="Franklin Gothic Book" panose="020B0503020102020204" pitchFamily="34" charset="0"/>
              </a:rPr>
              <a:t> learn to do it right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F098C73-BBFD-4167-8A6F-B6F25F1D016B}"/>
              </a:ext>
            </a:extLst>
          </p:cNvPr>
          <p:cNvSpPr txBox="1">
            <a:spLocks/>
          </p:cNvSpPr>
          <p:nvPr/>
        </p:nvSpPr>
        <p:spPr>
          <a:xfrm>
            <a:off x="2629986" y="564175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Don’t be a gambler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49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027">
            <a:extLst>
              <a:ext uri="{FF2B5EF4-FFF2-40B4-BE49-F238E27FC236}">
                <a16:creationId xmlns:a16="http://schemas.microsoft.com/office/drawing/2014/main" id="{A975879C-3AD6-4813-BDD1-AA010F27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7779" y="1180094"/>
            <a:ext cx="3282861" cy="3032760"/>
          </a:xfrm>
        </p:spPr>
        <p:txBody>
          <a:bodyPr>
            <a:normAutofit fontScale="85000" lnSpcReduction="10000"/>
          </a:bodyPr>
          <a:lstStyle/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You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gotta</a:t>
            </a:r>
            <a:r>
              <a:rPr lang="en-US" altLang="en-US" sz="2000" dirty="0">
                <a:latin typeface="Franklin Gothic Book" panose="020B0503020102020204" pitchFamily="34" charset="0"/>
              </a:rPr>
              <a:t> know when to heat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wash your hands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decontaminate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There's no need to gamble 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you're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eatin</a:t>
            </a:r>
            <a:r>
              <a:rPr lang="en-US" altLang="en-US" sz="2000" dirty="0">
                <a:latin typeface="Franklin Gothic Book" panose="020B0503020102020204" pitchFamily="34" charset="0"/>
              </a:rPr>
              <a:t>' at the table</a:t>
            </a:r>
          </a:p>
          <a:p>
            <a:pPr marL="233363" indent="-233363">
              <a:lnSpc>
                <a:spcPct val="12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Or you'll be sick in the bathroom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the evening's late</a:t>
            </a:r>
          </a:p>
        </p:txBody>
      </p:sp>
      <p:sp>
        <p:nvSpPr>
          <p:cNvPr id="17" name="Rectangle 1028">
            <a:extLst>
              <a:ext uri="{FF2B5EF4-FFF2-40B4-BE49-F238E27FC236}">
                <a16:creationId xmlns:a16="http://schemas.microsoft.com/office/drawing/2014/main" id="{10FE3C07-27D1-4F9C-B05A-CC21386E9A85}"/>
              </a:ext>
            </a:extLst>
          </p:cNvPr>
          <p:cNvSpPr txBox="1">
            <a:spLocks/>
          </p:cNvSpPr>
          <p:nvPr/>
        </p:nvSpPr>
        <p:spPr>
          <a:xfrm>
            <a:off x="1837779" y="4014651"/>
            <a:ext cx="3361510" cy="26234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Every expert knows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That the secret to survive is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 err="1">
                <a:latin typeface="Franklin Gothic Book" panose="020B0503020102020204" pitchFamily="34" charset="0"/>
              </a:rPr>
              <a:t>Knowin</a:t>
            </a:r>
            <a:r>
              <a:rPr lang="en-US" altLang="en-US" sz="2000" dirty="0">
                <a:latin typeface="Franklin Gothic Book" panose="020B0503020102020204" pitchFamily="34" charset="0"/>
              </a:rPr>
              <a:t>' what to throw away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knowin</a:t>
            </a:r>
            <a:r>
              <a:rPr lang="en-US" altLang="en-US" sz="2000" dirty="0">
                <a:latin typeface="Franklin Gothic Book" panose="020B0503020102020204" pitchFamily="34" charset="0"/>
              </a:rPr>
              <a:t>' what to keep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Cause if you're a gambler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You might just be a loser</a:t>
            </a:r>
          </a:p>
          <a:p>
            <a:pPr marL="233363" indent="-233363">
              <a:lnSpc>
                <a:spcPct val="12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the best that you can hope for</a:t>
            </a:r>
          </a:p>
          <a:p>
            <a:pPr marL="233363" indent="-233363"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Is to die in your sleep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64DC8EE-C531-4531-A88E-871D0F6EF71F}"/>
              </a:ext>
            </a:extLst>
          </p:cNvPr>
          <p:cNvSpPr txBox="1">
            <a:spLocks/>
          </p:cNvSpPr>
          <p:nvPr/>
        </p:nvSpPr>
        <p:spPr>
          <a:xfrm>
            <a:off x="2629986" y="564175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Don’t be a gambler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pic>
        <p:nvPicPr>
          <p:cNvPr id="2050" name="Picture 2" descr="Person Standing Near Door Jamb">
            <a:extLst>
              <a:ext uri="{FF2B5EF4-FFF2-40B4-BE49-F238E27FC236}">
                <a16:creationId xmlns:a16="http://schemas.microsoft.com/office/drawing/2014/main" id="{030E64E5-14FC-47FB-A769-7633C659D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48" y="1321525"/>
            <a:ext cx="3439886" cy="515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3329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027">
            <a:extLst>
              <a:ext uri="{FF2B5EF4-FFF2-40B4-BE49-F238E27FC236}">
                <a16:creationId xmlns:a16="http://schemas.microsoft.com/office/drawing/2014/main" id="{A975879C-3AD6-4813-BDD1-AA010F27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8726" y="1336847"/>
            <a:ext cx="3282861" cy="304356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You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gotta</a:t>
            </a:r>
            <a:r>
              <a:rPr lang="en-US" altLang="en-US" sz="2000" dirty="0">
                <a:latin typeface="Franklin Gothic Book" panose="020B0503020102020204" pitchFamily="34" charset="0"/>
              </a:rPr>
              <a:t> know when to heat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wash your hands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decontaminate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There's no need to gamble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you're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eatin</a:t>
            </a:r>
            <a:r>
              <a:rPr lang="en-US" altLang="en-US" sz="2000" dirty="0">
                <a:latin typeface="Franklin Gothic Book" panose="020B0503020102020204" pitchFamily="34" charset="0"/>
              </a:rPr>
              <a:t>' at the table</a:t>
            </a:r>
          </a:p>
          <a:p>
            <a:pPr>
              <a:lnSpc>
                <a:spcPct val="12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Or you'll be sick in the bathroom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the evening's late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64DC8EE-C531-4531-A88E-871D0F6EF71F}"/>
              </a:ext>
            </a:extLst>
          </p:cNvPr>
          <p:cNvSpPr txBox="1">
            <a:spLocks/>
          </p:cNvSpPr>
          <p:nvPr/>
        </p:nvSpPr>
        <p:spPr>
          <a:xfrm>
            <a:off x="2629986" y="564175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Don’t be a gambler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3" name="Rectangle 1027">
            <a:extLst>
              <a:ext uri="{FF2B5EF4-FFF2-40B4-BE49-F238E27FC236}">
                <a16:creationId xmlns:a16="http://schemas.microsoft.com/office/drawing/2014/main" id="{1FF9881A-B0D1-43FE-9EF4-5D83D4DA1A75}"/>
              </a:ext>
            </a:extLst>
          </p:cNvPr>
          <p:cNvSpPr txBox="1">
            <a:spLocks/>
          </p:cNvSpPr>
          <p:nvPr/>
        </p:nvSpPr>
        <p:spPr>
          <a:xfrm>
            <a:off x="5304820" y="3992963"/>
            <a:ext cx="3282861" cy="30435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You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gotta</a:t>
            </a:r>
            <a:r>
              <a:rPr lang="en-US" altLang="en-US" sz="2000" dirty="0">
                <a:latin typeface="Franklin Gothic Book" panose="020B0503020102020204" pitchFamily="34" charset="0"/>
              </a:rPr>
              <a:t> know when to heat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eat '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em</a:t>
            </a:r>
            <a:endParaRPr lang="en-US" altLang="en-US" sz="2000" dirty="0">
              <a:latin typeface="Franklin Gothic Book" panose="020B05030201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Know when to wash your hands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And decontaminate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There's no need to gamble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you're </a:t>
            </a:r>
            <a:r>
              <a:rPr lang="en-US" altLang="en-US" sz="2000" dirty="0" err="1">
                <a:latin typeface="Franklin Gothic Book" panose="020B0503020102020204" pitchFamily="34" charset="0"/>
              </a:rPr>
              <a:t>eatin</a:t>
            </a:r>
            <a:r>
              <a:rPr lang="en-US" altLang="en-US" sz="2000" dirty="0">
                <a:latin typeface="Franklin Gothic Book" panose="020B0503020102020204" pitchFamily="34" charset="0"/>
              </a:rPr>
              <a:t>' at the table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Or you'll be sick in the bathroom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latin typeface="Franklin Gothic Book" panose="020B0503020102020204" pitchFamily="34" charset="0"/>
              </a:rPr>
              <a:t>When the evening's late</a:t>
            </a:r>
          </a:p>
        </p:txBody>
      </p:sp>
      <p:pic>
        <p:nvPicPr>
          <p:cNvPr id="15" name="Picture 5" descr="3v0v0ovz[1]">
            <a:extLst>
              <a:ext uri="{FF2B5EF4-FFF2-40B4-BE49-F238E27FC236}">
                <a16:creationId xmlns:a16="http://schemas.microsoft.com/office/drawing/2014/main" id="{5A443F29-2B1F-43BF-9AB7-387480921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51" y="1956487"/>
            <a:ext cx="2862709" cy="356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201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EF4E1997-AA74-48D7-940C-DD673DF5614B}"/>
              </a:ext>
            </a:extLst>
          </p:cNvPr>
          <p:cNvSpPr/>
          <p:nvPr/>
        </p:nvSpPr>
        <p:spPr>
          <a:xfrm rot="10800000">
            <a:off x="4355820" y="30355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BB1895F7-C2EF-4B7F-896D-4C3AD389031D}"/>
              </a:ext>
            </a:extLst>
          </p:cNvPr>
          <p:cNvSpPr/>
          <p:nvPr/>
        </p:nvSpPr>
        <p:spPr>
          <a:xfrm rot="10800000">
            <a:off x="4344355" y="1647702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A42A508D-582A-4732-8584-A2E92C6C9261}"/>
              </a:ext>
            </a:extLst>
          </p:cNvPr>
          <p:cNvSpPr/>
          <p:nvPr/>
        </p:nvSpPr>
        <p:spPr>
          <a:xfrm rot="10800000">
            <a:off x="-869323" y="3033907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pic>
        <p:nvPicPr>
          <p:cNvPr id="1026" name="Picture 2" descr="Man Riding a Yellow Forklift With Boxes">
            <a:extLst>
              <a:ext uri="{FF2B5EF4-FFF2-40B4-BE49-F238E27FC236}">
                <a16:creationId xmlns:a16="http://schemas.microsoft.com/office/drawing/2014/main" id="{0E540E13-A45E-4DA8-A977-F7E1D0F0E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6482" r="2190" b="7799"/>
          <a:stretch/>
        </p:blipFill>
        <p:spPr bwMode="auto">
          <a:xfrm>
            <a:off x="5633524" y="1401540"/>
            <a:ext cx="1767227" cy="11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Chevron 5">
            <a:extLst>
              <a:ext uri="{FF2B5EF4-FFF2-40B4-BE49-F238E27FC236}">
                <a16:creationId xmlns:a16="http://schemas.microsoft.com/office/drawing/2014/main" id="{A41B7C68-BA50-46E0-9ADF-C056B685511B}"/>
              </a:ext>
            </a:extLst>
          </p:cNvPr>
          <p:cNvSpPr/>
          <p:nvPr/>
        </p:nvSpPr>
        <p:spPr>
          <a:xfrm rot="10800000">
            <a:off x="-869323" y="1644978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261607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0" name="Picture 19" descr="Refrig Storage.jpg">
            <a:extLst>
              <a:ext uri="{FF2B5EF4-FFF2-40B4-BE49-F238E27FC236}">
                <a16:creationId xmlns:a16="http://schemas.microsoft.com/office/drawing/2014/main" id="{43751479-3987-4DF9-A248-B3A696ED5A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884"/>
          <a:stretch/>
        </p:blipFill>
        <p:spPr bwMode="auto">
          <a:xfrm rot="5400000">
            <a:off x="6019734" y="2537176"/>
            <a:ext cx="994807" cy="17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0">
            <a:extLst>
              <a:ext uri="{FF2B5EF4-FFF2-40B4-BE49-F238E27FC236}">
                <a16:creationId xmlns:a16="http://schemas.microsoft.com/office/drawing/2014/main" id="{EFC2B2D4-3F42-4809-B472-E5A2430E1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3961466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9C8360-2522-4867-B204-90F85987372E}"/>
              </a:ext>
            </a:extLst>
          </p:cNvPr>
          <p:cNvSpPr txBox="1">
            <a:spLocks/>
          </p:cNvSpPr>
          <p:nvPr/>
        </p:nvSpPr>
        <p:spPr>
          <a:xfrm>
            <a:off x="1358537" y="1771396"/>
            <a:ext cx="269248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439BBFFB-CD78-4E25-95F8-270564FB8E6A}"/>
              </a:ext>
            </a:extLst>
          </p:cNvPr>
          <p:cNvSpPr txBox="1">
            <a:spLocks/>
          </p:cNvSpPr>
          <p:nvPr/>
        </p:nvSpPr>
        <p:spPr>
          <a:xfrm>
            <a:off x="1684653" y="3163477"/>
            <a:ext cx="244864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888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3" descr="Preparation-iStock_000012284890Medium.jpg">
            <a:extLst>
              <a:ext uri="{FF2B5EF4-FFF2-40B4-BE49-F238E27FC236}">
                <a16:creationId xmlns:a16="http://schemas.microsoft.com/office/drawing/2014/main" id="{CB4746AA-9BBE-47BA-B71B-A7D1D22C46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191589" y="1436914"/>
            <a:ext cx="8752114" cy="522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AED7E52F-1821-445F-88D0-516AF99FA922}"/>
              </a:ext>
            </a:extLst>
          </p:cNvPr>
          <p:cNvSpPr/>
          <p:nvPr/>
        </p:nvSpPr>
        <p:spPr>
          <a:xfrm rot="10800000">
            <a:off x="-801189" y="2229396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A3D5F7E-A393-4525-A302-863130D3923B}"/>
              </a:ext>
            </a:extLst>
          </p:cNvPr>
          <p:cNvSpPr txBox="1">
            <a:spLocks/>
          </p:cNvSpPr>
          <p:nvPr/>
        </p:nvSpPr>
        <p:spPr>
          <a:xfrm>
            <a:off x="827314" y="2394747"/>
            <a:ext cx="3213463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</a:p>
        </p:txBody>
      </p:sp>
    </p:spTree>
    <p:extLst>
      <p:ext uri="{BB962C8B-B14F-4D97-AF65-F5344CB8AC3E}">
        <p14:creationId xmlns:p14="http://schemas.microsoft.com/office/powerpoint/2010/main" val="64476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C903C78F-5B46-4A71-AE04-284592D1363A}"/>
              </a:ext>
            </a:extLst>
          </p:cNvPr>
          <p:cNvSpPr/>
          <p:nvPr/>
        </p:nvSpPr>
        <p:spPr>
          <a:xfrm rot="10800000">
            <a:off x="4355820" y="44165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EF4E1997-AA74-48D7-940C-DD673DF5614B}"/>
              </a:ext>
            </a:extLst>
          </p:cNvPr>
          <p:cNvSpPr/>
          <p:nvPr/>
        </p:nvSpPr>
        <p:spPr>
          <a:xfrm rot="10800000">
            <a:off x="4355820" y="3035513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BB1895F7-C2EF-4B7F-896D-4C3AD389031D}"/>
              </a:ext>
            </a:extLst>
          </p:cNvPr>
          <p:cNvSpPr/>
          <p:nvPr/>
        </p:nvSpPr>
        <p:spPr>
          <a:xfrm rot="10800000">
            <a:off x="4344355" y="1647702"/>
            <a:ext cx="5225143" cy="687976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1E5DBC65-C23E-42EE-967B-75CF1D588304}"/>
              </a:ext>
            </a:extLst>
          </p:cNvPr>
          <p:cNvSpPr/>
          <p:nvPr/>
        </p:nvSpPr>
        <p:spPr>
          <a:xfrm rot="10800000">
            <a:off x="-869323" y="4420113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A42A508D-582A-4732-8584-A2E92C6C9261}"/>
              </a:ext>
            </a:extLst>
          </p:cNvPr>
          <p:cNvSpPr/>
          <p:nvPr/>
        </p:nvSpPr>
        <p:spPr>
          <a:xfrm rot="10800000">
            <a:off x="-869323" y="3033907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pic>
        <p:nvPicPr>
          <p:cNvPr id="1026" name="Picture 2" descr="Man Riding a Yellow Forklift With Boxes">
            <a:extLst>
              <a:ext uri="{FF2B5EF4-FFF2-40B4-BE49-F238E27FC236}">
                <a16:creationId xmlns:a16="http://schemas.microsoft.com/office/drawing/2014/main" id="{0E540E13-A45E-4DA8-A977-F7E1D0F0E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6482" r="2190" b="7799"/>
          <a:stretch/>
        </p:blipFill>
        <p:spPr bwMode="auto">
          <a:xfrm>
            <a:off x="5633524" y="1401540"/>
            <a:ext cx="1767227" cy="11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Chevron 5">
            <a:extLst>
              <a:ext uri="{FF2B5EF4-FFF2-40B4-BE49-F238E27FC236}">
                <a16:creationId xmlns:a16="http://schemas.microsoft.com/office/drawing/2014/main" id="{A41B7C68-BA50-46E0-9ADF-C056B685511B}"/>
              </a:ext>
            </a:extLst>
          </p:cNvPr>
          <p:cNvSpPr/>
          <p:nvPr/>
        </p:nvSpPr>
        <p:spPr>
          <a:xfrm rot="10800000">
            <a:off x="-869323" y="1644978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E92134F4-8BCA-4CDF-B8E1-CA3B1E85D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2616079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0" name="Picture 19" descr="Refrig Storage.jpg">
            <a:extLst>
              <a:ext uri="{FF2B5EF4-FFF2-40B4-BE49-F238E27FC236}">
                <a16:creationId xmlns:a16="http://schemas.microsoft.com/office/drawing/2014/main" id="{43751479-3987-4DF9-A248-B3A696ED5A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884"/>
          <a:stretch/>
        </p:blipFill>
        <p:spPr bwMode="auto">
          <a:xfrm rot="5400000">
            <a:off x="6019734" y="2537176"/>
            <a:ext cx="994807" cy="17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0">
            <a:extLst>
              <a:ext uri="{FF2B5EF4-FFF2-40B4-BE49-F238E27FC236}">
                <a16:creationId xmlns:a16="http://schemas.microsoft.com/office/drawing/2014/main" id="{EFC2B2D4-3F42-4809-B472-E5A2430E1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6" y="3961466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pic>
        <p:nvPicPr>
          <p:cNvPr id="14" name="Picture 23" descr="Preparation-iStock_000012284890Medium.jpg">
            <a:extLst>
              <a:ext uri="{FF2B5EF4-FFF2-40B4-BE49-F238E27FC236}">
                <a16:creationId xmlns:a16="http://schemas.microsoft.com/office/drawing/2014/main" id="{C13B4E83-04FE-40A7-AED9-D7426D4184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 b="5914"/>
          <a:stretch/>
        </p:blipFill>
        <p:spPr bwMode="auto">
          <a:xfrm>
            <a:off x="5633521" y="4266055"/>
            <a:ext cx="1767227" cy="10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10">
            <a:extLst>
              <a:ext uri="{FF2B5EF4-FFF2-40B4-BE49-F238E27FC236}">
                <a16:creationId xmlns:a16="http://schemas.microsoft.com/office/drawing/2014/main" id="{13DDBCE0-95E7-4157-A8A9-B5275EA4F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834" y="5365268"/>
            <a:ext cx="330599" cy="261316"/>
          </a:xfrm>
          <a:prstGeom prst="downArrow">
            <a:avLst>
              <a:gd name="adj1" fmla="val 50000"/>
              <a:gd name="adj2" fmla="val 46409"/>
            </a:avLst>
          </a:prstGeom>
          <a:solidFill>
            <a:srgbClr val="F1B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ko-KR">
              <a:latin typeface="Calibri" panose="020F0502020204030204" pitchFamily="34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A10CD32-90D1-45E9-AF83-7DCF87680BF4}"/>
              </a:ext>
            </a:extLst>
          </p:cNvPr>
          <p:cNvSpPr txBox="1">
            <a:spLocks/>
          </p:cNvSpPr>
          <p:nvPr/>
        </p:nvSpPr>
        <p:spPr>
          <a:xfrm>
            <a:off x="1684653" y="3163477"/>
            <a:ext cx="244864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storage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780B91C-DEE1-44FD-B39B-C1EC299A4C88}"/>
              </a:ext>
            </a:extLst>
          </p:cNvPr>
          <p:cNvSpPr txBox="1">
            <a:spLocks/>
          </p:cNvSpPr>
          <p:nvPr/>
        </p:nvSpPr>
        <p:spPr>
          <a:xfrm>
            <a:off x="937769" y="4581976"/>
            <a:ext cx="3406586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Preparation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4BD3CAE-6D57-47B6-9798-7B07607C30D8}"/>
              </a:ext>
            </a:extLst>
          </p:cNvPr>
          <p:cNvSpPr txBox="1">
            <a:spLocks/>
          </p:cNvSpPr>
          <p:nvPr/>
        </p:nvSpPr>
        <p:spPr>
          <a:xfrm>
            <a:off x="1358537" y="1771396"/>
            <a:ext cx="2692489" cy="42883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Receiving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37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5" descr="Cooking-iStock_000006497902Medium.jpg">
            <a:extLst>
              <a:ext uri="{FF2B5EF4-FFF2-40B4-BE49-F238E27FC236}">
                <a16:creationId xmlns:a16="http://schemas.microsoft.com/office/drawing/2014/main" id="{140D811B-B25A-49DB-A0F2-0EB6F1B704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4376"/>
          <a:stretch/>
        </p:blipFill>
        <p:spPr bwMode="auto">
          <a:xfrm>
            <a:off x="191589" y="1436914"/>
            <a:ext cx="8752114" cy="522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A23815BE-8CB6-4355-87B0-4CE733698F8F}"/>
              </a:ext>
            </a:extLst>
          </p:cNvPr>
          <p:cNvSpPr/>
          <p:nvPr/>
        </p:nvSpPr>
        <p:spPr>
          <a:xfrm rot="10800000">
            <a:off x="-801189" y="2229396"/>
            <a:ext cx="5225143" cy="687976"/>
          </a:xfrm>
          <a:prstGeom prst="chevron">
            <a:avLst/>
          </a:prstGeom>
          <a:solidFill>
            <a:srgbClr val="00A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C2D45D-F43D-4EE9-A829-BC03F7D86DC5}"/>
              </a:ext>
            </a:extLst>
          </p:cNvPr>
          <p:cNvSpPr/>
          <p:nvPr/>
        </p:nvSpPr>
        <p:spPr>
          <a:xfrm>
            <a:off x="191589" y="191589"/>
            <a:ext cx="8752114" cy="105373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559563" y="5379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Food flow process overview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872FED1-97D8-42D3-AA26-A0595D6B351B}"/>
              </a:ext>
            </a:extLst>
          </p:cNvPr>
          <p:cNvSpPr txBox="1">
            <a:spLocks/>
          </p:cNvSpPr>
          <p:nvPr/>
        </p:nvSpPr>
        <p:spPr>
          <a:xfrm>
            <a:off x="1680754" y="2404530"/>
            <a:ext cx="2360023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cooking</a:t>
            </a:r>
          </a:p>
        </p:txBody>
      </p:sp>
    </p:spTree>
    <p:extLst>
      <p:ext uri="{BB962C8B-B14F-4D97-AF65-F5344CB8AC3E}">
        <p14:creationId xmlns:p14="http://schemas.microsoft.com/office/powerpoint/2010/main" val="1100178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57A219-D93A-4A6C-B47E-3F542EDBE2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7ED1D1-007E-4C6B-957E-5C1B240903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418924-AB41-456E-8912-45060E9B90D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1516</Words>
  <Application>Microsoft Office PowerPoint</Application>
  <PresentationFormat>On-screen Show (4:3)</PresentationFormat>
  <Paragraphs>353</Paragraphs>
  <Slides>55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4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Tahoma</vt:lpstr>
      <vt:lpstr>Webdings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91</cp:revision>
  <dcterms:created xsi:type="dcterms:W3CDTF">2019-05-15T18:59:01Z</dcterms:created>
  <dcterms:modified xsi:type="dcterms:W3CDTF">2019-10-16T23:04:35Z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