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8"/>
  </p:notesMasterIdLst>
  <p:sldIdLst>
    <p:sldId id="257" r:id="rId5"/>
    <p:sldId id="287" r:id="rId6"/>
    <p:sldId id="286" r:id="rId7"/>
    <p:sldId id="290" r:id="rId8"/>
    <p:sldId id="292" r:id="rId9"/>
    <p:sldId id="294" r:id="rId10"/>
    <p:sldId id="310" r:id="rId11"/>
    <p:sldId id="298" r:id="rId12"/>
    <p:sldId id="299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1" r:id="rId23"/>
    <p:sldId id="312" r:id="rId24"/>
    <p:sldId id="313" r:id="rId25"/>
    <p:sldId id="314" r:id="rId26"/>
    <p:sldId id="31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00"/>
    <a:srgbClr val="D22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752C2E-965F-45C5-9B5A-BD2446A8A75B}" v="23" dt="2019-12-17T19:27:22.5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9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y, Erin (edoty@uidaho.edu)" userId="f4770aae-2403-46e7-9442-09c2411bf5fe" providerId="ADAL" clId="{3F752C2E-965F-45C5-9B5A-BD2446A8A75B}"/>
    <pc:docChg chg="modSld">
      <pc:chgData name="Doty, Erin (edoty@uidaho.edu)" userId="f4770aae-2403-46e7-9442-09c2411bf5fe" providerId="ADAL" clId="{3F752C2E-965F-45C5-9B5A-BD2446A8A75B}" dt="2019-12-17T19:27:22.572" v="22" actId="20577"/>
      <pc:docMkLst>
        <pc:docMk/>
      </pc:docMkLst>
      <pc:sldChg chg="modSp">
        <pc:chgData name="Doty, Erin (edoty@uidaho.edu)" userId="f4770aae-2403-46e7-9442-09c2411bf5fe" providerId="ADAL" clId="{3F752C2E-965F-45C5-9B5A-BD2446A8A75B}" dt="2019-12-17T19:26:49.773" v="5" actId="20577"/>
        <pc:sldMkLst>
          <pc:docMk/>
          <pc:sldMk cId="238769863" sldId="301"/>
        </pc:sldMkLst>
        <pc:spChg chg="mod">
          <ac:chgData name="Doty, Erin (edoty@uidaho.edu)" userId="f4770aae-2403-46e7-9442-09c2411bf5fe" providerId="ADAL" clId="{3F752C2E-965F-45C5-9B5A-BD2446A8A75B}" dt="2019-12-17T19:26:49.773" v="5" actId="20577"/>
          <ac:spMkLst>
            <pc:docMk/>
            <pc:sldMk cId="238769863" sldId="301"/>
            <ac:spMk id="2" creationId="{91FA848A-735C-4CBD-B534-E789B746A49D}"/>
          </ac:spMkLst>
        </pc:spChg>
      </pc:sldChg>
      <pc:sldChg chg="modSp">
        <pc:chgData name="Doty, Erin (edoty@uidaho.edu)" userId="f4770aae-2403-46e7-9442-09c2411bf5fe" providerId="ADAL" clId="{3F752C2E-965F-45C5-9B5A-BD2446A8A75B}" dt="2019-12-17T19:27:11.686" v="11" actId="20577"/>
        <pc:sldMkLst>
          <pc:docMk/>
          <pc:sldMk cId="716712562" sldId="305"/>
        </pc:sldMkLst>
        <pc:spChg chg="mod">
          <ac:chgData name="Doty, Erin (edoty@uidaho.edu)" userId="f4770aae-2403-46e7-9442-09c2411bf5fe" providerId="ADAL" clId="{3F752C2E-965F-45C5-9B5A-BD2446A8A75B}" dt="2019-12-17T19:27:11.686" v="11" actId="20577"/>
          <ac:spMkLst>
            <pc:docMk/>
            <pc:sldMk cId="716712562" sldId="305"/>
            <ac:spMk id="2" creationId="{91FA848A-735C-4CBD-B534-E789B746A49D}"/>
          </ac:spMkLst>
        </pc:spChg>
      </pc:sldChg>
      <pc:sldChg chg="modSp">
        <pc:chgData name="Doty, Erin (edoty@uidaho.edu)" userId="f4770aae-2403-46e7-9442-09c2411bf5fe" providerId="ADAL" clId="{3F752C2E-965F-45C5-9B5A-BD2446A8A75B}" dt="2019-12-17T19:27:22.572" v="22" actId="20577"/>
        <pc:sldMkLst>
          <pc:docMk/>
          <pc:sldMk cId="665399461" sldId="306"/>
        </pc:sldMkLst>
        <pc:spChg chg="mod">
          <ac:chgData name="Doty, Erin (edoty@uidaho.edu)" userId="f4770aae-2403-46e7-9442-09c2411bf5fe" providerId="ADAL" clId="{3F752C2E-965F-45C5-9B5A-BD2446A8A75B}" dt="2019-12-17T19:27:22.572" v="22" actId="20577"/>
          <ac:spMkLst>
            <pc:docMk/>
            <pc:sldMk cId="665399461" sldId="306"/>
            <ac:spMk id="2" creationId="{91FA848A-735C-4CBD-B534-E789B746A49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5085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WHY IS FOOD SAFETY IMPORTANT?</a:t>
            </a:r>
          </a:p>
          <a:p>
            <a:r>
              <a:rPr lang="en-US" sz="2400" dirty="0">
                <a:latin typeface="Franklin Gothic Medium" panose="020B0603020102020204" pitchFamily="34" charset="0"/>
              </a:rPr>
              <a:t>WHERE DO THE RULES COME FROM?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33815" y="1390010"/>
            <a:ext cx="661742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Using the </a:t>
            </a: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 food code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F66E5C2-EDC7-4EB5-9D32-504E8240A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815" y="1969094"/>
            <a:ext cx="6479620" cy="104118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Does a produce stand selling boxes of apples qualify as a “food establishment”?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FA848A-735C-4CBD-B534-E789B746A49D}"/>
              </a:ext>
            </a:extLst>
          </p:cNvPr>
          <p:cNvSpPr/>
          <p:nvPr/>
        </p:nvSpPr>
        <p:spPr>
          <a:xfrm>
            <a:off x="2098574" y="3322319"/>
            <a:ext cx="6563591" cy="2671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</a:pPr>
            <a:r>
              <a:rPr lang="en-US" altLang="ko-KR" sz="3600" b="1" noProof="1">
                <a:latin typeface="Franklin Gothic Demi" panose="020B0703020102020204" pitchFamily="34" charset="0"/>
                <a:cs typeface="Tahoma" panose="020B0604030504040204" pitchFamily="34" charset="0"/>
              </a:rPr>
              <a:t>No</a:t>
            </a: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 (Answer found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in Section 1-201.3.b</a:t>
            </a: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)</a:t>
            </a:r>
            <a:endParaRPr lang="en-US" altLang="ko-KR" noProof="1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lvl="1">
              <a:buClr>
                <a:schemeClr val="accent2"/>
              </a:buClr>
              <a:buSzPct val="65000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The term “food establishment” does not include:</a:t>
            </a:r>
          </a:p>
          <a:p>
            <a:pPr lvl="2">
              <a:lnSpc>
                <a:spcPct val="90000"/>
              </a:lnSpc>
              <a:buClr>
                <a:schemeClr val="accent2"/>
              </a:buClr>
              <a:buSzPct val="85000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A produce stand that offers only whole, uncut fresh fruits and vegetables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9138D-D707-435A-AB52-CEBE6B1351D3}"/>
              </a:ext>
            </a:extLst>
          </p:cNvPr>
          <p:cNvSpPr/>
          <p:nvPr/>
        </p:nvSpPr>
        <p:spPr>
          <a:xfrm>
            <a:off x="2033815" y="3254828"/>
            <a:ext cx="6412814" cy="2856411"/>
          </a:xfrm>
          <a:prstGeom prst="rect">
            <a:avLst/>
          </a:prstGeom>
          <a:noFill/>
          <a:ln w="28575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A7C180-0DC0-4805-8A95-33E9E592F62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33815" y="1390010"/>
            <a:ext cx="661742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Using the </a:t>
            </a: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 food code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F66E5C2-EDC7-4EB5-9D32-504E8240A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815" y="1969094"/>
            <a:ext cx="6479620" cy="104118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Can Time/Temperature Control for Safety (TCS) food be thawed on the counter?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FA848A-735C-4CBD-B534-E789B746A49D}"/>
              </a:ext>
            </a:extLst>
          </p:cNvPr>
          <p:cNvSpPr/>
          <p:nvPr/>
        </p:nvSpPr>
        <p:spPr>
          <a:xfrm>
            <a:off x="2098574" y="3322319"/>
            <a:ext cx="6563591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3600" b="1" noProof="1">
                <a:latin typeface="Franklin Gothic Demi" panose="020B0703020102020204" pitchFamily="34" charset="0"/>
                <a:cs typeface="Tahoma" panose="020B0604030504040204" pitchFamily="34" charset="0"/>
              </a:rPr>
              <a:t>No</a:t>
            </a:r>
            <a:r>
              <a:rPr lang="en-US" altLang="ko-KR" sz="3600" noProof="1"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(Answer found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in Section</a:t>
            </a: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3-501.13</a:t>
            </a: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2000" noProof="1">
                <a:latin typeface="Franklin Gothic Book" panose="020B0503020102020204" pitchFamily="34" charset="0"/>
                <a:cs typeface="Tahoma" panose="020B0604030504040204" pitchFamily="34" charset="0"/>
              </a:rPr>
              <a:t>	</a:t>
            </a: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Potentially hazardous food shall be 	thawed: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SzPct val="85000"/>
              <a:buFont typeface="Webdings" panose="05030102010509060703" pitchFamily="18" charset="2"/>
              <a:buChar char="4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Under refrigeration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SzPct val="85000"/>
              <a:buFont typeface="Webdings" panose="05030102010509060703" pitchFamily="18" charset="2"/>
              <a:buChar char="4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Under running water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SzPct val="85000"/>
              <a:buFont typeface="Webdings" panose="05030102010509060703" pitchFamily="18" charset="2"/>
              <a:buChar char="4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During cooking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9138D-D707-435A-AB52-CEBE6B1351D3}"/>
              </a:ext>
            </a:extLst>
          </p:cNvPr>
          <p:cNvSpPr/>
          <p:nvPr/>
        </p:nvSpPr>
        <p:spPr>
          <a:xfrm>
            <a:off x="2033815" y="3254828"/>
            <a:ext cx="6412814" cy="2754086"/>
          </a:xfrm>
          <a:prstGeom prst="rect">
            <a:avLst/>
          </a:prstGeom>
          <a:noFill/>
          <a:ln w="28575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0C1F13-8667-4BB8-AF7B-A80FA01B0888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7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33815" y="1390010"/>
            <a:ext cx="661742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Using the </a:t>
            </a: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 food code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F66E5C2-EDC7-4EB5-9D32-504E8240A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815" y="1969094"/>
            <a:ext cx="6479620" cy="104118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Is the wearing of jewelry restricted when working in a food service establishment?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FA848A-735C-4CBD-B534-E789B746A49D}"/>
              </a:ext>
            </a:extLst>
          </p:cNvPr>
          <p:cNvSpPr/>
          <p:nvPr/>
        </p:nvSpPr>
        <p:spPr>
          <a:xfrm>
            <a:off x="2098575" y="3322319"/>
            <a:ext cx="6191986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buClr>
                <a:srgbClr val="ED7D31"/>
              </a:buClr>
            </a:pPr>
            <a:r>
              <a:rPr lang="en-US" altLang="ko-KR" sz="3600" b="1" noProof="1">
                <a:solidFill>
                  <a:prstClr val="black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Yes</a:t>
            </a:r>
            <a:r>
              <a:rPr lang="en-US" altLang="ko-KR" sz="3600" b="1" noProof="1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000" noProof="1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(Answer found </a:t>
            </a:r>
            <a:r>
              <a:rPr lang="en-US" altLang="ko-KR" sz="2000" dirty="0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in Section</a:t>
            </a:r>
            <a:r>
              <a:rPr lang="en-US" altLang="ko-KR" sz="2000" noProof="1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2-303.11</a:t>
            </a:r>
            <a:r>
              <a:rPr lang="en-US" altLang="ko-KR" sz="2000" noProof="1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)</a:t>
            </a:r>
          </a:p>
          <a:p>
            <a:pPr lvl="1">
              <a:lnSpc>
                <a:spcPct val="90000"/>
              </a:lnSpc>
              <a:buClr>
                <a:srgbClr val="ED7D31"/>
              </a:buClr>
              <a:buSzPct val="55000"/>
            </a:pPr>
            <a:r>
              <a:rPr lang="en-US" altLang="ko-KR" sz="2800" dirty="0">
                <a:solidFill>
                  <a:prstClr val="black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While preparing food, employees may not wear jewelry, including medical information jewelry, on their arms and hands. This section does not apply to a plain ring, such as a wedding band.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9138D-D707-435A-AB52-CEBE6B1351D3}"/>
              </a:ext>
            </a:extLst>
          </p:cNvPr>
          <p:cNvSpPr/>
          <p:nvPr/>
        </p:nvSpPr>
        <p:spPr>
          <a:xfrm>
            <a:off x="2033815" y="3254828"/>
            <a:ext cx="6412814" cy="3063242"/>
          </a:xfrm>
          <a:prstGeom prst="rect">
            <a:avLst/>
          </a:prstGeom>
          <a:noFill/>
          <a:ln w="28575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EE9AED-4665-477C-94E0-9CC6AF91ACE8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23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854B27-52F4-46D7-96A0-B4BD12A18812}"/>
              </a:ext>
            </a:extLst>
          </p:cNvPr>
          <p:cNvSpPr/>
          <p:nvPr/>
        </p:nvSpPr>
        <p:spPr>
          <a:xfrm rot="5400000">
            <a:off x="-1240973" y="2994664"/>
            <a:ext cx="4572002" cy="2211982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25381E-5F02-421D-AC53-F240782A6C4B}"/>
              </a:ext>
            </a:extLst>
          </p:cNvPr>
          <p:cNvSpPr/>
          <p:nvPr/>
        </p:nvSpPr>
        <p:spPr>
          <a:xfrm rot="5400000">
            <a:off x="6100563" y="2644308"/>
            <a:ext cx="4571999" cy="2912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Idaho’s training manual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6F3747-9E52-4BF0-9820-C97ACB100EF6}"/>
              </a:ext>
            </a:extLst>
          </p:cNvPr>
          <p:cNvSpPr/>
          <p:nvPr/>
        </p:nvSpPr>
        <p:spPr>
          <a:xfrm rot="5400000">
            <a:off x="4468931" y="4056680"/>
            <a:ext cx="4572000" cy="879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E3053E-B1E2-43EA-A843-EAC4788E7BDD}"/>
              </a:ext>
            </a:extLst>
          </p:cNvPr>
          <p:cNvSpPr/>
          <p:nvPr/>
        </p:nvSpPr>
        <p:spPr>
          <a:xfrm rot="5400000">
            <a:off x="4571626" y="4076461"/>
            <a:ext cx="4572002" cy="483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AD8D9C-AC88-4D31-8B89-700DB5359D07}"/>
              </a:ext>
            </a:extLst>
          </p:cNvPr>
          <p:cNvSpPr/>
          <p:nvPr/>
        </p:nvSpPr>
        <p:spPr>
          <a:xfrm rot="5400000">
            <a:off x="4306389" y="4013572"/>
            <a:ext cx="4572001" cy="1741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C7D41EE-E067-434F-BB8D-4D2EC025BBC5}"/>
              </a:ext>
            </a:extLst>
          </p:cNvPr>
          <p:cNvSpPr/>
          <p:nvPr/>
        </p:nvSpPr>
        <p:spPr>
          <a:xfrm rot="5400000">
            <a:off x="-49823" y="4076460"/>
            <a:ext cx="4572002" cy="4839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C0931BA-DC19-4192-AC0B-9D2E5EFF7121}"/>
              </a:ext>
            </a:extLst>
          </p:cNvPr>
          <p:cNvSpPr/>
          <p:nvPr/>
        </p:nvSpPr>
        <p:spPr>
          <a:xfrm rot="5400000">
            <a:off x="66740" y="4056680"/>
            <a:ext cx="4572000" cy="87952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7FCAC5-686F-4CBA-927A-B2569C6F4CB5}"/>
              </a:ext>
            </a:extLst>
          </p:cNvPr>
          <p:cNvSpPr/>
          <p:nvPr/>
        </p:nvSpPr>
        <p:spPr>
          <a:xfrm rot="5400000">
            <a:off x="240111" y="4013572"/>
            <a:ext cx="4572001" cy="17416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1157D5D-5D4B-4133-89FE-4F78642B7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01" y="1814656"/>
            <a:ext cx="3544887" cy="4572000"/>
          </a:xfrm>
          <a:prstGeom prst="rect">
            <a:avLst/>
          </a:prstGeom>
          <a:noFill/>
          <a:ln>
            <a:noFill/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782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33815" y="1059078"/>
            <a:ext cx="661742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Using the </a:t>
            </a: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 food safety and sanitation manual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FA848A-735C-4CBD-B534-E789B746A49D}"/>
              </a:ext>
            </a:extLst>
          </p:cNvPr>
          <p:cNvSpPr/>
          <p:nvPr/>
        </p:nvSpPr>
        <p:spPr>
          <a:xfrm>
            <a:off x="2098575" y="3261356"/>
            <a:ext cx="6191986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3600" b="1" dirty="0">
                <a:latin typeface="Franklin Gothic Demi" panose="020B0703020102020204" pitchFamily="34" charset="0"/>
                <a:cs typeface="Tahoma" panose="020B0604030504040204" pitchFamily="34" charset="0"/>
              </a:rPr>
              <a:t>No</a:t>
            </a:r>
            <a:r>
              <a:rPr lang="en-US" altLang="ko-KR" b="1" dirty="0"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(Answer found in chapter 5, pg. 28)</a:t>
            </a:r>
            <a:endParaRPr lang="en-US" altLang="ko-KR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lvl="1">
              <a:lnSpc>
                <a:spcPct val="90000"/>
              </a:lnSpc>
              <a:buClr>
                <a:schemeClr val="accent2"/>
              </a:buClr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Time/temperature control for safety food (TCS) must be thawed as fast as possible to limit bacterial growth during the process. Three methods are acceptable.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Under refrigeration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Under running water</a:t>
            </a:r>
          </a:p>
          <a:p>
            <a:pPr marL="1371600" lvl="2" indent="-457200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As a part of continuous cooking</a:t>
            </a:r>
            <a:b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endParaRPr lang="en-US" altLang="ko-KR" sz="20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	Thawing at room temperature is not acceptable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9138D-D707-435A-AB52-CEBE6B1351D3}"/>
              </a:ext>
            </a:extLst>
          </p:cNvPr>
          <p:cNvSpPr/>
          <p:nvPr/>
        </p:nvSpPr>
        <p:spPr>
          <a:xfrm>
            <a:off x="2033815" y="3254828"/>
            <a:ext cx="6412814" cy="3063242"/>
          </a:xfrm>
          <a:prstGeom prst="rect">
            <a:avLst/>
          </a:prstGeom>
          <a:noFill/>
          <a:ln w="28575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3413B2-1C87-42EC-9735-2CCEAF34996D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0396E91-0098-4C3D-A6A4-E60E2A162F2B}"/>
              </a:ext>
            </a:extLst>
          </p:cNvPr>
          <p:cNvSpPr txBox="1">
            <a:spLocks/>
          </p:cNvSpPr>
          <p:nvPr/>
        </p:nvSpPr>
        <p:spPr>
          <a:xfrm>
            <a:off x="2033815" y="1969094"/>
            <a:ext cx="6479620" cy="1041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ko-KR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Can potentially hazardous food be thawed on the counter?</a:t>
            </a: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71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33815" y="1059078"/>
            <a:ext cx="661742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Using the </a:t>
            </a: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 food safety and sanitation manual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F66E5C2-EDC7-4EB5-9D32-504E8240A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815" y="1969094"/>
            <a:ext cx="6479620" cy="104118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Can someone who has diarrhea work as a food handler?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FA848A-735C-4CBD-B534-E789B746A49D}"/>
              </a:ext>
            </a:extLst>
          </p:cNvPr>
          <p:cNvSpPr/>
          <p:nvPr/>
        </p:nvSpPr>
        <p:spPr>
          <a:xfrm>
            <a:off x="2098575" y="3365864"/>
            <a:ext cx="61919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3600" b="1" dirty="0">
                <a:latin typeface="Franklin Gothic Demi" panose="020B0703020102020204" pitchFamily="34" charset="0"/>
                <a:cs typeface="Tahoma" panose="020B0604030504040204" pitchFamily="34" charset="0"/>
              </a:rPr>
              <a:t>No</a:t>
            </a:r>
            <a:r>
              <a:rPr lang="en-US" altLang="ko-KR" b="1" dirty="0"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(Answer found in chapter 6, pg. 32)</a:t>
            </a:r>
            <a:endParaRPr lang="en-US" altLang="ko-KR" b="1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	</a:t>
            </a: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unless the cause of diarrhea has 	been determined to be not 	communicable </a:t>
            </a:r>
            <a:br>
              <a:rPr lang="en-US" altLang="ko-KR" sz="2000" dirty="0"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en-US" altLang="ko-KR" sz="20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9138D-D707-435A-AB52-CEBE6B1351D3}"/>
              </a:ext>
            </a:extLst>
          </p:cNvPr>
          <p:cNvSpPr/>
          <p:nvPr/>
        </p:nvSpPr>
        <p:spPr>
          <a:xfrm>
            <a:off x="2033815" y="3254828"/>
            <a:ext cx="6412814" cy="2031325"/>
          </a:xfrm>
          <a:prstGeom prst="rect">
            <a:avLst/>
          </a:prstGeom>
          <a:noFill/>
          <a:ln w="28575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BF4159-FF09-40EB-9C36-8A9FB772D1EE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39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Rule enforcement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28" y="2207551"/>
            <a:ext cx="4542691" cy="4674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i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Idaho Food Code </a:t>
            </a: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enforced by Environmental Health Specialists (also known as Health Inspectors)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Environmental Health Specialists work for one of the seven Idaho Health Districts</a:t>
            </a:r>
          </a:p>
        </p:txBody>
      </p:sp>
      <p:pic>
        <p:nvPicPr>
          <p:cNvPr id="7" name="Picture 4" descr="dadIdmap">
            <a:extLst>
              <a:ext uri="{FF2B5EF4-FFF2-40B4-BE49-F238E27FC236}">
                <a16:creationId xmlns:a16="http://schemas.microsoft.com/office/drawing/2014/main" id="{B8100019-EAC0-4F96-8B6F-8539A88B8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308" y="1306428"/>
            <a:ext cx="355123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871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97A5A1B-3EDE-4B7E-85C6-9335B4049BE6}"/>
              </a:ext>
            </a:extLst>
          </p:cNvPr>
          <p:cNvSpPr/>
          <p:nvPr/>
        </p:nvSpPr>
        <p:spPr>
          <a:xfrm>
            <a:off x="4768999" y="1549165"/>
            <a:ext cx="3656540" cy="491491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8778240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5" descr="Food Establishment Inspection Report scan.jpg">
            <a:extLst>
              <a:ext uri="{FF2B5EF4-FFF2-40B4-BE49-F238E27FC236}">
                <a16:creationId xmlns:a16="http://schemas.microsoft.com/office/drawing/2014/main" id="{9C6D7ACD-2A72-4F62-89DF-08752F512A5F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r="1613" b="2353"/>
          <a:stretch>
            <a:fillRect/>
          </a:stretch>
        </p:blipFill>
        <p:spPr>
          <a:xfrm>
            <a:off x="4927896" y="1405487"/>
            <a:ext cx="3656541" cy="491490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25834"/>
            <a:ext cx="468825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establishment inspection report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559563" y="2826955"/>
            <a:ext cx="39571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Food establishments are regularly inspected </a:t>
            </a:r>
          </a:p>
          <a:p>
            <a:pPr marL="227013" indent="-227013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i="1" dirty="0">
                <a:latin typeface="Franklin Gothic Book" panose="020B0503020102020204" pitchFamily="34" charset="0"/>
              </a:rPr>
              <a:t>Code</a:t>
            </a:r>
            <a:r>
              <a:rPr lang="en-US" sz="2800" dirty="0">
                <a:latin typeface="Franklin Gothic Book" panose="020B0503020102020204" pitchFamily="34" charset="0"/>
              </a:rPr>
              <a:t> violators can be closed</a:t>
            </a:r>
          </a:p>
        </p:txBody>
      </p:sp>
    </p:spTree>
    <p:extLst>
      <p:ext uri="{BB962C8B-B14F-4D97-AF65-F5344CB8AC3E}">
        <p14:creationId xmlns:p14="http://schemas.microsoft.com/office/powerpoint/2010/main" val="3194394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725ED6E-5EF8-4F42-9E3F-81F96F24CFDB}"/>
              </a:ext>
            </a:extLst>
          </p:cNvPr>
          <p:cNvSpPr/>
          <p:nvPr/>
        </p:nvSpPr>
        <p:spPr>
          <a:xfrm rot="5400000">
            <a:off x="4544786" y="892678"/>
            <a:ext cx="45719" cy="9144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5CE5EB-6F0F-4748-B908-775526F51BDA}"/>
              </a:ext>
            </a:extLst>
          </p:cNvPr>
          <p:cNvSpPr/>
          <p:nvPr/>
        </p:nvSpPr>
        <p:spPr>
          <a:xfrm rot="5400000">
            <a:off x="4539342" y="724278"/>
            <a:ext cx="65316" cy="9144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F0BF9D8-A904-4578-93D3-2DB26083CD1A}"/>
              </a:ext>
            </a:extLst>
          </p:cNvPr>
          <p:cNvSpPr/>
          <p:nvPr/>
        </p:nvSpPr>
        <p:spPr>
          <a:xfrm rot="5400000">
            <a:off x="3517178" y="-471345"/>
            <a:ext cx="2109641" cy="9144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Resource for hourly employees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4944D4AC-3D26-4ABE-9B66-83348FE91B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2645" y="1898469"/>
            <a:ext cx="3338710" cy="4530456"/>
          </a:xfrm>
        </p:spPr>
      </p:pic>
    </p:spTree>
    <p:extLst>
      <p:ext uri="{BB962C8B-B14F-4D97-AF65-F5344CB8AC3E}">
        <p14:creationId xmlns:p14="http://schemas.microsoft.com/office/powerpoint/2010/main" val="2352224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op-view Photo of Restaurant">
            <a:extLst>
              <a:ext uri="{FF2B5EF4-FFF2-40B4-BE49-F238E27FC236}">
                <a16:creationId xmlns:a16="http://schemas.microsoft.com/office/drawing/2014/main" id="{B6C39355-356D-4458-8E20-ABF04B806D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0"/>
          <a:stretch/>
        </p:blipFill>
        <p:spPr bwMode="auto">
          <a:xfrm>
            <a:off x="4862195" y="0"/>
            <a:ext cx="42818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responsibilities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60DC3C8-4261-469D-AE80-B3325D329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055" y="1987732"/>
            <a:ext cx="4198945" cy="4674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service employees are responsible for delivering safe, quality food to diners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Person In Charge (PIC) also is responsible for training employees in the correct procedures</a:t>
            </a:r>
          </a:p>
        </p:txBody>
      </p:sp>
    </p:spTree>
    <p:extLst>
      <p:ext uri="{BB962C8B-B14F-4D97-AF65-F5344CB8AC3E}">
        <p14:creationId xmlns:p14="http://schemas.microsoft.com/office/powerpoint/2010/main" val="218780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-113212" y="-78377"/>
            <a:ext cx="762870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59698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Magnitude of </a:t>
            </a:r>
            <a:b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</a:b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foodborne illness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1207021" y="2830903"/>
            <a:ext cx="6164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Cases of foodborne illness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B3859C-1A88-43B6-A184-49831667E61E}"/>
              </a:ext>
            </a:extLst>
          </p:cNvPr>
          <p:cNvSpPr txBox="1">
            <a:spLocks/>
          </p:cNvSpPr>
          <p:nvPr/>
        </p:nvSpPr>
        <p:spPr>
          <a:xfrm>
            <a:off x="1285042" y="2501814"/>
            <a:ext cx="3988632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48,000,000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8741E7A-8168-4698-AAAE-D5877E2228E7}"/>
              </a:ext>
            </a:extLst>
          </p:cNvPr>
          <p:cNvSpPr txBox="1">
            <a:spLocks/>
          </p:cNvSpPr>
          <p:nvPr/>
        </p:nvSpPr>
        <p:spPr>
          <a:xfrm>
            <a:off x="1285042" y="3730022"/>
            <a:ext cx="2961021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128,000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7DD9EE-E57A-4A95-B69E-7CC89B2EC8F7}"/>
              </a:ext>
            </a:extLst>
          </p:cNvPr>
          <p:cNvSpPr txBox="1">
            <a:spLocks/>
          </p:cNvSpPr>
          <p:nvPr/>
        </p:nvSpPr>
        <p:spPr>
          <a:xfrm>
            <a:off x="1285042" y="4944865"/>
            <a:ext cx="1820198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3,000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2A08D1-EB85-46E1-B019-73A3EF07F9B1}"/>
              </a:ext>
            </a:extLst>
          </p:cNvPr>
          <p:cNvSpPr txBox="1"/>
          <p:nvPr/>
        </p:nvSpPr>
        <p:spPr>
          <a:xfrm>
            <a:off x="1207021" y="5312418"/>
            <a:ext cx="5999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Deaths from foodborne illness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1EC1BE-04EC-410F-9F7F-ECBA79585091}"/>
              </a:ext>
            </a:extLst>
          </p:cNvPr>
          <p:cNvSpPr txBox="1"/>
          <p:nvPr/>
        </p:nvSpPr>
        <p:spPr>
          <a:xfrm>
            <a:off x="1207020" y="4059111"/>
            <a:ext cx="7558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Hospitalizations from foodborne illness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271BE1-8E97-4646-8DEF-23D497F5814B}"/>
              </a:ext>
            </a:extLst>
          </p:cNvPr>
          <p:cNvSpPr txBox="1">
            <a:spLocks/>
          </p:cNvSpPr>
          <p:nvPr/>
        </p:nvSpPr>
        <p:spPr>
          <a:xfrm>
            <a:off x="482136" y="1496099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Estimated annual occurrence*: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584809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721594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52F7DA-EAF3-4323-B4F6-3B55ED78CCF8}"/>
              </a:ext>
            </a:extLst>
          </p:cNvPr>
          <p:cNvSpPr txBox="1"/>
          <p:nvPr/>
        </p:nvSpPr>
        <p:spPr>
          <a:xfrm>
            <a:off x="4986417" y="6381059"/>
            <a:ext cx="2502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dirty="0">
                <a:latin typeface="Franklin Gothic Book" panose="020B0503020102020204" pitchFamily="34" charset="0"/>
              </a:rPr>
              <a:t>*(</a:t>
            </a:r>
            <a:r>
              <a:rPr lang="en-US" i="1" dirty="0" err="1">
                <a:latin typeface="Franklin Gothic Book" panose="020B0503020102020204" pitchFamily="34" charset="0"/>
              </a:rPr>
              <a:t>Scallan</a:t>
            </a:r>
            <a:r>
              <a:rPr lang="en-US" i="1" dirty="0">
                <a:latin typeface="Franklin Gothic Book" panose="020B0503020102020204" pitchFamily="34" charset="0"/>
              </a:rPr>
              <a:t>, et al., 2011)</a:t>
            </a:r>
            <a:endParaRPr lang="en-US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023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ide the Restaurant With Pendant Lamps and Flowers">
            <a:extLst>
              <a:ext uri="{FF2B5EF4-FFF2-40B4-BE49-F238E27FC236}">
                <a16:creationId xmlns:a16="http://schemas.microsoft.com/office/drawing/2014/main" id="{AA0D162A-11A0-4F45-BED2-B30164CC69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1" r="42384"/>
          <a:stretch/>
        </p:blipFill>
        <p:spPr bwMode="auto">
          <a:xfrm>
            <a:off x="6956907" y="-71849"/>
            <a:ext cx="2323434" cy="701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748937" y="2856244"/>
            <a:ext cx="63485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The U.S. has very safe food, yet approximately 1 in every ___ people suffers a foodborne illness each year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4585064" y="3179123"/>
            <a:ext cx="65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anklin Gothic Demi" panose="020B07030201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Inside the Restaurant With Pendant Lamps and Flowers">
            <a:extLst>
              <a:ext uri="{FF2B5EF4-FFF2-40B4-BE49-F238E27FC236}">
                <a16:creationId xmlns:a16="http://schemas.microsoft.com/office/drawing/2014/main" id="{33036F95-544B-4A49-A8EA-24310B1087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1" r="42384"/>
          <a:stretch/>
        </p:blipFill>
        <p:spPr bwMode="auto">
          <a:xfrm>
            <a:off x="6956907" y="-71849"/>
            <a:ext cx="2323434" cy="701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98611" y="2009759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If a restaurant causes a foodborne illness the results can be: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id="{2B8A0BE2-9F9B-4487-9D06-71381307C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8682" y="3076230"/>
            <a:ext cx="6096000" cy="333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682625" indent="-2254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Loss of customers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Loss of good reputation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Lawsuits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Increased insurance costs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Reduced employee confidence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Need to re-train employees</a:t>
            </a:r>
          </a:p>
          <a:p>
            <a:pPr lvl="1" eaLnBrk="1" hangingPunct="1">
              <a:lnSpc>
                <a:spcPct val="90000"/>
              </a:lnSpc>
              <a:buClr>
                <a:srgbClr val="D22630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Embarrassment</a:t>
            </a:r>
          </a:p>
        </p:txBody>
      </p:sp>
    </p:spTree>
    <p:extLst>
      <p:ext uri="{BB962C8B-B14F-4D97-AF65-F5344CB8AC3E}">
        <p14:creationId xmlns:p14="http://schemas.microsoft.com/office/powerpoint/2010/main" val="300341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bldLvl="2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Inside the Restaurant With Pendant Lamps and Flowers">
            <a:extLst>
              <a:ext uri="{FF2B5EF4-FFF2-40B4-BE49-F238E27FC236}">
                <a16:creationId xmlns:a16="http://schemas.microsoft.com/office/drawing/2014/main" id="{6F30620D-2021-4BEE-ADA7-4CC725C844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1" r="42384"/>
          <a:stretch/>
        </p:blipFill>
        <p:spPr bwMode="auto">
          <a:xfrm>
            <a:off x="6956907" y="-71849"/>
            <a:ext cx="2323434" cy="701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2028648-0545-4D44-B337-59B18FD853F7}"/>
              </a:ext>
            </a:extLst>
          </p:cNvPr>
          <p:cNvSpPr/>
          <p:nvPr/>
        </p:nvSpPr>
        <p:spPr>
          <a:xfrm rot="5400000">
            <a:off x="2992095" y="1818069"/>
            <a:ext cx="1148059" cy="593503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98611" y="2009759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is the name of the Idaho food safety rules for food establishments?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876B3F4-884C-42DB-B486-095EE5D04C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601" y="3313168"/>
            <a:ext cx="2420533" cy="3131238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4">
            <a:extLst>
              <a:ext uri="{FF2B5EF4-FFF2-40B4-BE49-F238E27FC236}">
                <a16:creationId xmlns:a16="http://schemas.microsoft.com/office/drawing/2014/main" id="{80B00C0B-2192-42FF-A457-09EA24C7C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825" y="4493195"/>
            <a:ext cx="3103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i="1" dirty="0">
                <a:solidFill>
                  <a:schemeClr val="bg1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Idaho Food Code</a:t>
            </a:r>
          </a:p>
        </p:txBody>
      </p:sp>
    </p:spTree>
    <p:extLst>
      <p:ext uri="{BB962C8B-B14F-4D97-AF65-F5344CB8AC3E}">
        <p14:creationId xmlns:p14="http://schemas.microsoft.com/office/powerpoint/2010/main" val="366940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712212"/>
            <a:ext cx="6579845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What is your chance of getting a foodborne illness (FBI)?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A337D8-3242-4444-A7AE-85A568470E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6" t="19528" r="13888" b="26389"/>
          <a:stretch/>
        </p:blipFill>
        <p:spPr>
          <a:xfrm>
            <a:off x="1988855" y="5150303"/>
            <a:ext cx="1664937" cy="12270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4C763E-2F2C-46DD-A1F1-E87122B00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9" y="3782589"/>
            <a:ext cx="1227031" cy="1227031"/>
          </a:xfrm>
          <a:prstGeom prst="rect">
            <a:avLst/>
          </a:prstGeom>
        </p:spPr>
      </p:pic>
      <p:pic>
        <p:nvPicPr>
          <p:cNvPr id="15" name="Picture 14" descr="A close up of an animal&#10;&#10;Description automatically generated">
            <a:extLst>
              <a:ext uri="{FF2B5EF4-FFF2-40B4-BE49-F238E27FC236}">
                <a16:creationId xmlns:a16="http://schemas.microsoft.com/office/drawing/2014/main" id="{AAF24C6E-ADE6-41A8-B92F-6A52A29B8B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" t="20461" r="4771" b="17940"/>
          <a:stretch/>
        </p:blipFill>
        <p:spPr>
          <a:xfrm>
            <a:off x="2067617" y="2405173"/>
            <a:ext cx="1572226" cy="1069450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E477DDBC-09CD-4B8B-B389-F2A34FCFC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3579" y="4118047"/>
            <a:ext cx="5306232" cy="624908"/>
          </a:xfrm>
        </p:spPr>
        <p:txBody>
          <a:bodyPr>
            <a:normAutofit/>
          </a:bodyPr>
          <a:lstStyle/>
          <a:p>
            <a:pPr marL="0" indent="0" eaLnBrk="1" hangingPunct="1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310,000</a:t>
            </a: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,</a:t>
            </a: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000/48,000</a:t>
            </a: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,</a:t>
            </a: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000 = 6.5  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3729608" y="2450775"/>
            <a:ext cx="5114174" cy="986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population of the U.S. was 310 million people in 2010  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3729608" y="5209569"/>
            <a:ext cx="5114174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This means that approximately 1 in every 6 people suffered from a foodborne illness during 2010</a:t>
            </a: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utoUpdateAnimBg="0"/>
      <p:bldP spid="17" grpId="0" build="p" autoUpdateAnimBg="0"/>
      <p:bldP spid="18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our Women Sitting in Front of Food in Room">
            <a:extLst>
              <a:ext uri="{FF2B5EF4-FFF2-40B4-BE49-F238E27FC236}">
                <a16:creationId xmlns:a16="http://schemas.microsoft.com/office/drawing/2014/main" id="{B859E79B-0CAD-4DB5-8758-22128FE69F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/>
          <a:stretch/>
        </p:blipFill>
        <p:spPr bwMode="auto">
          <a:xfrm>
            <a:off x="4841966" y="0"/>
            <a:ext cx="430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The good news…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484639" y="2634521"/>
            <a:ext cx="39571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500 to 900 billion safe meals are served in food service establishments every year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46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Cost of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fbi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to an establishment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831" y="1812023"/>
            <a:ext cx="4542691" cy="46743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Loss of customers and sales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Loss of good reputation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Lawsuits resulting in lawyer and court fees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Increased insurance costs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Lowered employee confidence; increased absence of employees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Need for re-training employees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Embarrassment</a:t>
            </a:r>
          </a:p>
        </p:txBody>
      </p:sp>
      <p:pic>
        <p:nvPicPr>
          <p:cNvPr id="28674" name="Picture 2" descr="Person Typing On Macbook Pro">
            <a:extLst>
              <a:ext uri="{FF2B5EF4-FFF2-40B4-BE49-F238E27FC236}">
                <a16:creationId xmlns:a16="http://schemas.microsoft.com/office/drawing/2014/main" id="{A148752B-0AA5-47B8-9314-C83B24A23F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7" r="27620"/>
          <a:stretch/>
        </p:blipFill>
        <p:spPr bwMode="auto">
          <a:xfrm>
            <a:off x="617757" y="1739679"/>
            <a:ext cx="3558074" cy="449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250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712212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Personal account of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fbi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EF66E5C2-EDC7-4EB5-9D32-504E8240A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4817" y="1589600"/>
            <a:ext cx="6479620" cy="204121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Audio clip provides a woman’s experience with botulism that she got from a baked potato that was held too long at room temperature by a restaurant</a:t>
            </a:r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BA787139-3613-40E6-A96B-A319A10A4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9996" y="4485965"/>
            <a:ext cx="2133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20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Click on speaker to start audio clip</a:t>
            </a: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id="{E0F44AB1-70E0-48BD-A888-460A7FB41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9996" y="5171765"/>
            <a:ext cx="3200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Used with permission from Oregon State University</a:t>
            </a:r>
          </a:p>
        </p:txBody>
      </p:sp>
      <p:pic>
        <p:nvPicPr>
          <p:cNvPr id="23" name="Picture 4" descr="ph02761j">
            <a:extLst>
              <a:ext uri="{FF2B5EF4-FFF2-40B4-BE49-F238E27FC236}">
                <a16:creationId xmlns:a16="http://schemas.microsoft.com/office/drawing/2014/main" id="{7C7D7E74-A6A6-4819-A877-E677CC64F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3110">
            <a:off x="4655962" y="3365440"/>
            <a:ext cx="4445000" cy="336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3ADA3D2-3ED5-421D-9AFD-FBCA0AD45B79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Botulism interviewWAV">
            <a:hlinkClick r:id="" action="ppaction://media"/>
            <a:extLst>
              <a:ext uri="{FF2B5EF4-FFF2-40B4-BE49-F238E27FC236}">
                <a16:creationId xmlns:a16="http://schemas.microsoft.com/office/drawing/2014/main" id="{5B6680E0-CDF5-435C-A284-D8117DD014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13596" y="45320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4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2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tanding Woman Holding Her Belly">
            <a:extLst>
              <a:ext uri="{FF2B5EF4-FFF2-40B4-BE49-F238E27FC236}">
                <a16:creationId xmlns:a16="http://schemas.microsoft.com/office/drawing/2014/main" id="{EE66A3F7-8A9C-4D5A-A4DC-3B88130C4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3" r="3619" b="12893"/>
          <a:stretch/>
        </p:blipFill>
        <p:spPr bwMode="auto">
          <a:xfrm>
            <a:off x="2534" y="-1"/>
            <a:ext cx="2862583" cy="45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Smiling Man With Black Cap">
            <a:extLst>
              <a:ext uri="{FF2B5EF4-FFF2-40B4-BE49-F238E27FC236}">
                <a16:creationId xmlns:a16="http://schemas.microsoft.com/office/drawing/2014/main" id="{A217C845-9309-4AD0-85A5-67F4670DB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6" r="4432" b="-3"/>
          <a:stretch/>
        </p:blipFill>
        <p:spPr bwMode="auto">
          <a:xfrm>
            <a:off x="2945593" y="-1"/>
            <a:ext cx="2121911" cy="21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Left Human Injected With Hose on White Textile">
            <a:extLst>
              <a:ext uri="{FF2B5EF4-FFF2-40B4-BE49-F238E27FC236}">
                <a16:creationId xmlns:a16="http://schemas.microsoft.com/office/drawing/2014/main" id="{5E39BA7A-8731-47DD-81EF-2D800DAF9B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r="26006"/>
          <a:stretch/>
        </p:blipFill>
        <p:spPr bwMode="auto">
          <a:xfrm>
            <a:off x="0" y="4616537"/>
            <a:ext cx="2119122" cy="22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Baby Wearing Red Dress">
            <a:extLst>
              <a:ext uri="{FF2B5EF4-FFF2-40B4-BE49-F238E27FC236}">
                <a16:creationId xmlns:a16="http://schemas.microsoft.com/office/drawing/2014/main" id="{D004B9DC-1285-465F-8510-FAF8A348E3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3" r="17727"/>
          <a:stretch/>
        </p:blipFill>
        <p:spPr bwMode="auto">
          <a:xfrm>
            <a:off x="2945596" y="2274490"/>
            <a:ext cx="2121908" cy="224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hree Toddler Eating on White Table">
            <a:extLst>
              <a:ext uri="{FF2B5EF4-FFF2-40B4-BE49-F238E27FC236}">
                <a16:creationId xmlns:a16="http://schemas.microsoft.com/office/drawing/2014/main" id="{062083C3-86CE-4D88-BD6A-D4C7D32D86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9" r="-3" b="2563"/>
          <a:stretch/>
        </p:blipFill>
        <p:spPr bwMode="auto">
          <a:xfrm>
            <a:off x="2190639" y="4607393"/>
            <a:ext cx="2862584" cy="22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21E354C3-BFF1-4818-A3C1-D5838AA21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553" y="3319606"/>
            <a:ext cx="3316884" cy="3933487"/>
          </a:xfrm>
        </p:spPr>
        <p:txBody>
          <a:bodyPr>
            <a:normAutofit/>
          </a:bodyPr>
          <a:lstStyle/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Infants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Young children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Pregnant women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elderly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Those with weakened immune systems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2E3958D-ED73-436F-A094-F60FA0BF68CE}"/>
              </a:ext>
            </a:extLst>
          </p:cNvPr>
          <p:cNvSpPr txBox="1">
            <a:spLocks/>
          </p:cNvSpPr>
          <p:nvPr/>
        </p:nvSpPr>
        <p:spPr>
          <a:xfrm>
            <a:off x="5171318" y="1598408"/>
            <a:ext cx="4000275" cy="1352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2800" dirty="0">
                <a:solidFill>
                  <a:srgbClr val="000000"/>
                </a:solidFill>
              </a:rPr>
              <a:t>Individuals at higher risk for getting a foodborne illness</a:t>
            </a:r>
          </a:p>
        </p:txBody>
      </p:sp>
    </p:spTree>
    <p:extLst>
      <p:ext uri="{BB962C8B-B14F-4D97-AF65-F5344CB8AC3E}">
        <p14:creationId xmlns:p14="http://schemas.microsoft.com/office/powerpoint/2010/main" val="2936130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24875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Federal government recommendations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262F279-80BC-4880-925E-2B192BA7D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746" y="1834162"/>
            <a:ext cx="3479800" cy="4398963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1545EEC-4AE1-47BD-A640-61CC7789666F}"/>
              </a:ext>
            </a:extLst>
          </p:cNvPr>
          <p:cNvSpPr/>
          <p:nvPr/>
        </p:nvSpPr>
        <p:spPr>
          <a:xfrm rot="5400000">
            <a:off x="-1463789" y="2478980"/>
            <a:ext cx="4398964" cy="31093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2E627A-4B0F-4E8C-AF04-8510EDC875DA}"/>
              </a:ext>
            </a:extLst>
          </p:cNvPr>
          <p:cNvSpPr/>
          <p:nvPr/>
        </p:nvSpPr>
        <p:spPr>
          <a:xfrm rot="5400000">
            <a:off x="5971336" y="2293744"/>
            <a:ext cx="4398964" cy="34797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BC65791-9396-49AA-81E5-BB8950273357}"/>
              </a:ext>
            </a:extLst>
          </p:cNvPr>
          <p:cNvSpPr/>
          <p:nvPr/>
        </p:nvSpPr>
        <p:spPr>
          <a:xfrm rot="5400000">
            <a:off x="390667" y="3992095"/>
            <a:ext cx="4398964" cy="830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F3E4BBD-742A-49C1-A82A-7AA47CC9E7C7}"/>
              </a:ext>
            </a:extLst>
          </p:cNvPr>
          <p:cNvSpPr/>
          <p:nvPr/>
        </p:nvSpPr>
        <p:spPr>
          <a:xfrm rot="5400000">
            <a:off x="494455" y="4010783"/>
            <a:ext cx="4398964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A23EFB0-3B41-4301-914E-FE65A01A4358}"/>
              </a:ext>
            </a:extLst>
          </p:cNvPr>
          <p:cNvSpPr/>
          <p:nvPr/>
        </p:nvSpPr>
        <p:spPr>
          <a:xfrm rot="5400000">
            <a:off x="225746" y="3951367"/>
            <a:ext cx="4398964" cy="1645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77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89F23C-C5BB-40A4-8123-8EA93B33A25C}"/>
              </a:ext>
            </a:extLst>
          </p:cNvPr>
          <p:cNvSpPr/>
          <p:nvPr/>
        </p:nvSpPr>
        <p:spPr>
          <a:xfrm rot="5400000">
            <a:off x="4544786" y="892678"/>
            <a:ext cx="45719" cy="914400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050A41A-B316-4505-A5B6-5DD815CC7BDC}"/>
              </a:ext>
            </a:extLst>
          </p:cNvPr>
          <p:cNvSpPr/>
          <p:nvPr/>
        </p:nvSpPr>
        <p:spPr>
          <a:xfrm rot="5400000">
            <a:off x="4539342" y="724278"/>
            <a:ext cx="65316" cy="9144001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25381E-5F02-421D-AC53-F240782A6C4B}"/>
              </a:ext>
            </a:extLst>
          </p:cNvPr>
          <p:cNvSpPr/>
          <p:nvPr/>
        </p:nvSpPr>
        <p:spPr>
          <a:xfrm rot="5400000">
            <a:off x="3517178" y="-471345"/>
            <a:ext cx="2109641" cy="9144001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Idaho’s food safety rules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E29544-C4AB-43EA-AF5D-A1E735EA7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345" y="1817037"/>
            <a:ext cx="3530600" cy="4567238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763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288EE3-21A0-4694-8036-869C2B2BC7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2F9A80-10A5-4435-A2D7-FE2B154A3F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25474F-AB39-413E-8026-2D81C0565DB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703</Words>
  <Application>Microsoft Office PowerPoint</Application>
  <PresentationFormat>On-screen Show (4:3)</PresentationFormat>
  <Paragraphs>103</Paragraphs>
  <Slides>23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Tahoma</vt:lpstr>
      <vt:lpstr>Webdings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34</cp:revision>
  <dcterms:created xsi:type="dcterms:W3CDTF">2019-05-15T18:59:01Z</dcterms:created>
  <dcterms:modified xsi:type="dcterms:W3CDTF">2019-12-17T19:27:30Z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