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4" r:id="rId3"/>
    <p:sldId id="265" r:id="rId4"/>
    <p:sldId id="272" r:id="rId5"/>
    <p:sldId id="273" r:id="rId6"/>
    <p:sldId id="274" r:id="rId7"/>
    <p:sldId id="266" r:id="rId8"/>
    <p:sldId id="267" r:id="rId9"/>
    <p:sldId id="268" r:id="rId10"/>
    <p:sldId id="269" r:id="rId11"/>
    <p:sldId id="270"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75" autoAdjust="0"/>
  </p:normalViewPr>
  <p:slideViewPr>
    <p:cSldViewPr>
      <p:cViewPr varScale="1">
        <p:scale>
          <a:sx n="77" d="100"/>
          <a:sy n="77" d="100"/>
        </p:scale>
        <p:origin x="179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9E776D-B498-49A0-806B-FA4CF6AC00C4}" type="datetimeFigureOut">
              <a:rPr lang="en-US" smtClean="0"/>
              <a:pPr/>
              <a:t>5/6/2026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91E669-8249-4ED5-B9FF-5D4ACD0EF9C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CA8383CC-2E76-4514-A5E1-7267DEE62E2A}" type="slidenum">
              <a:rPr lang="en-US" smtClean="0"/>
              <a:pPr/>
              <a:t>1</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r>
              <a:rPr lang="en-US"/>
              <a:t>You are viewing a presentation on the nutrition needs for young children. This presentation will provide the information you need to offer children food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Children need roughly 800 mg of calcium per day. Milk is high in calcium. One cup of milk provides 300 mg of calcium. Children can also get calcium from other foods in </a:t>
            </a:r>
            <a:r>
              <a:rPr lang="en-US"/>
              <a:t>the dairy </a:t>
            </a:r>
            <a:r>
              <a:rPr lang="en-US" dirty="0"/>
              <a:t>and milk products group such as cottage cheese and yogurt.</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This presentation is intended for trainers to provide detailed information about foods in the dairy</a:t>
            </a:r>
            <a:r>
              <a:rPr lang="en-US" sz="1200" baseline="0" dirty="0">
                <a:solidFill>
                  <a:schemeClr val="tx1"/>
                </a:solidFill>
              </a:rPr>
              <a:t> </a:t>
            </a:r>
            <a:r>
              <a:rPr lang="en-US" sz="1200" dirty="0">
                <a:solidFill>
                  <a:schemeClr val="tx1"/>
                </a:solidFill>
              </a:rPr>
              <a:t>group.</a:t>
            </a:r>
          </a:p>
          <a:p>
            <a:endParaRPr lang="en-US" dirty="0"/>
          </a:p>
        </p:txBody>
      </p:sp>
      <p:sp>
        <p:nvSpPr>
          <p:cNvPr id="4" name="Slide Number Placeholder 3"/>
          <p:cNvSpPr>
            <a:spLocks noGrp="1"/>
          </p:cNvSpPr>
          <p:nvPr>
            <p:ph type="sldNum" sz="quarter" idx="10"/>
          </p:nvPr>
        </p:nvSpPr>
        <p:spPr/>
        <p:txBody>
          <a:bodyPr/>
          <a:lstStyle/>
          <a:p>
            <a:fld id="{7AE3B4FF-1E13-44CD-89FF-7FDFF128D8F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Piaget describes stages</a:t>
            </a:r>
            <a:r>
              <a:rPr lang="en-US" baseline="0" dirty="0"/>
              <a:t> in children’s cognitive development: </a:t>
            </a:r>
            <a:r>
              <a:rPr lang="en-US" baseline="0" dirty="0" err="1"/>
              <a:t>sensorimotor</a:t>
            </a:r>
            <a:r>
              <a:rPr lang="en-US" baseline="0" dirty="0"/>
              <a:t> stage; preoperational stage; concrete operational, and formal operational or abstract stage. Early childhood involves the first three stages, meaning children are not developmentally ready for abstract information. Unfortunately, a lot of nutrition information is abstract such as vitamins and minerals. </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Appropriate</a:t>
            </a:r>
            <a:r>
              <a:rPr lang="en-US" baseline="0" dirty="0"/>
              <a:t> nutrition information for young children is concrete. Therefore, information about nutrition for trainers will provide phrases that are concrete. Appropriate phrases will be provided in the training materials for each food group topic.</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dairy and milk products group is the fifth group and offers additional nutrients necessary for children’s growth and development.  Food choices within the dairy and milk products group are milk, cheese, yogurt, and cottage cheese. </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Calcium is a mineral and plays the important role in bone development. Consuming adequate amounts of calcium is particularly important for children, because they are establishing the amount of bone they will sustain as adults. Children who do not consume adequate amounts of calcium are at an increased risk for osteoporosis, a serious condition of bone deterioration, when they are adults. </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Calcium is a mineral and plays the important role in bone development. Consuming adequate amounts of calcium is particularly important for children, because they are establishing the amount of bone they will sustain as adults. Children who do not consume adequate amounts of calcium are at an increased risk for osteoporosis, a serious condition of bone deterioration, when they are adults. </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Protein in milk helps to build and repair tissues.</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Vitamin D in dairy and milk products keep children from breaking bones because it helps the body absorb and store calcium to build bone!</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6E333-D275-4982-866F-48E5A6CC0DEF}"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6E333-D275-4982-866F-48E5A6CC0DEF}"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6E333-D275-4982-866F-48E5A6CC0DEF}"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E333-D275-4982-866F-48E5A6CC0DEF}" type="datetimeFigureOut">
              <a:rPr lang="en-US" smtClean="0"/>
              <a:pPr/>
              <a:t>5/6/2026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78E37-74B7-464C-87C2-AD6FD409C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cstate="print"/>
          <a:srcRect r="35417"/>
          <a:stretch>
            <a:fillRect/>
          </a:stretch>
        </p:blipFill>
        <p:spPr bwMode="auto">
          <a:xfrm>
            <a:off x="6172200" y="228600"/>
            <a:ext cx="2755900" cy="914400"/>
          </a:xfrm>
          <a:prstGeom prst="rect">
            <a:avLst/>
          </a:prstGeom>
          <a:noFill/>
          <a:ln w="9525">
            <a:noFill/>
            <a:miter lim="800000"/>
            <a:headEnd/>
            <a:tailEnd/>
          </a:ln>
        </p:spPr>
      </p:pic>
      <p:grpSp>
        <p:nvGrpSpPr>
          <p:cNvPr id="6" name="Group 5">
            <a:extLst>
              <a:ext uri="{C183D7F6-B498-43B3-948B-1728B52AA6E4}">
                <adec:decorative xmlns:adec="http://schemas.microsoft.com/office/drawing/2017/decorative" val="1"/>
              </a:ext>
            </a:extLst>
          </p:cNvPr>
          <p:cNvGrpSpPr/>
          <p:nvPr/>
        </p:nvGrpSpPr>
        <p:grpSpPr>
          <a:xfrm>
            <a:off x="381000" y="152400"/>
            <a:ext cx="1816100" cy="2057400"/>
            <a:chOff x="381000" y="152400"/>
            <a:chExt cx="1816100" cy="2057400"/>
          </a:xfrm>
        </p:grpSpPr>
        <p:pic>
          <p:nvPicPr>
            <p:cNvPr id="7" name="Picture 19" descr="korean girl looking at camera"/>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8" name="Picture 7" descr="USDA children1.jpg"/>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0" name="Picture 6"/>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
        <p:nvSpPr>
          <p:cNvPr id="11" name="Rectangle 9"/>
          <p:cNvSpPr>
            <a:spLocks noChangeArrowheads="1"/>
          </p:cNvSpPr>
          <p:nvPr/>
        </p:nvSpPr>
        <p:spPr bwMode="auto">
          <a:xfrm>
            <a:off x="304800" y="1981200"/>
            <a:ext cx="8610600" cy="3276600"/>
          </a:xfrm>
          <a:prstGeom prst="rect">
            <a:avLst/>
          </a:prstGeom>
          <a:noFill/>
          <a:ln w="12700">
            <a:noFill/>
            <a:miter lim="800000"/>
            <a:headEnd/>
            <a:tailEnd/>
          </a:ln>
          <a:effectLst/>
        </p:spPr>
        <p:txBody>
          <a:bodyPr lIns="90488" tIns="44450" rIns="90488" bIns="44450" anchor="ctr"/>
          <a:lstStyle/>
          <a:p>
            <a:pPr algn="ctr" fontAlgn="auto">
              <a:spcBef>
                <a:spcPts val="0"/>
              </a:spcBef>
              <a:spcAft>
                <a:spcPts val="0"/>
              </a:spcAft>
              <a:defRPr/>
            </a:pPr>
            <a:r>
              <a:rPr lang="en-US" sz="6000" b="1" dirty="0">
                <a:effectLst>
                  <a:outerShdw blurRad="38100" dist="38100" dir="2700000" algn="tl">
                    <a:srgbClr val="000000"/>
                  </a:outerShdw>
                </a:effectLst>
                <a:latin typeface="+mn-lt"/>
              </a:rPr>
              <a:t>Nutrition for </a:t>
            </a:r>
            <a:br>
              <a:rPr lang="en-US" sz="6000" b="1" dirty="0">
                <a:effectLst>
                  <a:outerShdw blurRad="38100" dist="38100" dir="2700000" algn="tl">
                    <a:srgbClr val="000000"/>
                  </a:outerShdw>
                </a:effectLst>
                <a:latin typeface="+mn-lt"/>
              </a:rPr>
            </a:br>
            <a:r>
              <a:rPr lang="en-US" sz="6000" b="1" dirty="0">
                <a:effectLst>
                  <a:outerShdw blurRad="38100" dist="38100" dir="2700000" algn="tl">
                    <a:srgbClr val="000000"/>
                  </a:outerShdw>
                </a:effectLst>
                <a:latin typeface="+mn-lt"/>
              </a:rPr>
              <a:t>Young Children</a:t>
            </a:r>
          </a:p>
          <a:p>
            <a:pPr algn="ctr" fontAlgn="auto">
              <a:spcBef>
                <a:spcPts val="0"/>
              </a:spcBef>
              <a:spcAft>
                <a:spcPts val="0"/>
              </a:spcAft>
              <a:defRPr/>
            </a:pPr>
            <a:r>
              <a:rPr lang="en-US" sz="4400" b="1" dirty="0">
                <a:effectLst>
                  <a:outerShdw blurRad="38100" dist="38100" dir="2700000" algn="tl">
                    <a:srgbClr val="000000"/>
                  </a:outerShdw>
                </a:effectLst>
              </a:rPr>
              <a:t>Milk and Milk Products Group</a:t>
            </a:r>
          </a:p>
          <a:p>
            <a:pPr algn="ctr" fontAlgn="auto">
              <a:spcBef>
                <a:spcPts val="0"/>
              </a:spcBef>
              <a:spcAft>
                <a:spcPts val="0"/>
              </a:spcAft>
              <a:defRPr/>
            </a:pPr>
            <a:endParaRPr lang="en-US" sz="2000" b="1" dirty="0">
              <a:effectLst>
                <a:outerShdw blurRad="38100" dist="38100" dir="2700000" algn="tl">
                  <a:srgbClr val="000000"/>
                </a:outerShdw>
              </a:effectLst>
            </a:endParaRPr>
          </a:p>
          <a:p>
            <a:pPr algn="ctr" fontAlgn="auto">
              <a:spcBef>
                <a:spcPts val="0"/>
              </a:spcBef>
              <a:spcAft>
                <a:spcPts val="0"/>
              </a:spcAft>
              <a:defRPr/>
            </a:pPr>
            <a:endParaRPr lang="en-US" sz="2000" b="1" dirty="0">
              <a:effectLst>
                <a:outerShdw blurRad="38100" dist="38100" dir="2700000" algn="tl">
                  <a:srgbClr val="000000"/>
                </a:outerShdw>
              </a:effectLst>
            </a:endParaRPr>
          </a:p>
          <a:p>
            <a:pPr algn="ctr" fontAlgn="auto">
              <a:spcBef>
                <a:spcPts val="0"/>
              </a:spcBef>
              <a:spcAft>
                <a:spcPts val="0"/>
              </a:spcAft>
              <a:defRPr/>
            </a:pPr>
            <a:r>
              <a:rPr lang="en-US" sz="4000" b="1" dirty="0">
                <a:effectLst>
                  <a:outerShdw blurRad="38100" dist="38100" dir="2700000" algn="tl">
                    <a:srgbClr val="000000"/>
                  </a:outerShdw>
                </a:effectLst>
              </a:rPr>
              <a:t>(Insert your name here)</a:t>
            </a:r>
            <a:endParaRPr lang="en-US" sz="4000" b="1" dirty="0">
              <a:effectLst>
                <a:outerShdw blurRad="38100" dist="38100" dir="2700000" algn="tl">
                  <a:srgbClr val="000000"/>
                </a:outerShdw>
              </a:effectLst>
              <a:latin typeface="+mn-lt"/>
            </a:endParaRPr>
          </a:p>
          <a:p>
            <a:pPr algn="ctr" fontAlgn="auto">
              <a:spcBef>
                <a:spcPts val="0"/>
              </a:spcBef>
              <a:spcAft>
                <a:spcPts val="0"/>
              </a:spcAft>
              <a:defRPr/>
            </a:pPr>
            <a:endParaRPr lang="en-US" sz="3600" b="1" dirty="0">
              <a:effectLst>
                <a:outerShdw blurRad="38100" dist="38100" dir="2700000" algn="tl">
                  <a:srgbClr val="000000"/>
                </a:outerShdw>
              </a:effectLst>
            </a:endParaRPr>
          </a:p>
        </p:txBody>
      </p:sp>
      <p:sp>
        <p:nvSpPr>
          <p:cNvPr id="12" name="TextBox 11"/>
          <p:cNvSpPr txBox="1"/>
          <p:nvPr/>
        </p:nvSpPr>
        <p:spPr>
          <a:xfrm>
            <a:off x="4876800" y="6396335"/>
            <a:ext cx="4099520" cy="461665"/>
          </a:xfrm>
          <a:prstGeom prst="rect">
            <a:avLst/>
          </a:prstGeom>
          <a:noFill/>
        </p:spPr>
        <p:txBody>
          <a:bodyPr wrap="none" rtlCol="0">
            <a:spAutoFit/>
          </a:bodyPr>
          <a:lstStyle/>
          <a:p>
            <a:r>
              <a:rPr lang="en-US" sz="2400" dirty="0">
                <a:solidFill>
                  <a:schemeClr val="bg1"/>
                </a:solidFill>
                <a:effectLst>
                  <a:outerShdw blurRad="38100" dist="38100" dir="2700000" algn="tl">
                    <a:srgbClr val="000000">
                      <a:alpha val="43137"/>
                    </a:srgbClr>
                  </a:outerShdw>
                </a:effectLst>
                <a:latin typeface="Arial Black" pitchFamily="34" charset="0"/>
              </a:rPr>
              <a:t>Workshop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28600"/>
            <a:ext cx="8534400" cy="1066800"/>
          </a:xfrm>
          <a:prstGeom prst="rect">
            <a:avLst/>
          </a:prstGeom>
          <a:solidFill>
            <a:schemeClr val="bg1"/>
          </a:solidFill>
          <a:ln w="9525">
            <a:noFill/>
            <a:miter lim="800000"/>
            <a:headEnd/>
            <a:tailEnd/>
          </a:ln>
          <a:effectLst/>
        </p:spPr>
        <p:txBody>
          <a:bodyPr anchor="ctr"/>
          <a:lstStyle/>
          <a:p>
            <a:pPr algn="ctr" eaLnBrk="1" hangingPunct="1">
              <a:defRPr/>
            </a:pPr>
            <a:r>
              <a:rPr lang="en-US" sz="5400" b="1" dirty="0">
                <a:solidFill>
                  <a:srgbClr val="005EBC"/>
                </a:solidFill>
                <a:effectLst>
                  <a:outerShdw blurRad="38100" dist="38100" dir="2700000" algn="tl">
                    <a:srgbClr val="000000"/>
                  </a:outerShdw>
                </a:effectLst>
              </a:rPr>
              <a:t>Dairy and Milk Products</a:t>
            </a:r>
          </a:p>
        </p:txBody>
      </p:sp>
      <p:sp>
        <p:nvSpPr>
          <p:cNvPr id="3"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4"/>
          <p:cNvSpPr>
            <a:spLocks noChangeArrowheads="1"/>
          </p:cNvSpPr>
          <p:nvPr/>
        </p:nvSpPr>
        <p:spPr bwMode="auto">
          <a:xfrm>
            <a:off x="228600" y="1524000"/>
            <a:ext cx="8610600" cy="2667000"/>
          </a:xfrm>
          <a:prstGeom prst="rect">
            <a:avLst/>
          </a:prstGeom>
          <a:noFill/>
          <a:ln w="9525">
            <a:noFill/>
            <a:miter lim="800000"/>
            <a:headEnd/>
            <a:tailEnd/>
          </a:ln>
          <a:effectLst/>
        </p:spPr>
        <p:txBody>
          <a:bodyPr/>
          <a:lstStyle/>
          <a:p>
            <a:pPr algn="ctr" fontAlgn="auto">
              <a:spcBef>
                <a:spcPct val="20000"/>
              </a:spcBef>
              <a:spcAft>
                <a:spcPts val="0"/>
              </a:spcAft>
              <a:buClr>
                <a:schemeClr val="hlink"/>
              </a:buClr>
              <a:buSzPct val="120000"/>
              <a:defRPr/>
            </a:pPr>
            <a:r>
              <a:rPr lang="en-US" sz="8000" b="1" dirty="0">
                <a:solidFill>
                  <a:srgbClr val="000000"/>
                </a:solidFill>
                <a:effectLst>
                  <a:outerShdw blurRad="38100" dist="38100" dir="2700000" algn="tl">
                    <a:srgbClr val="FFFFFF"/>
                  </a:outerShdw>
                </a:effectLst>
                <a:latin typeface="+mn-lt"/>
              </a:rPr>
              <a:t>Helps build and repair tissues!</a:t>
            </a:r>
          </a:p>
        </p:txBody>
      </p:sp>
      <p:pic>
        <p:nvPicPr>
          <p:cNvPr id="8" name="Picture 13">
            <a:extLst>
              <a:ext uri="{C183D7F6-B498-43B3-948B-1728B52AA6E4}">
                <adec:decorative xmlns:adec="http://schemas.microsoft.com/office/drawing/2017/decorative" val="1"/>
              </a:ext>
            </a:extLst>
          </p:cNvPr>
          <p:cNvPicPr>
            <a:picLocks noChangeAspect="1" noChangeArrowheads="1"/>
          </p:cNvPicPr>
          <p:nvPr/>
        </p:nvPicPr>
        <p:blipFill>
          <a:blip r:embed="rId3" cstate="print"/>
          <a:srcRect l="41690" t="45833" r="35938" b="39673"/>
          <a:stretch>
            <a:fillRect/>
          </a:stretch>
        </p:blipFill>
        <p:spPr bwMode="auto">
          <a:xfrm>
            <a:off x="3124200" y="4953000"/>
            <a:ext cx="2667000" cy="1295400"/>
          </a:xfrm>
          <a:prstGeom prst="rect">
            <a:avLst/>
          </a:prstGeom>
          <a:noFill/>
          <a:ln w="9525">
            <a:noFill/>
            <a:miter lim="800000"/>
            <a:headEnd/>
            <a:tailEnd/>
          </a:ln>
        </p:spPr>
      </p:pic>
      <p:pic>
        <p:nvPicPr>
          <p:cNvPr id="6" name="Picture 13">
            <a:extLst>
              <a:ext uri="{C183D7F6-B498-43B3-948B-1728B52AA6E4}">
                <adec:decorative xmlns:adec="http://schemas.microsoft.com/office/drawing/2017/decorative" val="1"/>
              </a:ext>
            </a:extLst>
          </p:cNvPr>
          <p:cNvPicPr>
            <a:picLocks noChangeAspect="1" noChangeArrowheads="1"/>
          </p:cNvPicPr>
          <p:nvPr/>
        </p:nvPicPr>
        <p:blipFill>
          <a:blip r:embed="rId4" cstate="print"/>
          <a:stretch>
            <a:fillRect/>
          </a:stretch>
        </p:blipFill>
        <p:spPr bwMode="auto">
          <a:xfrm>
            <a:off x="533400" y="4114800"/>
            <a:ext cx="2271871" cy="206533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28600"/>
            <a:ext cx="8534400" cy="1066800"/>
          </a:xfrm>
          <a:prstGeom prst="rect">
            <a:avLst/>
          </a:prstGeom>
          <a:solidFill>
            <a:schemeClr val="bg1"/>
          </a:solidFill>
          <a:ln w="9525">
            <a:noFill/>
            <a:miter lim="800000"/>
            <a:headEnd/>
            <a:tailEnd/>
          </a:ln>
          <a:effectLst/>
        </p:spPr>
        <p:txBody>
          <a:bodyPr anchor="ctr"/>
          <a:lstStyle/>
          <a:p>
            <a:pPr algn="ctr" eaLnBrk="1" hangingPunct="1">
              <a:defRPr/>
            </a:pPr>
            <a:r>
              <a:rPr lang="en-US" sz="5400" b="1" dirty="0">
                <a:solidFill>
                  <a:srgbClr val="005EBC"/>
                </a:solidFill>
                <a:effectLst>
                  <a:outerShdw blurRad="38100" dist="38100" dir="2700000" algn="tl">
                    <a:srgbClr val="000000"/>
                  </a:outerShdw>
                </a:effectLst>
              </a:rPr>
              <a:t>Dairy and Milk Products</a:t>
            </a:r>
          </a:p>
        </p:txBody>
      </p:sp>
      <p:sp>
        <p:nvSpPr>
          <p:cNvPr id="3"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4"/>
          <p:cNvSpPr>
            <a:spLocks noChangeArrowheads="1"/>
          </p:cNvSpPr>
          <p:nvPr/>
        </p:nvSpPr>
        <p:spPr bwMode="auto">
          <a:xfrm>
            <a:off x="228600" y="1524000"/>
            <a:ext cx="8610600" cy="2667000"/>
          </a:xfrm>
          <a:prstGeom prst="rect">
            <a:avLst/>
          </a:prstGeom>
          <a:noFill/>
          <a:ln w="9525">
            <a:noFill/>
            <a:miter lim="800000"/>
            <a:headEnd/>
            <a:tailEnd/>
          </a:ln>
          <a:effectLst/>
        </p:spPr>
        <p:txBody>
          <a:bodyPr/>
          <a:lstStyle/>
          <a:p>
            <a:pPr algn="ctr" fontAlgn="auto">
              <a:spcBef>
                <a:spcPct val="20000"/>
              </a:spcBef>
              <a:spcAft>
                <a:spcPts val="0"/>
              </a:spcAft>
              <a:buClr>
                <a:schemeClr val="hlink"/>
              </a:buClr>
              <a:buSzPct val="120000"/>
              <a:defRPr/>
            </a:pPr>
            <a:r>
              <a:rPr lang="en-US" sz="8000" b="1" dirty="0">
                <a:solidFill>
                  <a:srgbClr val="000000"/>
                </a:solidFill>
                <a:effectLst>
                  <a:outerShdw blurRad="38100" dist="38100" dir="2700000" algn="tl">
                    <a:srgbClr val="FFFFFF"/>
                  </a:outerShdw>
                </a:effectLst>
                <a:latin typeface="+mn-lt"/>
              </a:rPr>
              <a:t>Helps keep children from breaking bones!</a:t>
            </a:r>
          </a:p>
        </p:txBody>
      </p:sp>
      <p:pic>
        <p:nvPicPr>
          <p:cNvPr id="8" name="Picture 13">
            <a:extLst>
              <a:ext uri="{C183D7F6-B498-43B3-948B-1728B52AA6E4}">
                <adec:decorative xmlns:adec="http://schemas.microsoft.com/office/drawing/2017/decorative" val="1"/>
              </a:ext>
            </a:extLst>
          </p:cNvPr>
          <p:cNvPicPr>
            <a:picLocks noChangeAspect="1" noChangeArrowheads="1"/>
          </p:cNvPicPr>
          <p:nvPr/>
        </p:nvPicPr>
        <p:blipFill>
          <a:blip r:embed="rId3" cstate="print"/>
          <a:srcRect l="41211" t="45833" r="35938" b="39706"/>
          <a:stretch>
            <a:fillRect/>
          </a:stretch>
        </p:blipFill>
        <p:spPr bwMode="auto">
          <a:xfrm>
            <a:off x="3429000" y="5257800"/>
            <a:ext cx="1981200" cy="939944"/>
          </a:xfrm>
          <a:prstGeom prst="rect">
            <a:avLst/>
          </a:prstGeom>
          <a:noFill/>
          <a:ln w="9525">
            <a:noFill/>
            <a:miter lim="800000"/>
            <a:headEnd/>
            <a:tailEnd/>
          </a:ln>
        </p:spPr>
      </p:pic>
      <p:pic>
        <p:nvPicPr>
          <p:cNvPr id="6" name="Picture 13">
            <a:extLst>
              <a:ext uri="{C183D7F6-B498-43B3-948B-1728B52AA6E4}">
                <adec:decorative xmlns:adec="http://schemas.microsoft.com/office/drawing/2017/decorative" val="1"/>
              </a:ext>
            </a:extLst>
          </p:cNvPr>
          <p:cNvPicPr>
            <a:picLocks noChangeAspect="1" noChangeArrowheads="1"/>
          </p:cNvPicPr>
          <p:nvPr/>
        </p:nvPicPr>
        <p:blipFill>
          <a:blip r:embed="rId4" cstate="print"/>
          <a:stretch>
            <a:fillRect/>
          </a:stretch>
        </p:blipFill>
        <p:spPr bwMode="auto">
          <a:xfrm>
            <a:off x="457200" y="3962400"/>
            <a:ext cx="2439511" cy="221773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28600"/>
            <a:ext cx="8534400" cy="1066800"/>
          </a:xfrm>
          <a:prstGeom prst="rect">
            <a:avLst/>
          </a:prstGeom>
          <a:solidFill>
            <a:schemeClr val="bg1"/>
          </a:solidFill>
          <a:ln w="9525">
            <a:noFill/>
            <a:miter lim="800000"/>
            <a:headEnd/>
            <a:tailEnd/>
          </a:ln>
          <a:effectLst/>
        </p:spPr>
        <p:txBody>
          <a:bodyPr anchor="ctr"/>
          <a:lstStyle/>
          <a:p>
            <a:pPr algn="ctr" eaLnBrk="1" hangingPunct="1">
              <a:defRPr/>
            </a:pPr>
            <a:r>
              <a:rPr lang="en-US" sz="5400" b="1">
                <a:solidFill>
                  <a:srgbClr val="005EBC"/>
                </a:solidFill>
                <a:effectLst>
                  <a:outerShdw blurRad="38100" dist="38100" dir="2700000" algn="tl">
                    <a:srgbClr val="000000"/>
                  </a:outerShdw>
                </a:effectLst>
              </a:rPr>
              <a:t>Dairy </a:t>
            </a:r>
            <a:r>
              <a:rPr lang="en-US" sz="5400" b="1" dirty="0">
                <a:solidFill>
                  <a:srgbClr val="005EBC"/>
                </a:solidFill>
                <a:effectLst>
                  <a:outerShdw blurRad="38100" dist="38100" dir="2700000" algn="tl">
                    <a:srgbClr val="000000"/>
                  </a:outerShdw>
                </a:effectLst>
              </a:rPr>
              <a:t>and Milk Products</a:t>
            </a:r>
          </a:p>
        </p:txBody>
      </p:sp>
      <p:sp>
        <p:nvSpPr>
          <p:cNvPr id="3" name="Rectangle 3"/>
          <p:cNvSpPr>
            <a:spLocks noChangeArrowheads="1"/>
          </p:cNvSpPr>
          <p:nvPr/>
        </p:nvSpPr>
        <p:spPr bwMode="auto">
          <a:xfrm>
            <a:off x="381000" y="1752600"/>
            <a:ext cx="8382000" cy="15240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6000" b="1">
                <a:solidFill>
                  <a:srgbClr val="FFFFCC"/>
                </a:solidFill>
                <a:effectLst>
                  <a:outerShdw blurRad="38100" dist="38100" dir="2700000" algn="tl">
                    <a:srgbClr val="000000"/>
                  </a:outerShdw>
                </a:effectLst>
              </a:rPr>
              <a:t>Calcium</a:t>
            </a:r>
            <a:r>
              <a:rPr lang="en-US" sz="6000" b="1">
                <a:solidFill>
                  <a:srgbClr val="4D4D4D"/>
                </a:solidFill>
                <a:effectLst>
                  <a:outerShdw blurRad="38100" dist="38100" dir="2700000" algn="tl">
                    <a:srgbClr val="000000"/>
                  </a:outerShdw>
                </a:effectLst>
              </a:rPr>
              <a:t> - Children Need 800 mg/day</a:t>
            </a:r>
          </a:p>
          <a:p>
            <a:pPr algn="ctr" eaLnBrk="1" hangingPunct="1">
              <a:spcBef>
                <a:spcPct val="20000"/>
              </a:spcBef>
              <a:buClr>
                <a:schemeClr val="bg2"/>
              </a:buClr>
              <a:buSzPct val="120000"/>
              <a:defRPr/>
            </a:pPr>
            <a:endParaRPr lang="en-US" b="1">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endParaRPr lang="en-US" sz="4800" b="1">
              <a:solidFill>
                <a:srgbClr val="4D4D4D"/>
              </a:solidFill>
              <a:effectLst>
                <a:outerShdw blurRad="38100" dist="38100" dir="2700000" algn="tl">
                  <a:srgbClr val="000000"/>
                </a:outerShdw>
              </a:effectLst>
            </a:endParaRPr>
          </a:p>
        </p:txBody>
      </p:sp>
      <p:sp>
        <p:nvSpPr>
          <p:cNvPr id="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5" name="Picture 9" descr="MPj03143150000[1]"/>
          <p:cNvPicPr>
            <a:picLocks noChangeAspect="1" noChangeArrowheads="1"/>
          </p:cNvPicPr>
          <p:nvPr/>
        </p:nvPicPr>
        <p:blipFill>
          <a:blip r:embed="rId3" cstate="print"/>
          <a:srcRect/>
          <a:stretch>
            <a:fillRect/>
          </a:stretch>
        </p:blipFill>
        <p:spPr bwMode="auto">
          <a:xfrm>
            <a:off x="457200" y="3962400"/>
            <a:ext cx="1516063" cy="2362200"/>
          </a:xfrm>
          <a:prstGeom prst="rect">
            <a:avLst/>
          </a:prstGeom>
          <a:noFill/>
          <a:ln w="9525">
            <a:noFill/>
            <a:miter lim="800000"/>
            <a:headEnd/>
            <a:tailEnd/>
          </a:ln>
        </p:spPr>
      </p:pic>
      <p:sp>
        <p:nvSpPr>
          <p:cNvPr id="6" name="Text Box 10"/>
          <p:cNvSpPr txBox="1">
            <a:spLocks noChangeArrowheads="1"/>
          </p:cNvSpPr>
          <p:nvPr/>
        </p:nvSpPr>
        <p:spPr bwMode="auto">
          <a:xfrm>
            <a:off x="2209800" y="5410200"/>
            <a:ext cx="4038600" cy="457200"/>
          </a:xfrm>
          <a:prstGeom prst="rect">
            <a:avLst/>
          </a:prstGeom>
          <a:noFill/>
          <a:ln w="9525">
            <a:noFill/>
            <a:miter lim="800000"/>
            <a:headEnd/>
            <a:tailEnd/>
          </a:ln>
        </p:spPr>
        <p:txBody>
          <a:bodyPr>
            <a:spAutoFit/>
          </a:bodyPr>
          <a:lstStyle/>
          <a:p>
            <a:pPr algn="ctr"/>
            <a:r>
              <a:rPr lang="en-US" sz="2400" b="1"/>
              <a:t>1 Cup of milk = 300 mg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924050"/>
          </a:xfrm>
        </p:spPr>
        <p:txBody>
          <a:bodyPr>
            <a:normAutofit/>
          </a:bodyPr>
          <a:lstStyle/>
          <a:p>
            <a:r>
              <a:rPr lang="en-US" sz="4000" b="1" dirty="0">
                <a:effectLst>
                  <a:outerShdw blurRad="38100" dist="38100" dir="2700000" algn="tl">
                    <a:srgbClr val="000000"/>
                  </a:outerShdw>
                </a:effectLst>
              </a:rPr>
              <a:t>Nutrition for Young Children</a:t>
            </a:r>
            <a:br>
              <a:rPr lang="en-US" b="1" dirty="0">
                <a:effectLst>
                  <a:outerShdw blurRad="38100" dist="38100" dir="2700000" algn="tl">
                    <a:srgbClr val="000000"/>
                  </a:outerShdw>
                </a:effectLst>
              </a:rPr>
            </a:br>
            <a:endParaRPr lang="en-US" dirty="0"/>
          </a:p>
        </p:txBody>
      </p:sp>
      <p:sp>
        <p:nvSpPr>
          <p:cNvPr id="3" name="Subtitle 2"/>
          <p:cNvSpPr>
            <a:spLocks noGrp="1"/>
          </p:cNvSpPr>
          <p:nvPr>
            <p:ph type="subTitle" idx="1"/>
          </p:nvPr>
        </p:nvSpPr>
        <p:spPr>
          <a:xfrm>
            <a:off x="838200" y="1600200"/>
            <a:ext cx="7543800" cy="2133600"/>
          </a:xfrm>
        </p:spPr>
        <p:txBody>
          <a:bodyPr>
            <a:normAutofit/>
          </a:bodyPr>
          <a:lstStyle/>
          <a:p>
            <a:r>
              <a:rPr lang="en-US" b="1" dirty="0">
                <a:solidFill>
                  <a:schemeClr val="tx1"/>
                </a:solidFill>
              </a:rPr>
              <a:t>This presentation is intended for trainers to provide detailed information about the dairy and milk products group.</a:t>
            </a:r>
          </a:p>
          <a:p>
            <a:endParaRPr lang="en-US" dirty="0"/>
          </a:p>
        </p:txBody>
      </p:sp>
      <p:sp>
        <p:nvSpPr>
          <p:cNvPr id="4" name="Rectangle 6"/>
          <p:cNvSpPr>
            <a:spLocks noChangeArrowheads="1"/>
          </p:cNvSpPr>
          <p:nvPr/>
        </p:nvSpPr>
        <p:spPr bwMode="auto">
          <a:xfrm>
            <a:off x="1600200" y="3886200"/>
            <a:ext cx="7315200" cy="707886"/>
          </a:xfrm>
          <a:prstGeom prst="rect">
            <a:avLst/>
          </a:prstGeom>
          <a:noFill/>
          <a:ln w="9525">
            <a:noFill/>
            <a:miter lim="800000"/>
            <a:headEnd/>
            <a:tailEnd/>
          </a:ln>
        </p:spPr>
        <p:txBody>
          <a:bodyPr wrap="square">
            <a:spAutoFit/>
          </a:bodyPr>
          <a:lstStyle/>
          <a:p>
            <a:pPr defTabSz="5013325">
              <a:tabLst>
                <a:tab pos="1790700" algn="l"/>
                <a:tab pos="3619500" algn="l"/>
              </a:tabLst>
            </a:pPr>
            <a:r>
              <a:rPr lang="en-US" sz="2000" b="0" dirty="0">
                <a:latin typeface="Calibri" pitchFamily="34" charset="0"/>
              </a:rPr>
              <a:t>The project was supported by the National Research Initiative of the USDA National Research Initiative Grant # 2006-55215-16726</a:t>
            </a:r>
          </a:p>
        </p:txBody>
      </p:sp>
      <p:pic>
        <p:nvPicPr>
          <p:cNvPr id="5" name="Picture 102" descr="image001"/>
          <p:cNvPicPr>
            <a:picLocks noChangeAspect="1" noChangeArrowheads="1"/>
          </p:cNvPicPr>
          <p:nvPr/>
        </p:nvPicPr>
        <p:blipFill>
          <a:blip r:embed="rId3" cstate="print"/>
          <a:srcRect/>
          <a:stretch>
            <a:fillRect/>
          </a:stretch>
        </p:blipFill>
        <p:spPr bwMode="auto">
          <a:xfrm>
            <a:off x="990600" y="3962400"/>
            <a:ext cx="528638" cy="533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7" name="Content Placeholder 6"/>
          <p:cNvSpPr>
            <a:spLocks noGrp="1"/>
          </p:cNvSpPr>
          <p:nvPr>
            <p:ph idx="1"/>
          </p:nvPr>
        </p:nvSpPr>
        <p:spPr>
          <a:xfrm>
            <a:off x="457200" y="1600200"/>
            <a:ext cx="8305800" cy="4525963"/>
          </a:xfrm>
        </p:spPr>
        <p:txBody>
          <a:bodyPr>
            <a:normAutofit/>
          </a:bodyPr>
          <a:lstStyle/>
          <a:p>
            <a:pPr lvl="0">
              <a:buNone/>
            </a:pPr>
            <a:r>
              <a:rPr lang="en-US" b="1" dirty="0"/>
              <a:t>The learner will be able to: </a:t>
            </a:r>
          </a:p>
          <a:p>
            <a:pPr lvl="1"/>
            <a:r>
              <a:rPr lang="en-US" dirty="0"/>
              <a:t>Describe appropriate communication with young children.</a:t>
            </a:r>
          </a:p>
          <a:p>
            <a:pPr lvl="1"/>
            <a:r>
              <a:rPr lang="en-US" dirty="0"/>
              <a:t>Describe the nutrients provided in the dairy group.</a:t>
            </a:r>
          </a:p>
          <a:p>
            <a:pPr lvl="1"/>
            <a:r>
              <a:rPr lang="en-US" dirty="0"/>
              <a:t>Describe the benefits of the nutrients in the dairy group.</a:t>
            </a:r>
          </a:p>
          <a:p>
            <a:pPr lvl="1"/>
            <a:r>
              <a:rPr lang="en-US" dirty="0"/>
              <a:t>Recognize the recommended portions for young children in the dairy group.</a:t>
            </a:r>
          </a:p>
          <a:p>
            <a:pPr lvl="1"/>
            <a:r>
              <a:rPr lang="en-US" dirty="0"/>
              <a:t>Know where to find foods in the dairy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How to communicate information about nutrition?</a:t>
            </a:r>
          </a:p>
        </p:txBody>
      </p:sp>
      <p:sp>
        <p:nvSpPr>
          <p:cNvPr id="5" name="Content Placeholder 4"/>
          <p:cNvSpPr>
            <a:spLocks noGrp="1"/>
          </p:cNvSpPr>
          <p:nvPr>
            <p:ph idx="1"/>
          </p:nvPr>
        </p:nvSpPr>
        <p:spPr/>
        <p:txBody>
          <a:bodyPr/>
          <a:lstStyle/>
          <a:p>
            <a:endParaRPr lang="en-US" dirty="0"/>
          </a:p>
        </p:txBody>
      </p:sp>
      <p:pic>
        <p:nvPicPr>
          <p:cNvPr id="46083" name="Picture 3">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33399" y="1752600"/>
            <a:ext cx="5318911" cy="3581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Appropriate Communication with Children</a:t>
            </a:r>
          </a:p>
        </p:txBody>
      </p:sp>
      <p:sp>
        <p:nvSpPr>
          <p:cNvPr id="3" name="Content Placeholder 2"/>
          <p:cNvSpPr>
            <a:spLocks noGrp="1"/>
          </p:cNvSpPr>
          <p:nvPr>
            <p:ph idx="1"/>
          </p:nvPr>
        </p:nvSpPr>
        <p:spPr>
          <a:xfrm>
            <a:off x="1066800" y="2286000"/>
            <a:ext cx="7620000" cy="3840163"/>
          </a:xfrm>
        </p:spPr>
        <p:txBody>
          <a:bodyPr>
            <a:normAutofit/>
          </a:bodyPr>
          <a:lstStyle/>
          <a:p>
            <a:pPr>
              <a:buNone/>
            </a:pPr>
            <a:r>
              <a:rPr lang="en-US" sz="5400" dirty="0"/>
              <a:t>Concrete vs. Abstract</a:t>
            </a:r>
          </a:p>
          <a:p>
            <a:endParaRPr lang="en-US" sz="1800" dirty="0"/>
          </a:p>
          <a:p>
            <a:r>
              <a:rPr lang="en-US" dirty="0"/>
              <a:t>Give children information appropriate to their cognitive developmental stage!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 Appropriate Phrases</a:t>
            </a:r>
          </a:p>
        </p:txBody>
      </p:sp>
      <p:sp>
        <p:nvSpPr>
          <p:cNvPr id="3" name="Content Placeholder 2"/>
          <p:cNvSpPr>
            <a:spLocks noGrp="1"/>
          </p:cNvSpPr>
          <p:nvPr>
            <p:ph idx="1"/>
          </p:nvPr>
        </p:nvSpPr>
        <p:spPr>
          <a:xfrm>
            <a:off x="457200" y="1981200"/>
            <a:ext cx="8229600" cy="4144963"/>
          </a:xfrm>
        </p:spPr>
        <p:txBody>
          <a:bodyPr/>
          <a:lstStyle/>
          <a:p>
            <a:r>
              <a:rPr lang="en-US" dirty="0"/>
              <a:t>Appropriate nutrition information for young children is </a:t>
            </a:r>
            <a:r>
              <a:rPr lang="en-US" b="1" i="1" dirty="0"/>
              <a:t>concrete</a:t>
            </a:r>
            <a:r>
              <a:rPr lang="en-US" dirty="0"/>
              <a:t>!</a:t>
            </a:r>
          </a:p>
          <a:p>
            <a:endParaRPr lang="en-US" sz="1600" dirty="0"/>
          </a:p>
          <a:p>
            <a:pPr>
              <a:buNone/>
            </a:pPr>
            <a:r>
              <a:rPr lang="en-US" sz="6000" dirty="0"/>
              <a:t>Describe what nutrients do for the body!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52400" y="228600"/>
            <a:ext cx="8839200" cy="1219200"/>
          </a:xfrm>
          <a:prstGeom prst="rect">
            <a:avLst/>
          </a:prstGeom>
          <a:solidFill>
            <a:schemeClr val="bg1"/>
          </a:solidFill>
          <a:ln w="9525">
            <a:noFill/>
            <a:miter lim="800000"/>
            <a:headEnd/>
            <a:tailEnd/>
          </a:ln>
          <a:effectLst/>
        </p:spPr>
        <p:txBody>
          <a:bodyPr anchor="ctr"/>
          <a:lstStyle/>
          <a:p>
            <a:pPr algn="ctr" eaLnBrk="1" hangingPunct="1">
              <a:defRPr/>
            </a:pPr>
            <a:r>
              <a:rPr lang="en-US" sz="5400" b="1" dirty="0">
                <a:solidFill>
                  <a:srgbClr val="005EBC"/>
                </a:solidFill>
                <a:effectLst>
                  <a:outerShdw blurRad="38100" dist="38100" dir="2700000" algn="tl">
                    <a:srgbClr val="000000"/>
                  </a:outerShdw>
                </a:effectLst>
              </a:rPr>
              <a:t>Dairy and Milk Products</a:t>
            </a:r>
          </a:p>
        </p:txBody>
      </p:sp>
      <p:sp>
        <p:nvSpPr>
          <p:cNvPr id="6" name="Rectangle 14" descr="MyPlate photo"/>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19" descr="Picture of Yogurt"/>
          <p:cNvPicPr>
            <a:picLocks noChangeAspect="1" noChangeArrowheads="1"/>
          </p:cNvPicPr>
          <p:nvPr/>
        </p:nvPicPr>
        <p:blipFill>
          <a:blip r:embed="rId3" cstate="print"/>
          <a:srcRect l="33333" t="16879" r="31250" b="32166"/>
          <a:stretch>
            <a:fillRect/>
          </a:stretch>
        </p:blipFill>
        <p:spPr bwMode="auto">
          <a:xfrm>
            <a:off x="6629400" y="4495800"/>
            <a:ext cx="1554163" cy="1828800"/>
          </a:xfrm>
          <a:prstGeom prst="rect">
            <a:avLst/>
          </a:prstGeom>
          <a:noFill/>
          <a:ln w="9525">
            <a:noFill/>
            <a:miter lim="800000"/>
            <a:headEnd/>
            <a:tailEnd/>
          </a:ln>
        </p:spPr>
      </p:pic>
      <p:pic>
        <p:nvPicPr>
          <p:cNvPr id="8" name="Picture 20" descr="Picture of Shredded Cheddar Cheese"/>
          <p:cNvPicPr>
            <a:picLocks noChangeAspect="1" noChangeArrowheads="1"/>
          </p:cNvPicPr>
          <p:nvPr/>
        </p:nvPicPr>
        <p:blipFill>
          <a:blip r:embed="rId4" cstate="print"/>
          <a:srcRect l="22917" t="22064" r="18750" b="24603"/>
          <a:stretch>
            <a:fillRect/>
          </a:stretch>
        </p:blipFill>
        <p:spPr bwMode="auto">
          <a:xfrm>
            <a:off x="6324600" y="2133600"/>
            <a:ext cx="2133600" cy="1600200"/>
          </a:xfrm>
          <a:prstGeom prst="rect">
            <a:avLst/>
          </a:prstGeom>
          <a:noFill/>
          <a:ln w="9525">
            <a:noFill/>
            <a:miter lim="800000"/>
            <a:headEnd/>
            <a:tailEnd/>
          </a:ln>
        </p:spPr>
      </p:pic>
      <p:pic>
        <p:nvPicPr>
          <p:cNvPr id="9" name="Picture 21" descr="Picture of Swiss Cheese"/>
          <p:cNvPicPr>
            <a:picLocks noChangeAspect="1" noChangeArrowheads="1"/>
          </p:cNvPicPr>
          <p:nvPr/>
        </p:nvPicPr>
        <p:blipFill>
          <a:blip r:embed="rId5" cstate="print"/>
          <a:srcRect l="25000" t="22064" r="10417" b="22063"/>
          <a:stretch>
            <a:fillRect/>
          </a:stretch>
        </p:blipFill>
        <p:spPr bwMode="auto">
          <a:xfrm>
            <a:off x="609600" y="2590800"/>
            <a:ext cx="2057400" cy="1460500"/>
          </a:xfrm>
          <a:prstGeom prst="rect">
            <a:avLst/>
          </a:prstGeom>
          <a:noFill/>
          <a:ln w="9525">
            <a:noFill/>
            <a:miter lim="800000"/>
            <a:headEnd/>
            <a:tailEnd/>
          </a:ln>
        </p:spPr>
      </p:pic>
      <p:pic>
        <p:nvPicPr>
          <p:cNvPr id="10" name="Picture 31" descr="MPj03143150000[1]"/>
          <p:cNvPicPr>
            <a:picLocks noChangeAspect="1" noChangeArrowheads="1"/>
          </p:cNvPicPr>
          <p:nvPr/>
        </p:nvPicPr>
        <p:blipFill>
          <a:blip r:embed="rId6" cstate="print"/>
          <a:srcRect/>
          <a:stretch>
            <a:fillRect/>
          </a:stretch>
        </p:blipFill>
        <p:spPr bwMode="auto">
          <a:xfrm>
            <a:off x="3657600" y="1905000"/>
            <a:ext cx="1955800" cy="3048000"/>
          </a:xfrm>
          <a:prstGeom prst="rect">
            <a:avLst/>
          </a:prstGeom>
          <a:noFill/>
          <a:ln w="9525">
            <a:noFill/>
            <a:miter lim="800000"/>
            <a:headEnd/>
            <a:tailEnd/>
          </a:ln>
        </p:spPr>
      </p:pic>
      <p:pic>
        <p:nvPicPr>
          <p:cNvPr id="11" name="Picture 13">
            <a:extLst>
              <a:ext uri="{C183D7F6-B498-43B3-948B-1728B52AA6E4}">
                <adec:decorative xmlns:adec="http://schemas.microsoft.com/office/drawing/2017/decorative" val="1"/>
              </a:ext>
            </a:extLst>
          </p:cNvPr>
          <p:cNvPicPr>
            <a:picLocks noChangeAspect="1" noChangeArrowheads="1"/>
          </p:cNvPicPr>
          <p:nvPr/>
        </p:nvPicPr>
        <p:blipFill>
          <a:blip r:embed="rId7" cstate="print"/>
          <a:stretch>
            <a:fillRect/>
          </a:stretch>
        </p:blipFill>
        <p:spPr bwMode="auto">
          <a:xfrm>
            <a:off x="1295399" y="4191000"/>
            <a:ext cx="2271871" cy="206533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28600"/>
            <a:ext cx="8534400" cy="1066800"/>
          </a:xfrm>
          <a:prstGeom prst="rect">
            <a:avLst/>
          </a:prstGeom>
          <a:solidFill>
            <a:schemeClr val="bg1"/>
          </a:solidFill>
          <a:ln w="9525">
            <a:noFill/>
            <a:miter lim="800000"/>
            <a:headEnd/>
            <a:tailEnd/>
          </a:ln>
          <a:effectLst/>
        </p:spPr>
        <p:txBody>
          <a:bodyPr anchor="ctr"/>
          <a:lstStyle/>
          <a:p>
            <a:pPr algn="ctr" eaLnBrk="1" hangingPunct="1">
              <a:defRPr/>
            </a:pPr>
            <a:r>
              <a:rPr lang="en-US" sz="5400" b="1" dirty="0">
                <a:solidFill>
                  <a:srgbClr val="005EBC"/>
                </a:solidFill>
                <a:effectLst>
                  <a:outerShdw blurRad="38100" dist="38100" dir="2700000" algn="tl">
                    <a:srgbClr val="000000"/>
                  </a:outerShdw>
                </a:effectLst>
              </a:rPr>
              <a:t>Dairy and Milk Products</a:t>
            </a:r>
          </a:p>
        </p:txBody>
      </p:sp>
      <p:sp>
        <p:nvSpPr>
          <p:cNvPr id="3" name="Rectangle 3"/>
          <p:cNvSpPr>
            <a:spLocks noChangeArrowheads="1"/>
          </p:cNvSpPr>
          <p:nvPr/>
        </p:nvSpPr>
        <p:spPr bwMode="auto">
          <a:xfrm>
            <a:off x="3810000" y="2667000"/>
            <a:ext cx="4724400" cy="15240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6000" b="1">
                <a:solidFill>
                  <a:srgbClr val="4D4D4D"/>
                </a:solidFill>
                <a:effectLst>
                  <a:outerShdw blurRad="38100" dist="38100" dir="2700000" algn="tl">
                    <a:srgbClr val="000000"/>
                  </a:outerShdw>
                </a:effectLst>
              </a:rPr>
              <a:t>Calcium</a:t>
            </a:r>
          </a:p>
          <a:p>
            <a:pPr algn="ctr" eaLnBrk="1" hangingPunct="1">
              <a:spcBef>
                <a:spcPct val="20000"/>
              </a:spcBef>
              <a:buClr>
                <a:schemeClr val="bg2"/>
              </a:buClr>
              <a:buSzPct val="120000"/>
              <a:defRPr/>
            </a:pPr>
            <a:endParaRPr lang="en-US" b="1">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endParaRPr lang="en-US" sz="4800" b="1">
              <a:solidFill>
                <a:srgbClr val="4D4D4D"/>
              </a:solidFill>
              <a:effectLst>
                <a:outerShdw blurRad="38100" dist="38100" dir="2700000" algn="tl">
                  <a:srgbClr val="000000"/>
                </a:outerShdw>
              </a:effectLst>
            </a:endParaRPr>
          </a:p>
        </p:txBody>
      </p:sp>
      <p:sp>
        <p:nvSpPr>
          <p:cNvPr id="4" name="Rectangle 10" descr="Image of a skeleton"/>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8" name="Picture 14" descr="MPj04067960000[1]"/>
          <p:cNvPicPr>
            <a:picLocks noChangeAspect="1" noChangeArrowheads="1"/>
          </p:cNvPicPr>
          <p:nvPr/>
        </p:nvPicPr>
        <p:blipFill>
          <a:blip r:embed="rId3" cstate="print"/>
          <a:srcRect/>
          <a:stretch>
            <a:fillRect/>
          </a:stretch>
        </p:blipFill>
        <p:spPr bwMode="auto">
          <a:xfrm>
            <a:off x="609600" y="1828800"/>
            <a:ext cx="2947988" cy="4419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28600"/>
            <a:ext cx="8534400" cy="1066800"/>
          </a:xfrm>
          <a:prstGeom prst="rect">
            <a:avLst/>
          </a:prstGeom>
          <a:solidFill>
            <a:schemeClr val="bg1"/>
          </a:solidFill>
          <a:ln w="9525">
            <a:noFill/>
            <a:miter lim="800000"/>
            <a:headEnd/>
            <a:tailEnd/>
          </a:ln>
          <a:effectLst/>
        </p:spPr>
        <p:txBody>
          <a:bodyPr anchor="ctr"/>
          <a:lstStyle/>
          <a:p>
            <a:pPr algn="ctr" eaLnBrk="1" hangingPunct="1">
              <a:defRPr/>
            </a:pPr>
            <a:r>
              <a:rPr lang="en-US" sz="5400" b="1" dirty="0">
                <a:solidFill>
                  <a:srgbClr val="005EBC"/>
                </a:solidFill>
                <a:effectLst>
                  <a:outerShdw blurRad="38100" dist="38100" dir="2700000" algn="tl">
                    <a:srgbClr val="000000"/>
                  </a:outerShdw>
                </a:effectLst>
              </a:rPr>
              <a:t>Dairy and Milk Products</a:t>
            </a:r>
          </a:p>
        </p:txBody>
      </p:sp>
      <p:sp>
        <p:nvSpPr>
          <p:cNvPr id="3"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4"/>
          <p:cNvSpPr>
            <a:spLocks noChangeArrowheads="1"/>
          </p:cNvSpPr>
          <p:nvPr/>
        </p:nvSpPr>
        <p:spPr bwMode="auto">
          <a:xfrm>
            <a:off x="609600" y="1524000"/>
            <a:ext cx="7391400" cy="2667000"/>
          </a:xfrm>
          <a:prstGeom prst="rect">
            <a:avLst/>
          </a:prstGeom>
          <a:noFill/>
          <a:ln w="9525">
            <a:noFill/>
            <a:miter lim="800000"/>
            <a:headEnd/>
            <a:tailEnd/>
          </a:ln>
          <a:effectLst/>
        </p:spPr>
        <p:txBody>
          <a:bodyPr/>
          <a:lstStyle/>
          <a:p>
            <a:pPr algn="ctr" fontAlgn="auto">
              <a:spcBef>
                <a:spcPct val="20000"/>
              </a:spcBef>
              <a:spcAft>
                <a:spcPts val="0"/>
              </a:spcAft>
              <a:buClr>
                <a:schemeClr val="hlink"/>
              </a:buClr>
              <a:buSzPct val="120000"/>
              <a:defRPr/>
            </a:pPr>
            <a:r>
              <a:rPr lang="en-US" sz="8000" b="1" dirty="0">
                <a:solidFill>
                  <a:srgbClr val="000000"/>
                </a:solidFill>
                <a:effectLst>
                  <a:outerShdw blurRad="38100" dist="38100" dir="2700000" algn="tl">
                    <a:srgbClr val="FFFFFF"/>
                  </a:outerShdw>
                </a:effectLst>
                <a:latin typeface="+mn-lt"/>
              </a:rPr>
              <a:t>Help children make strong bones!</a:t>
            </a:r>
          </a:p>
        </p:txBody>
      </p:sp>
      <p:pic>
        <p:nvPicPr>
          <p:cNvPr id="8" name="Picture 13">
            <a:extLst>
              <a:ext uri="{C183D7F6-B498-43B3-948B-1728B52AA6E4}">
                <adec:decorative xmlns:adec="http://schemas.microsoft.com/office/drawing/2017/decorative" val="1"/>
              </a:ext>
            </a:extLst>
          </p:cNvPr>
          <p:cNvPicPr>
            <a:picLocks noChangeAspect="1" noChangeArrowheads="1"/>
          </p:cNvPicPr>
          <p:nvPr/>
        </p:nvPicPr>
        <p:blipFill>
          <a:blip r:embed="rId3" cstate="print"/>
          <a:srcRect l="40911" t="45833" r="35938" b="39703"/>
          <a:stretch>
            <a:fillRect/>
          </a:stretch>
        </p:blipFill>
        <p:spPr bwMode="auto">
          <a:xfrm>
            <a:off x="3581400" y="5257800"/>
            <a:ext cx="2057400" cy="963642"/>
          </a:xfrm>
          <a:prstGeom prst="rect">
            <a:avLst/>
          </a:prstGeom>
          <a:noFill/>
          <a:ln w="9525">
            <a:noFill/>
            <a:miter lim="800000"/>
            <a:headEnd/>
            <a:tailEnd/>
          </a:ln>
        </p:spPr>
      </p:pic>
      <p:pic>
        <p:nvPicPr>
          <p:cNvPr id="6" name="Picture 13">
            <a:extLst>
              <a:ext uri="{C183D7F6-B498-43B3-948B-1728B52AA6E4}">
                <adec:decorative xmlns:adec="http://schemas.microsoft.com/office/drawing/2017/decorative" val="1"/>
              </a:ext>
            </a:extLst>
          </p:cNvPr>
          <p:cNvPicPr>
            <a:picLocks noChangeAspect="1" noChangeArrowheads="1"/>
          </p:cNvPicPr>
          <p:nvPr/>
        </p:nvPicPr>
        <p:blipFill>
          <a:blip r:embed="rId4" cstate="print"/>
          <a:stretch>
            <a:fillRect/>
          </a:stretch>
        </p:blipFill>
        <p:spPr bwMode="auto">
          <a:xfrm>
            <a:off x="304800" y="3962400"/>
            <a:ext cx="2514599" cy="2286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634</Words>
  <Application>Microsoft Office PowerPoint</Application>
  <PresentationFormat>On-screen Show (4:3)</PresentationFormat>
  <Paragraphs>57</Paragraphs>
  <Slides>12</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Black</vt:lpstr>
      <vt:lpstr>Calibri</vt:lpstr>
      <vt:lpstr>Office Theme</vt:lpstr>
      <vt:lpstr>PowerPoint Presentation</vt:lpstr>
      <vt:lpstr>Nutrition for Young Children </vt:lpstr>
      <vt:lpstr>Objectives</vt:lpstr>
      <vt:lpstr>How to communicate information about nutrition?</vt:lpstr>
      <vt:lpstr>Appropriate Communication with Children</vt:lpstr>
      <vt:lpstr>Child Appropriate Phrases</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15</cp:revision>
  <dcterms:created xsi:type="dcterms:W3CDTF">2009-09-25T20:09:08Z</dcterms:created>
  <dcterms:modified xsi:type="dcterms:W3CDTF">2026-05-06T17:06:57Z</dcterms:modified>
</cp:coreProperties>
</file>