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4" r:id="rId3"/>
    <p:sldId id="265" r:id="rId4"/>
    <p:sldId id="272" r:id="rId5"/>
    <p:sldId id="273" r:id="rId6"/>
    <p:sldId id="274" r:id="rId7"/>
    <p:sldId id="266" r:id="rId8"/>
    <p:sldId id="267" r:id="rId9"/>
    <p:sldId id="268" r:id="rId10"/>
    <p:sldId id="269"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75" autoAdjust="0"/>
  </p:normalViewPr>
  <p:slideViewPr>
    <p:cSldViewPr>
      <p:cViewPr varScale="1">
        <p:scale>
          <a:sx n="51" d="100"/>
          <a:sy n="51" d="100"/>
        </p:scale>
        <p:origin x="-105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9E776D-B498-49A0-806B-FA4CF6AC00C4}" type="datetimeFigureOut">
              <a:rPr lang="en-US" smtClean="0"/>
              <a:pPr/>
              <a:t>7/8/2011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91E669-8249-4ED5-B9FF-5D4ACD0EF9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fld id="{CA8383CC-2E76-4514-A5E1-7267DEE62E2A}" type="slidenum">
              <a:rPr lang="en-US" smtClean="0"/>
              <a:pPr/>
              <a:t>1</a:t>
            </a:fld>
            <a:endParaRPr lang="en-US"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r>
              <a:rPr lang="en-US" smtClean="0"/>
              <a:t>You are viewing a presentation on the nutrition needs for young children. This presentation will provide the information you need to offer children food that will best support their growth and development.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Children need roughly 800 mg of calcium per day. Milk is high in calcium. One cup of milk provides 300 mg of calcium. Children can also get calcium from other foods in </a:t>
            </a:r>
            <a:r>
              <a:rPr lang="en-US" smtClean="0"/>
              <a:t>the </a:t>
            </a:r>
            <a:r>
              <a:rPr lang="en-US" smtClean="0"/>
              <a:t>dairy </a:t>
            </a:r>
            <a:r>
              <a:rPr lang="en-US" dirty="0" smtClean="0"/>
              <a:t>and milk products group such as cottage cheese and yogurt.</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rPr>
              <a:t>This presentation is intended for trainers to provide detailed information about foods in the </a:t>
            </a:r>
            <a:r>
              <a:rPr lang="en-US" sz="1200" dirty="0" smtClean="0">
                <a:solidFill>
                  <a:schemeClr val="tx1"/>
                </a:solidFill>
              </a:rPr>
              <a:t>dairy</a:t>
            </a:r>
            <a:r>
              <a:rPr lang="en-US" sz="1200" baseline="0" dirty="0" smtClean="0">
                <a:solidFill>
                  <a:schemeClr val="tx1"/>
                </a:solidFill>
              </a:rPr>
              <a:t> </a:t>
            </a:r>
            <a:r>
              <a:rPr lang="en-US" sz="1200" dirty="0" smtClean="0">
                <a:solidFill>
                  <a:schemeClr val="tx1"/>
                </a:solidFill>
              </a:rPr>
              <a:t>group</a:t>
            </a:r>
            <a:r>
              <a:rPr lang="en-US" sz="1200" dirty="0" smtClean="0">
                <a:solidFill>
                  <a:schemeClr val="tx1"/>
                </a:solidFill>
              </a:rPr>
              <a:t>.</a:t>
            </a:r>
          </a:p>
          <a:p>
            <a:endParaRPr lang="en-US" dirty="0"/>
          </a:p>
        </p:txBody>
      </p:sp>
      <p:sp>
        <p:nvSpPr>
          <p:cNvPr id="4" name="Slide Number Placeholder 3"/>
          <p:cNvSpPr>
            <a:spLocks noGrp="1"/>
          </p:cNvSpPr>
          <p:nvPr>
            <p:ph type="sldNum" sz="quarter" idx="10"/>
          </p:nvPr>
        </p:nvSpPr>
        <p:spPr/>
        <p:txBody>
          <a:bodyPr/>
          <a:lstStyle/>
          <a:p>
            <a:fld id="{7AE3B4FF-1E13-44CD-89FF-7FDFF128D8F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Piaget describes stages</a:t>
            </a:r>
            <a:r>
              <a:rPr lang="en-US" baseline="0" dirty="0" smtClean="0"/>
              <a:t> in children’s cognitive development: </a:t>
            </a:r>
            <a:r>
              <a:rPr lang="en-US" baseline="0" dirty="0" err="1" smtClean="0"/>
              <a:t>sensorimotor</a:t>
            </a:r>
            <a:r>
              <a:rPr lang="en-US" baseline="0" dirty="0" smtClean="0"/>
              <a:t> stage; preoperational stage; concrete operational, and formal operational or abstract stage. Early childhood involves the first three stages, meaning children are not developmentally ready for abstract information. Unfortunately, a lot of nutrition information is abstract such as vitamins and minerals. </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Appropriate</a:t>
            </a:r>
            <a:r>
              <a:rPr lang="en-US" baseline="0" dirty="0" smtClean="0"/>
              <a:t> nutrition information for young children is concrete. Therefore, information about nutrition for trainers will provide phrases that are concrete. Appropriate phrases will be provided in the training materials for each food group topic.</a:t>
            </a:r>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a:t>
            </a:r>
            <a:r>
              <a:rPr lang="en-US" dirty="0" smtClean="0"/>
              <a:t>dairy </a:t>
            </a:r>
            <a:r>
              <a:rPr lang="en-US" dirty="0" smtClean="0"/>
              <a:t>and milk products group is the fifth group and offers additional nutrients necessary for children’s growth and development.  Food choices within the </a:t>
            </a:r>
            <a:r>
              <a:rPr lang="en-US" dirty="0" smtClean="0"/>
              <a:t>dairy </a:t>
            </a:r>
            <a:r>
              <a:rPr lang="en-US" dirty="0" smtClean="0"/>
              <a:t>and milk products group are milk, cheese, yogurt, and cottage cheese.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Calcium is a mineral and plays the important role in bone development. Consuming adequate amounts of calcium is particularly important for children, because they are establishing the amount of bone they will sustain as adults. Children who do not consume adequate amounts of calcium are at an increased risk for osteoporosis, a serious condition of bone deterioration, when they are adults.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Calcium is a mineral and plays the important role in bone development. Consuming adequate amounts of calcium is particularly important for children, because they are establishing the amount of bone they will sustain as adults. Children who do not consume adequate amounts of calcium are at an increased risk for osteoporosis, a serious condition of bone deterioration, when they are adults. </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Protein in milk helps to build and repair tissues.</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Vitamin D in </a:t>
            </a:r>
            <a:r>
              <a:rPr lang="en-US" dirty="0" smtClean="0"/>
              <a:t>dairy </a:t>
            </a:r>
            <a:r>
              <a:rPr lang="en-US" dirty="0" smtClean="0"/>
              <a:t>and milk products keep children from breaking bones because it helps the body absorb and store calcium to build bone!</a:t>
            </a:r>
          </a:p>
          <a:p>
            <a:endParaRPr lang="en-US" dirty="0"/>
          </a:p>
        </p:txBody>
      </p:sp>
      <p:sp>
        <p:nvSpPr>
          <p:cNvPr id="4" name="Slide Number Placeholder 3"/>
          <p:cNvSpPr>
            <a:spLocks noGrp="1"/>
          </p:cNvSpPr>
          <p:nvPr>
            <p:ph type="sldNum" sz="quarter" idx="10"/>
          </p:nvPr>
        </p:nvSpPr>
        <p:spPr/>
        <p:txBody>
          <a:bodyPr/>
          <a:lstStyle/>
          <a:p>
            <a:fld id="{2C91E669-8249-4ED5-B9FF-5D4ACD0EF9C0}"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5240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66E333-D275-4982-866F-48E5A6CC0DEF}"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66E333-D275-4982-866F-48E5A6CC0DEF}" type="datetimeFigureOut">
              <a:rPr lang="en-US" smtClean="0"/>
              <a:pPr/>
              <a:t>7/8/2011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66E333-D275-4982-866F-48E5A6CC0DEF}"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66E333-D275-4982-866F-48E5A6CC0DEF}" type="datetimeFigureOut">
              <a:rPr lang="en-US" smtClean="0"/>
              <a:pPr/>
              <a:t>7/8/2011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66E333-D275-4982-866F-48E5A6CC0DEF}" type="datetimeFigureOut">
              <a:rPr lang="en-US" smtClean="0"/>
              <a:pPr/>
              <a:t>7/8/2011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6E333-D275-4982-866F-48E5A6CC0DEF}" type="datetimeFigureOut">
              <a:rPr lang="en-US" smtClean="0"/>
              <a:pPr/>
              <a:t>7/8/2011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66E333-D275-4982-866F-48E5A6CC0DEF}" type="datetimeFigureOut">
              <a:rPr lang="en-US" smtClean="0"/>
              <a:pPr/>
              <a:t>7/8/2011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A78E37-74B7-464C-87C2-AD6FD409C25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66E333-D275-4982-866F-48E5A6CC0DEF}" type="datetimeFigureOut">
              <a:rPr lang="en-US" smtClean="0"/>
              <a:pPr/>
              <a:t>7/8/2011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78E37-74B7-464C-87C2-AD6FD409C25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15"/>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9" name="Picture 8" descr="FINAL NRI Logo.jpg"/>
          <p:cNvPicPr>
            <a:picLocks noChangeAspect="1"/>
          </p:cNvPicPr>
          <p:nvPr/>
        </p:nvPicPr>
        <p:blipFill>
          <a:blip r:embed="rId3" cstate="print"/>
          <a:srcRect r="35417"/>
          <a:stretch>
            <a:fillRect/>
          </a:stretch>
        </p:blipFill>
        <p:spPr bwMode="auto">
          <a:xfrm>
            <a:off x="6172200" y="228600"/>
            <a:ext cx="2755900" cy="914400"/>
          </a:xfrm>
          <a:prstGeom prst="rect">
            <a:avLst/>
          </a:prstGeom>
          <a:noFill/>
          <a:ln w="9525">
            <a:noFill/>
            <a:miter lim="800000"/>
            <a:headEnd/>
            <a:tailEnd/>
          </a:ln>
        </p:spPr>
      </p:pic>
      <p:grpSp>
        <p:nvGrpSpPr>
          <p:cNvPr id="6" name="Group 5"/>
          <p:cNvGrpSpPr/>
          <p:nvPr/>
        </p:nvGrpSpPr>
        <p:grpSpPr>
          <a:xfrm>
            <a:off x="381000" y="152400"/>
            <a:ext cx="1816100" cy="2057400"/>
            <a:chOff x="381000" y="152400"/>
            <a:chExt cx="1816100" cy="2057400"/>
          </a:xfrm>
        </p:grpSpPr>
        <p:pic>
          <p:nvPicPr>
            <p:cNvPr id="7" name="Picture 19" descr="korean girl looking at camera"/>
            <p:cNvPicPr>
              <a:picLocks noChangeAspect="1" noChangeArrowheads="1"/>
            </p:cNvPicPr>
            <p:nvPr/>
          </p:nvPicPr>
          <p:blipFill>
            <a:blip r:embed="rId4" cstate="print">
              <a:lum/>
            </a:blip>
            <a:srcRect l="17614" r="11928" b="9978"/>
            <a:stretch>
              <a:fillRect/>
            </a:stretch>
          </p:blipFill>
          <p:spPr bwMode="auto">
            <a:xfrm>
              <a:off x="381000" y="1219200"/>
              <a:ext cx="990600" cy="990600"/>
            </a:xfrm>
            <a:prstGeom prst="rect">
              <a:avLst/>
            </a:prstGeom>
            <a:noFill/>
            <a:ln w="9525">
              <a:noFill/>
              <a:miter lim="800000"/>
              <a:headEnd/>
              <a:tailEnd/>
            </a:ln>
            <a:scene3d>
              <a:camera prst="orthographicFront"/>
              <a:lightRig rig="threePt" dir="t"/>
            </a:scene3d>
            <a:sp3d>
              <a:bevelT/>
            </a:sp3d>
          </p:spPr>
        </p:pic>
        <p:pic>
          <p:nvPicPr>
            <p:cNvPr id="8" name="Picture 7" descr="USDA children1.jpg"/>
            <p:cNvPicPr>
              <a:picLocks noChangeAspect="1"/>
            </p:cNvPicPr>
            <p:nvPr/>
          </p:nvPicPr>
          <p:blipFill>
            <a:blip r:embed="rId5" cstate="print"/>
            <a:srcRect l="4566" t="17751" r="40643"/>
            <a:stretch>
              <a:fillRect/>
            </a:stretch>
          </p:blipFill>
          <p:spPr>
            <a:xfrm>
              <a:off x="381000" y="152400"/>
              <a:ext cx="990600" cy="994452"/>
            </a:xfrm>
            <a:prstGeom prst="rect">
              <a:avLst/>
            </a:prstGeom>
            <a:scene3d>
              <a:camera prst="orthographicFront"/>
              <a:lightRig rig="threePt" dir="t"/>
            </a:scene3d>
            <a:sp3d>
              <a:bevelT/>
            </a:sp3d>
          </p:spPr>
        </p:pic>
        <p:pic>
          <p:nvPicPr>
            <p:cNvPr id="10" name="Picture 6"/>
            <p:cNvPicPr>
              <a:picLocks noChangeAspect="1" noChangeArrowheads="1"/>
            </p:cNvPicPr>
            <p:nvPr/>
          </p:nvPicPr>
          <p:blipFill>
            <a:blip r:embed="rId6" cstate="print"/>
            <a:srcRect l="7018" t="18304" r="15789" b="12053"/>
            <a:stretch>
              <a:fillRect/>
            </a:stretch>
          </p:blipFill>
          <p:spPr bwMode="auto">
            <a:xfrm>
              <a:off x="1219200" y="762000"/>
              <a:ext cx="977900" cy="990600"/>
            </a:xfrm>
            <a:prstGeom prst="rect">
              <a:avLst/>
            </a:prstGeom>
            <a:noFill/>
            <a:ln w="9525">
              <a:noFill/>
              <a:miter lim="800000"/>
              <a:headEnd/>
              <a:tailEnd/>
            </a:ln>
            <a:effectLst/>
            <a:scene3d>
              <a:camera prst="orthographicFront"/>
              <a:lightRig rig="threePt" dir="t"/>
            </a:scene3d>
            <a:sp3d>
              <a:bevelT/>
            </a:sp3d>
          </p:spPr>
        </p:pic>
      </p:grpSp>
      <p:sp>
        <p:nvSpPr>
          <p:cNvPr id="11" name="Rectangle 9"/>
          <p:cNvSpPr>
            <a:spLocks noChangeArrowheads="1"/>
          </p:cNvSpPr>
          <p:nvPr/>
        </p:nvSpPr>
        <p:spPr bwMode="auto">
          <a:xfrm>
            <a:off x="304800" y="1981200"/>
            <a:ext cx="8610600" cy="3276600"/>
          </a:xfrm>
          <a:prstGeom prst="rect">
            <a:avLst/>
          </a:prstGeom>
          <a:noFill/>
          <a:ln w="12700">
            <a:noFill/>
            <a:miter lim="800000"/>
            <a:headEnd/>
            <a:tailEnd/>
          </a:ln>
          <a:effectLst/>
        </p:spPr>
        <p:txBody>
          <a:bodyPr lIns="90488" tIns="44450" rIns="90488" bIns="44450" anchor="ctr"/>
          <a:lstStyle/>
          <a:p>
            <a:pPr algn="ctr" fontAlgn="auto">
              <a:spcBef>
                <a:spcPts val="0"/>
              </a:spcBef>
              <a:spcAft>
                <a:spcPts val="0"/>
              </a:spcAft>
              <a:defRPr/>
            </a:pPr>
            <a:r>
              <a:rPr lang="en-US" sz="6000" b="1" dirty="0">
                <a:effectLst>
                  <a:outerShdw blurRad="38100" dist="38100" dir="2700000" algn="tl">
                    <a:srgbClr val="000000"/>
                  </a:outerShdw>
                </a:effectLst>
                <a:latin typeface="+mn-lt"/>
              </a:rPr>
              <a:t>Nutrition for </a:t>
            </a:r>
            <a:br>
              <a:rPr lang="en-US" sz="6000" b="1" dirty="0">
                <a:effectLst>
                  <a:outerShdw blurRad="38100" dist="38100" dir="2700000" algn="tl">
                    <a:srgbClr val="000000"/>
                  </a:outerShdw>
                </a:effectLst>
                <a:latin typeface="+mn-lt"/>
              </a:rPr>
            </a:br>
            <a:r>
              <a:rPr lang="en-US" sz="6000" b="1" dirty="0">
                <a:effectLst>
                  <a:outerShdw blurRad="38100" dist="38100" dir="2700000" algn="tl">
                    <a:srgbClr val="000000"/>
                  </a:outerShdw>
                </a:effectLst>
                <a:latin typeface="+mn-lt"/>
              </a:rPr>
              <a:t>Young </a:t>
            </a:r>
            <a:r>
              <a:rPr lang="en-US" sz="6000" b="1" dirty="0" smtClean="0">
                <a:effectLst>
                  <a:outerShdw blurRad="38100" dist="38100" dir="2700000" algn="tl">
                    <a:srgbClr val="000000"/>
                  </a:outerShdw>
                </a:effectLst>
                <a:latin typeface="+mn-lt"/>
              </a:rPr>
              <a:t>Children</a:t>
            </a:r>
          </a:p>
          <a:p>
            <a:pPr algn="ctr" fontAlgn="auto">
              <a:spcBef>
                <a:spcPts val="0"/>
              </a:spcBef>
              <a:spcAft>
                <a:spcPts val="0"/>
              </a:spcAft>
              <a:defRPr/>
            </a:pPr>
            <a:r>
              <a:rPr lang="en-US" sz="4400" b="1" dirty="0" smtClean="0">
                <a:effectLst>
                  <a:outerShdw blurRad="38100" dist="38100" dir="2700000" algn="tl">
                    <a:srgbClr val="000000"/>
                  </a:outerShdw>
                </a:effectLst>
              </a:rPr>
              <a:t>Milk and Milk Products Group</a:t>
            </a:r>
          </a:p>
          <a:p>
            <a:pPr algn="ctr" fontAlgn="auto">
              <a:spcBef>
                <a:spcPts val="0"/>
              </a:spcBef>
              <a:spcAft>
                <a:spcPts val="0"/>
              </a:spcAft>
              <a:defRPr/>
            </a:pPr>
            <a:endParaRPr lang="en-US" sz="2000" b="1" dirty="0" smtClean="0">
              <a:effectLst>
                <a:outerShdw blurRad="38100" dist="38100" dir="2700000" algn="tl">
                  <a:srgbClr val="000000"/>
                </a:outerShdw>
              </a:effectLst>
            </a:endParaRPr>
          </a:p>
          <a:p>
            <a:pPr algn="ctr" fontAlgn="auto">
              <a:spcBef>
                <a:spcPts val="0"/>
              </a:spcBef>
              <a:spcAft>
                <a:spcPts val="0"/>
              </a:spcAft>
              <a:defRPr/>
            </a:pPr>
            <a:endParaRPr lang="en-US" sz="2000" b="1" dirty="0" smtClean="0">
              <a:effectLst>
                <a:outerShdw blurRad="38100" dist="38100" dir="2700000" algn="tl">
                  <a:srgbClr val="000000"/>
                </a:outerShdw>
              </a:effectLst>
            </a:endParaRPr>
          </a:p>
          <a:p>
            <a:pPr algn="ctr" fontAlgn="auto">
              <a:spcBef>
                <a:spcPts val="0"/>
              </a:spcBef>
              <a:spcAft>
                <a:spcPts val="0"/>
              </a:spcAft>
              <a:defRPr/>
            </a:pPr>
            <a:r>
              <a:rPr lang="en-US" sz="4000" b="1" dirty="0" smtClean="0">
                <a:effectLst>
                  <a:outerShdw blurRad="38100" dist="38100" dir="2700000" algn="tl">
                    <a:srgbClr val="000000"/>
                  </a:outerShdw>
                </a:effectLst>
              </a:rPr>
              <a:t>(Insert your name here)</a:t>
            </a:r>
            <a:endParaRPr lang="en-US" sz="4000" b="1" dirty="0" smtClean="0">
              <a:effectLst>
                <a:outerShdw blurRad="38100" dist="38100" dir="2700000" algn="tl">
                  <a:srgbClr val="000000"/>
                </a:outerShdw>
              </a:effectLst>
              <a:latin typeface="+mn-lt"/>
            </a:endParaRPr>
          </a:p>
          <a:p>
            <a:pPr algn="ctr" fontAlgn="auto">
              <a:spcBef>
                <a:spcPts val="0"/>
              </a:spcBef>
              <a:spcAft>
                <a:spcPts val="0"/>
              </a:spcAft>
              <a:defRPr/>
            </a:pPr>
            <a:endParaRPr lang="en-US" sz="3600" b="1" dirty="0" smtClean="0">
              <a:effectLst>
                <a:outerShdw blurRad="38100" dist="38100" dir="2700000" algn="tl">
                  <a:srgbClr val="000000"/>
                </a:outerShdw>
              </a:effectLst>
            </a:endParaRPr>
          </a:p>
        </p:txBody>
      </p:sp>
      <p:sp>
        <p:nvSpPr>
          <p:cNvPr id="12" name="TextBox 11"/>
          <p:cNvSpPr txBox="1"/>
          <p:nvPr/>
        </p:nvSpPr>
        <p:spPr>
          <a:xfrm>
            <a:off x="4876800" y="6396335"/>
            <a:ext cx="4099520" cy="461665"/>
          </a:xfrm>
          <a:prstGeom prst="rect">
            <a:avLst/>
          </a:prstGeom>
          <a:noFill/>
        </p:spPr>
        <p:txBody>
          <a:bodyPr wrap="none" rtlCol="0">
            <a:spAutoFit/>
          </a:bodyPr>
          <a:lstStyle/>
          <a:p>
            <a:r>
              <a:rPr lang="en-US" sz="2400" dirty="0" smtClean="0">
                <a:solidFill>
                  <a:schemeClr val="bg1"/>
                </a:solidFill>
                <a:effectLst>
                  <a:outerShdw blurRad="38100" dist="38100" dir="2700000" algn="tl">
                    <a:srgbClr val="000000">
                      <a:alpha val="43137"/>
                    </a:srgbClr>
                  </a:outerShdw>
                </a:effectLst>
                <a:latin typeface="Arial Black" pitchFamily="34" charset="0"/>
              </a:rPr>
              <a:t>Workshop Presentation</a:t>
            </a:r>
            <a:endParaRPr lang="en-US" sz="2400" dirty="0">
              <a:solidFill>
                <a:schemeClr val="bg1"/>
              </a:solidFill>
              <a:effectLst>
                <a:outerShdw blurRad="38100" dist="38100" dir="2700000" algn="tl">
                  <a:srgbClr val="000000">
                    <a:alpha val="43137"/>
                  </a:srgbClr>
                </a:outerShdw>
              </a:effectLst>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smtClean="0">
                <a:solidFill>
                  <a:srgbClr val="0099FF"/>
                </a:solidFill>
                <a:effectLst>
                  <a:outerShdw blurRad="38100" dist="38100" dir="2700000" algn="tl">
                    <a:srgbClr val="000000"/>
                  </a:outerShdw>
                </a:effectLst>
              </a:rPr>
              <a:t>Dairy</a:t>
            </a:r>
            <a:r>
              <a:rPr lang="en-US" sz="5400" b="1" dirty="0" smtClean="0">
                <a:solidFill>
                  <a:srgbClr val="0099FF"/>
                </a:solidFill>
                <a:effectLst>
                  <a:outerShdw blurRad="38100" dist="38100" dir="2700000" algn="tl">
                    <a:srgbClr val="000000"/>
                  </a:outerShdw>
                </a:effectLst>
              </a:rPr>
              <a:t> </a:t>
            </a:r>
            <a:r>
              <a:rPr lang="en-US" sz="5400" b="1" dirty="0">
                <a:solidFill>
                  <a:srgbClr val="0099FF"/>
                </a:solidFill>
                <a:effectLst>
                  <a:outerShdw blurRad="38100" dist="38100" dir="2700000" algn="tl">
                    <a:srgbClr val="000000"/>
                  </a:outerShdw>
                </a:effectLst>
              </a:rPr>
              <a:t>and Milk Products</a:t>
            </a:r>
          </a:p>
        </p:txBody>
      </p:sp>
      <p:sp>
        <p:nvSpPr>
          <p:cNvPr id="3" name="Rectangle 10"/>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228600" y="1524000"/>
            <a:ext cx="86106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Helps build and repair tissues!</a:t>
            </a:r>
          </a:p>
        </p:txBody>
      </p:sp>
      <p:pic>
        <p:nvPicPr>
          <p:cNvPr id="8" name="Picture 13"/>
          <p:cNvPicPr>
            <a:picLocks noChangeAspect="1" noChangeArrowheads="1"/>
          </p:cNvPicPr>
          <p:nvPr/>
        </p:nvPicPr>
        <p:blipFill>
          <a:blip r:embed="rId3" cstate="print"/>
          <a:srcRect l="41690" t="45833" r="35938" b="39673"/>
          <a:stretch>
            <a:fillRect/>
          </a:stretch>
        </p:blipFill>
        <p:spPr bwMode="auto">
          <a:xfrm>
            <a:off x="3124200" y="4953000"/>
            <a:ext cx="2667000" cy="1295400"/>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tretch>
            <a:fillRect/>
          </a:stretch>
        </p:blipFill>
        <p:spPr bwMode="auto">
          <a:xfrm>
            <a:off x="533400" y="4114800"/>
            <a:ext cx="2271871" cy="206533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smtClean="0">
                <a:solidFill>
                  <a:srgbClr val="0099FF"/>
                </a:solidFill>
                <a:effectLst>
                  <a:outerShdw blurRad="38100" dist="38100" dir="2700000" algn="tl">
                    <a:srgbClr val="000000"/>
                  </a:outerShdw>
                </a:effectLst>
              </a:rPr>
              <a:t>Dairy</a:t>
            </a:r>
            <a:r>
              <a:rPr lang="en-US" sz="5400" b="1" dirty="0" smtClean="0">
                <a:solidFill>
                  <a:srgbClr val="0099FF"/>
                </a:solidFill>
                <a:effectLst>
                  <a:outerShdw blurRad="38100" dist="38100" dir="2700000" algn="tl">
                    <a:srgbClr val="000000"/>
                  </a:outerShdw>
                </a:effectLst>
              </a:rPr>
              <a:t> </a:t>
            </a:r>
            <a:r>
              <a:rPr lang="en-US" sz="5400" b="1" dirty="0">
                <a:solidFill>
                  <a:srgbClr val="0099FF"/>
                </a:solidFill>
                <a:effectLst>
                  <a:outerShdw blurRad="38100" dist="38100" dir="2700000" algn="tl">
                    <a:srgbClr val="000000"/>
                  </a:outerShdw>
                </a:effectLst>
              </a:rPr>
              <a:t>and Milk Products</a:t>
            </a:r>
          </a:p>
        </p:txBody>
      </p:sp>
      <p:sp>
        <p:nvSpPr>
          <p:cNvPr id="3" name="Rectangle 10"/>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228600" y="1524000"/>
            <a:ext cx="86106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Helps keep children from breaking bones!</a:t>
            </a:r>
          </a:p>
        </p:txBody>
      </p:sp>
      <p:pic>
        <p:nvPicPr>
          <p:cNvPr id="8" name="Picture 13"/>
          <p:cNvPicPr>
            <a:picLocks noChangeAspect="1" noChangeArrowheads="1"/>
          </p:cNvPicPr>
          <p:nvPr/>
        </p:nvPicPr>
        <p:blipFill>
          <a:blip r:embed="rId3" cstate="print"/>
          <a:srcRect l="41211" t="45833" r="35938" b="39706"/>
          <a:stretch>
            <a:fillRect/>
          </a:stretch>
        </p:blipFill>
        <p:spPr bwMode="auto">
          <a:xfrm>
            <a:off x="3429000" y="5257800"/>
            <a:ext cx="1981200" cy="939944"/>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tretch>
            <a:fillRect/>
          </a:stretch>
        </p:blipFill>
        <p:spPr bwMode="auto">
          <a:xfrm>
            <a:off x="457200" y="3962400"/>
            <a:ext cx="2439511" cy="221773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smtClean="0">
                <a:solidFill>
                  <a:srgbClr val="0099FF"/>
                </a:solidFill>
                <a:effectLst>
                  <a:outerShdw blurRad="38100" dist="38100" dir="2700000" algn="tl">
                    <a:srgbClr val="000000"/>
                  </a:outerShdw>
                </a:effectLst>
              </a:rPr>
              <a:t>Dairy </a:t>
            </a:r>
            <a:r>
              <a:rPr lang="en-US" sz="5400" b="1" dirty="0">
                <a:solidFill>
                  <a:srgbClr val="0099FF"/>
                </a:solidFill>
                <a:effectLst>
                  <a:outerShdw blurRad="38100" dist="38100" dir="2700000" algn="tl">
                    <a:srgbClr val="000000"/>
                  </a:outerShdw>
                </a:effectLst>
              </a:rPr>
              <a:t>and Milk Products</a:t>
            </a:r>
          </a:p>
        </p:txBody>
      </p:sp>
      <p:sp>
        <p:nvSpPr>
          <p:cNvPr id="3" name="Rectangle 3"/>
          <p:cNvSpPr>
            <a:spLocks noChangeArrowheads="1"/>
          </p:cNvSpPr>
          <p:nvPr/>
        </p:nvSpPr>
        <p:spPr bwMode="auto">
          <a:xfrm>
            <a:off x="381000" y="1752600"/>
            <a:ext cx="8382000" cy="15240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FFFFCC"/>
                </a:solidFill>
                <a:effectLst>
                  <a:outerShdw blurRad="38100" dist="38100" dir="2700000" algn="tl">
                    <a:srgbClr val="000000"/>
                  </a:outerShdw>
                </a:effectLst>
              </a:rPr>
              <a:t>Calcium</a:t>
            </a:r>
            <a:r>
              <a:rPr lang="en-US" sz="6000" b="1">
                <a:solidFill>
                  <a:srgbClr val="4D4D4D"/>
                </a:solidFill>
                <a:effectLst>
                  <a:outerShdw blurRad="38100" dist="38100" dir="2700000" algn="tl">
                    <a:srgbClr val="000000"/>
                  </a:outerShdw>
                </a:effectLst>
              </a:rPr>
              <a:t> - Children Need 800 mg/day</a:t>
            </a:r>
          </a:p>
          <a:p>
            <a:pPr algn="ctr" eaLnBrk="1" hangingPunct="1">
              <a:spcBef>
                <a:spcPct val="20000"/>
              </a:spcBef>
              <a:buClr>
                <a:schemeClr val="bg2"/>
              </a:buClr>
              <a:buSzPct val="120000"/>
              <a:defRPr/>
            </a:pPr>
            <a:endParaRPr lang="en-US"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4"/>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5" name="Picture 9" descr="MPj03143150000[1]"/>
          <p:cNvPicPr>
            <a:picLocks noChangeAspect="1" noChangeArrowheads="1"/>
          </p:cNvPicPr>
          <p:nvPr/>
        </p:nvPicPr>
        <p:blipFill>
          <a:blip r:embed="rId3" cstate="print"/>
          <a:srcRect/>
          <a:stretch>
            <a:fillRect/>
          </a:stretch>
        </p:blipFill>
        <p:spPr bwMode="auto">
          <a:xfrm>
            <a:off x="457200" y="3962400"/>
            <a:ext cx="1516063" cy="2362200"/>
          </a:xfrm>
          <a:prstGeom prst="rect">
            <a:avLst/>
          </a:prstGeom>
          <a:noFill/>
          <a:ln w="9525">
            <a:noFill/>
            <a:miter lim="800000"/>
            <a:headEnd/>
            <a:tailEnd/>
          </a:ln>
        </p:spPr>
      </p:pic>
      <p:sp>
        <p:nvSpPr>
          <p:cNvPr id="6" name="Text Box 10"/>
          <p:cNvSpPr txBox="1">
            <a:spLocks noChangeArrowheads="1"/>
          </p:cNvSpPr>
          <p:nvPr/>
        </p:nvSpPr>
        <p:spPr bwMode="auto">
          <a:xfrm>
            <a:off x="2209800" y="5410200"/>
            <a:ext cx="4038600" cy="457200"/>
          </a:xfrm>
          <a:prstGeom prst="rect">
            <a:avLst/>
          </a:prstGeom>
          <a:noFill/>
          <a:ln w="9525">
            <a:noFill/>
            <a:miter lim="800000"/>
            <a:headEnd/>
            <a:tailEnd/>
          </a:ln>
        </p:spPr>
        <p:txBody>
          <a:bodyPr>
            <a:spAutoFit/>
          </a:bodyPr>
          <a:lstStyle/>
          <a:p>
            <a:pPr algn="ctr"/>
            <a:r>
              <a:rPr lang="en-US" sz="2400" b="1"/>
              <a:t>1 Cup of milk = 300 mg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924050"/>
          </a:xfrm>
        </p:spPr>
        <p:txBody>
          <a:bodyPr>
            <a:normAutofit/>
          </a:bodyPr>
          <a:lstStyle/>
          <a:p>
            <a:r>
              <a:rPr lang="en-US" sz="4000" b="1" dirty="0" smtClean="0">
                <a:effectLst>
                  <a:outerShdw blurRad="38100" dist="38100" dir="2700000" algn="tl">
                    <a:srgbClr val="000000"/>
                  </a:outerShdw>
                </a:effectLst>
              </a:rPr>
              <a:t>Nutrition for Young Children</a:t>
            </a:r>
            <a:r>
              <a:rPr lang="en-US" b="1" dirty="0" smtClean="0">
                <a:effectLst>
                  <a:outerShdw blurRad="38100" dist="38100" dir="2700000" algn="tl">
                    <a:srgbClr val="000000"/>
                  </a:outerShdw>
                </a:effectLst>
              </a:rPr>
              <a:t/>
            </a:r>
            <a:br>
              <a:rPr lang="en-US" b="1" dirty="0" smtClean="0">
                <a:effectLst>
                  <a:outerShdw blurRad="38100" dist="38100" dir="2700000" algn="tl">
                    <a:srgbClr val="000000"/>
                  </a:outerShdw>
                </a:effectLst>
              </a:rPr>
            </a:br>
            <a:endParaRPr lang="en-US" dirty="0"/>
          </a:p>
        </p:txBody>
      </p:sp>
      <p:sp>
        <p:nvSpPr>
          <p:cNvPr id="3" name="Subtitle 2"/>
          <p:cNvSpPr>
            <a:spLocks noGrp="1"/>
          </p:cNvSpPr>
          <p:nvPr>
            <p:ph type="subTitle" idx="1"/>
          </p:nvPr>
        </p:nvSpPr>
        <p:spPr>
          <a:xfrm>
            <a:off x="838200" y="1600200"/>
            <a:ext cx="7543800" cy="2133600"/>
          </a:xfrm>
        </p:spPr>
        <p:txBody>
          <a:bodyPr>
            <a:normAutofit/>
          </a:bodyPr>
          <a:lstStyle/>
          <a:p>
            <a:r>
              <a:rPr lang="en-US" b="1" dirty="0" smtClean="0">
                <a:solidFill>
                  <a:schemeClr val="tx1"/>
                </a:solidFill>
              </a:rPr>
              <a:t>This presentation is intended for trainers to provide detailed information about the </a:t>
            </a:r>
            <a:r>
              <a:rPr lang="en-US" b="1" dirty="0" smtClean="0">
                <a:solidFill>
                  <a:schemeClr val="tx1"/>
                </a:solidFill>
              </a:rPr>
              <a:t>dairy</a:t>
            </a:r>
            <a:r>
              <a:rPr lang="en-US" b="1" dirty="0" smtClean="0">
                <a:solidFill>
                  <a:schemeClr val="tx1"/>
                </a:solidFill>
              </a:rPr>
              <a:t> </a:t>
            </a:r>
            <a:r>
              <a:rPr lang="en-US" b="1" dirty="0" smtClean="0">
                <a:solidFill>
                  <a:schemeClr val="tx1"/>
                </a:solidFill>
              </a:rPr>
              <a:t>and milk products group.</a:t>
            </a:r>
          </a:p>
          <a:p>
            <a:endParaRPr lang="en-US" dirty="0"/>
          </a:p>
        </p:txBody>
      </p:sp>
      <p:sp>
        <p:nvSpPr>
          <p:cNvPr id="4" name="Rectangle 6"/>
          <p:cNvSpPr>
            <a:spLocks noChangeArrowheads="1"/>
          </p:cNvSpPr>
          <p:nvPr/>
        </p:nvSpPr>
        <p:spPr bwMode="auto">
          <a:xfrm>
            <a:off x="1600200" y="3886200"/>
            <a:ext cx="7315200" cy="707886"/>
          </a:xfrm>
          <a:prstGeom prst="rect">
            <a:avLst/>
          </a:prstGeom>
          <a:noFill/>
          <a:ln w="9525">
            <a:noFill/>
            <a:miter lim="800000"/>
            <a:headEnd/>
            <a:tailEnd/>
          </a:ln>
        </p:spPr>
        <p:txBody>
          <a:bodyPr wrap="square">
            <a:spAutoFit/>
          </a:bodyPr>
          <a:lstStyle/>
          <a:p>
            <a:pPr defTabSz="5013325">
              <a:tabLst>
                <a:tab pos="1790700" algn="l"/>
                <a:tab pos="3619500" algn="l"/>
              </a:tabLst>
            </a:pPr>
            <a:r>
              <a:rPr lang="en-US" sz="2000" b="0" dirty="0">
                <a:latin typeface="Calibri" pitchFamily="34" charset="0"/>
              </a:rPr>
              <a:t>The project was supported by the National Research Initiative of the USDA National Research Initiative Grant # 2006-55215-16726</a:t>
            </a:r>
          </a:p>
        </p:txBody>
      </p:sp>
      <p:pic>
        <p:nvPicPr>
          <p:cNvPr id="5" name="Picture 102" descr="image001"/>
          <p:cNvPicPr>
            <a:picLocks noChangeAspect="1" noChangeArrowheads="1"/>
          </p:cNvPicPr>
          <p:nvPr/>
        </p:nvPicPr>
        <p:blipFill>
          <a:blip r:embed="rId3" cstate="print"/>
          <a:srcRect/>
          <a:stretch>
            <a:fillRect/>
          </a:stretch>
        </p:blipFill>
        <p:spPr bwMode="auto">
          <a:xfrm>
            <a:off x="990600" y="3962400"/>
            <a:ext cx="528638" cy="53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7" name="Content Placeholder 6"/>
          <p:cNvSpPr>
            <a:spLocks noGrp="1"/>
          </p:cNvSpPr>
          <p:nvPr>
            <p:ph idx="1"/>
          </p:nvPr>
        </p:nvSpPr>
        <p:spPr>
          <a:xfrm>
            <a:off x="457200" y="1600200"/>
            <a:ext cx="8305800" cy="4525963"/>
          </a:xfrm>
        </p:spPr>
        <p:txBody>
          <a:bodyPr>
            <a:normAutofit/>
          </a:bodyPr>
          <a:lstStyle/>
          <a:p>
            <a:pPr lvl="0">
              <a:buNone/>
            </a:pPr>
            <a:r>
              <a:rPr lang="en-US" b="1" dirty="0" smtClean="0"/>
              <a:t>The learner will be able to: </a:t>
            </a:r>
          </a:p>
          <a:p>
            <a:pPr lvl="1"/>
            <a:r>
              <a:rPr lang="en-US" dirty="0" smtClean="0"/>
              <a:t>Describe appropriate communication with young children.</a:t>
            </a:r>
          </a:p>
          <a:p>
            <a:pPr lvl="1"/>
            <a:r>
              <a:rPr lang="en-US" dirty="0" smtClean="0"/>
              <a:t>Describe the nutrients provided in the </a:t>
            </a:r>
            <a:r>
              <a:rPr lang="en-US" dirty="0" smtClean="0"/>
              <a:t>dairy</a:t>
            </a:r>
            <a:r>
              <a:rPr lang="en-US" dirty="0" smtClean="0"/>
              <a:t> </a:t>
            </a:r>
            <a:r>
              <a:rPr lang="en-US" dirty="0" smtClean="0"/>
              <a:t>group.</a:t>
            </a:r>
          </a:p>
          <a:p>
            <a:pPr lvl="1"/>
            <a:r>
              <a:rPr lang="en-US" dirty="0" smtClean="0"/>
              <a:t>Describe the benefits of the nutrients in the </a:t>
            </a:r>
            <a:r>
              <a:rPr lang="en-US" dirty="0" smtClean="0"/>
              <a:t>dairy </a:t>
            </a:r>
            <a:r>
              <a:rPr lang="en-US" dirty="0" smtClean="0"/>
              <a:t>group</a:t>
            </a:r>
            <a:r>
              <a:rPr lang="en-US" dirty="0" smtClean="0"/>
              <a:t>.</a:t>
            </a:r>
          </a:p>
          <a:p>
            <a:pPr lvl="1"/>
            <a:r>
              <a:rPr lang="en-US" dirty="0" smtClean="0"/>
              <a:t>Recognize the recommended portions for young children in the </a:t>
            </a:r>
            <a:r>
              <a:rPr lang="en-US" dirty="0" smtClean="0"/>
              <a:t>dairy </a:t>
            </a:r>
            <a:r>
              <a:rPr lang="en-US" dirty="0" smtClean="0"/>
              <a:t>group.</a:t>
            </a:r>
          </a:p>
          <a:p>
            <a:pPr lvl="1"/>
            <a:r>
              <a:rPr lang="en-US" dirty="0" smtClean="0"/>
              <a:t>Know where to find foods in the </a:t>
            </a:r>
            <a:r>
              <a:rPr lang="en-US" dirty="0" smtClean="0"/>
              <a:t>dairy </a:t>
            </a:r>
            <a:r>
              <a:rPr lang="en-US" dirty="0" smtClean="0"/>
              <a:t>group.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smtClean="0"/>
              <a:t>How to communicate information about nutrition?</a:t>
            </a:r>
            <a:endParaRPr lang="en-US" dirty="0"/>
          </a:p>
        </p:txBody>
      </p:sp>
      <p:sp>
        <p:nvSpPr>
          <p:cNvPr id="5" name="Content Placeholder 4"/>
          <p:cNvSpPr>
            <a:spLocks noGrp="1"/>
          </p:cNvSpPr>
          <p:nvPr>
            <p:ph idx="1"/>
          </p:nvPr>
        </p:nvSpPr>
        <p:spPr/>
        <p:txBody>
          <a:bodyPr/>
          <a:lstStyle/>
          <a:p>
            <a:endParaRPr lang="en-US" dirty="0"/>
          </a:p>
        </p:txBody>
      </p:sp>
      <p:pic>
        <p:nvPicPr>
          <p:cNvPr id="46083" name="Picture 3" descr="C:\Documents and Settings\sramsay\Local Settings\Temporary Internet Files\Content.IE5\0Z27FBGV\MPj03169740000[1].jpg"/>
          <p:cNvPicPr>
            <a:picLocks noChangeAspect="1" noChangeArrowheads="1"/>
          </p:cNvPicPr>
          <p:nvPr/>
        </p:nvPicPr>
        <p:blipFill>
          <a:blip r:embed="rId2" cstate="print"/>
          <a:srcRect/>
          <a:stretch>
            <a:fillRect/>
          </a:stretch>
        </p:blipFill>
        <p:spPr bwMode="auto">
          <a:xfrm>
            <a:off x="533399" y="1752600"/>
            <a:ext cx="5318911" cy="3581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6781800" cy="1143000"/>
          </a:xfrm>
        </p:spPr>
        <p:txBody>
          <a:bodyPr>
            <a:normAutofit fontScale="90000"/>
          </a:bodyPr>
          <a:lstStyle/>
          <a:p>
            <a:r>
              <a:rPr lang="en-US" dirty="0" smtClean="0"/>
              <a:t>Appropriate Communication with Children</a:t>
            </a:r>
            <a:endParaRPr lang="en-US" dirty="0"/>
          </a:p>
        </p:txBody>
      </p:sp>
      <p:sp>
        <p:nvSpPr>
          <p:cNvPr id="3" name="Content Placeholder 2"/>
          <p:cNvSpPr>
            <a:spLocks noGrp="1"/>
          </p:cNvSpPr>
          <p:nvPr>
            <p:ph idx="1"/>
          </p:nvPr>
        </p:nvSpPr>
        <p:spPr>
          <a:xfrm>
            <a:off x="1066800" y="2286000"/>
            <a:ext cx="7620000" cy="3840163"/>
          </a:xfrm>
        </p:spPr>
        <p:txBody>
          <a:bodyPr>
            <a:normAutofit/>
          </a:bodyPr>
          <a:lstStyle/>
          <a:p>
            <a:pPr>
              <a:buNone/>
            </a:pPr>
            <a:r>
              <a:rPr lang="en-US" sz="5400" dirty="0" smtClean="0"/>
              <a:t>Concrete vs. Abstract</a:t>
            </a:r>
          </a:p>
          <a:p>
            <a:endParaRPr lang="en-US" sz="1800" dirty="0" smtClean="0"/>
          </a:p>
          <a:p>
            <a:r>
              <a:rPr lang="en-US" dirty="0" smtClean="0"/>
              <a:t>Give children information appropriate to their cognitive developmental stage!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Appropriate Phrases</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Appropriate nutrition information for young children is </a:t>
            </a:r>
            <a:r>
              <a:rPr lang="en-US" b="1" i="1" dirty="0" smtClean="0"/>
              <a:t>concrete</a:t>
            </a:r>
            <a:r>
              <a:rPr lang="en-US" dirty="0" smtClean="0"/>
              <a:t>!</a:t>
            </a:r>
          </a:p>
          <a:p>
            <a:endParaRPr lang="en-US" sz="1600" dirty="0" smtClean="0"/>
          </a:p>
          <a:p>
            <a:pPr>
              <a:buNone/>
            </a:pPr>
            <a:r>
              <a:rPr lang="en-US" sz="6000" dirty="0" smtClean="0"/>
              <a:t>Describe what nutrients do for the body!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52400" y="228600"/>
            <a:ext cx="8839200" cy="12192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smtClean="0">
                <a:solidFill>
                  <a:srgbClr val="0099FF"/>
                </a:solidFill>
                <a:effectLst>
                  <a:outerShdw blurRad="38100" dist="38100" dir="2700000" algn="tl">
                    <a:srgbClr val="000000"/>
                  </a:outerShdw>
                </a:effectLst>
              </a:rPr>
              <a:t>Dairy </a:t>
            </a:r>
            <a:r>
              <a:rPr lang="en-US" sz="5400" b="1" dirty="0">
                <a:solidFill>
                  <a:srgbClr val="0099FF"/>
                </a:solidFill>
                <a:effectLst>
                  <a:outerShdw blurRad="38100" dist="38100" dir="2700000" algn="tl">
                    <a:srgbClr val="000000"/>
                  </a:outerShdw>
                </a:effectLst>
              </a:rPr>
              <a:t>and Milk Products</a:t>
            </a:r>
          </a:p>
        </p:txBody>
      </p:sp>
      <p:sp>
        <p:nvSpPr>
          <p:cNvPr id="6" name="Rectangle 14"/>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7" name="Picture 19" descr="Picture of Yogurt"/>
          <p:cNvPicPr>
            <a:picLocks noChangeAspect="1" noChangeArrowheads="1"/>
          </p:cNvPicPr>
          <p:nvPr/>
        </p:nvPicPr>
        <p:blipFill>
          <a:blip r:embed="rId3" cstate="print"/>
          <a:srcRect l="33333" t="16879" r="31250" b="32166"/>
          <a:stretch>
            <a:fillRect/>
          </a:stretch>
        </p:blipFill>
        <p:spPr bwMode="auto">
          <a:xfrm>
            <a:off x="6629400" y="4495800"/>
            <a:ext cx="1554163" cy="1828800"/>
          </a:xfrm>
          <a:prstGeom prst="rect">
            <a:avLst/>
          </a:prstGeom>
          <a:noFill/>
          <a:ln w="9525">
            <a:noFill/>
            <a:miter lim="800000"/>
            <a:headEnd/>
            <a:tailEnd/>
          </a:ln>
        </p:spPr>
      </p:pic>
      <p:pic>
        <p:nvPicPr>
          <p:cNvPr id="8" name="Picture 20" descr="Picture of Shredded Cheddar Cheese"/>
          <p:cNvPicPr>
            <a:picLocks noChangeAspect="1" noChangeArrowheads="1"/>
          </p:cNvPicPr>
          <p:nvPr/>
        </p:nvPicPr>
        <p:blipFill>
          <a:blip r:embed="rId4" cstate="print"/>
          <a:srcRect l="22917" t="22064" r="18750" b="24603"/>
          <a:stretch>
            <a:fillRect/>
          </a:stretch>
        </p:blipFill>
        <p:spPr bwMode="auto">
          <a:xfrm>
            <a:off x="6324600" y="2133600"/>
            <a:ext cx="2133600" cy="1600200"/>
          </a:xfrm>
          <a:prstGeom prst="rect">
            <a:avLst/>
          </a:prstGeom>
          <a:noFill/>
          <a:ln w="9525">
            <a:noFill/>
            <a:miter lim="800000"/>
            <a:headEnd/>
            <a:tailEnd/>
          </a:ln>
        </p:spPr>
      </p:pic>
      <p:pic>
        <p:nvPicPr>
          <p:cNvPr id="9" name="Picture 21" descr="Picture of Swiss Cheese"/>
          <p:cNvPicPr>
            <a:picLocks noChangeAspect="1" noChangeArrowheads="1"/>
          </p:cNvPicPr>
          <p:nvPr/>
        </p:nvPicPr>
        <p:blipFill>
          <a:blip r:embed="rId5" cstate="print"/>
          <a:srcRect l="25000" t="22064" r="10417" b="22063"/>
          <a:stretch>
            <a:fillRect/>
          </a:stretch>
        </p:blipFill>
        <p:spPr bwMode="auto">
          <a:xfrm>
            <a:off x="609600" y="2590800"/>
            <a:ext cx="2057400" cy="1460500"/>
          </a:xfrm>
          <a:prstGeom prst="rect">
            <a:avLst/>
          </a:prstGeom>
          <a:noFill/>
          <a:ln w="9525">
            <a:noFill/>
            <a:miter lim="800000"/>
            <a:headEnd/>
            <a:tailEnd/>
          </a:ln>
        </p:spPr>
      </p:pic>
      <p:pic>
        <p:nvPicPr>
          <p:cNvPr id="10" name="Picture 31" descr="MPj03143150000[1]"/>
          <p:cNvPicPr>
            <a:picLocks noChangeAspect="1" noChangeArrowheads="1"/>
          </p:cNvPicPr>
          <p:nvPr/>
        </p:nvPicPr>
        <p:blipFill>
          <a:blip r:embed="rId6" cstate="print"/>
          <a:srcRect/>
          <a:stretch>
            <a:fillRect/>
          </a:stretch>
        </p:blipFill>
        <p:spPr bwMode="auto">
          <a:xfrm>
            <a:off x="3657600" y="1905000"/>
            <a:ext cx="1955800" cy="3048000"/>
          </a:xfrm>
          <a:prstGeom prst="rect">
            <a:avLst/>
          </a:prstGeom>
          <a:noFill/>
          <a:ln w="9525">
            <a:noFill/>
            <a:miter lim="800000"/>
            <a:headEnd/>
            <a:tailEnd/>
          </a:ln>
        </p:spPr>
      </p:pic>
      <p:pic>
        <p:nvPicPr>
          <p:cNvPr id="11" name="Picture 13"/>
          <p:cNvPicPr>
            <a:picLocks noChangeAspect="1" noChangeArrowheads="1"/>
          </p:cNvPicPr>
          <p:nvPr/>
        </p:nvPicPr>
        <p:blipFill>
          <a:blip r:embed="rId7" cstate="print"/>
          <a:stretch>
            <a:fillRect/>
          </a:stretch>
        </p:blipFill>
        <p:spPr bwMode="auto">
          <a:xfrm>
            <a:off x="1295399" y="4191000"/>
            <a:ext cx="2271871" cy="206533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smtClean="0">
                <a:solidFill>
                  <a:srgbClr val="0099FF"/>
                </a:solidFill>
                <a:effectLst>
                  <a:outerShdw blurRad="38100" dist="38100" dir="2700000" algn="tl">
                    <a:srgbClr val="000000"/>
                  </a:outerShdw>
                </a:effectLst>
              </a:rPr>
              <a:t>Dairy </a:t>
            </a:r>
            <a:r>
              <a:rPr lang="en-US" sz="5400" b="1" dirty="0">
                <a:solidFill>
                  <a:srgbClr val="0099FF"/>
                </a:solidFill>
                <a:effectLst>
                  <a:outerShdw blurRad="38100" dist="38100" dir="2700000" algn="tl">
                    <a:srgbClr val="000000"/>
                  </a:outerShdw>
                </a:effectLst>
              </a:rPr>
              <a:t>and Milk Products</a:t>
            </a:r>
          </a:p>
        </p:txBody>
      </p:sp>
      <p:sp>
        <p:nvSpPr>
          <p:cNvPr id="3" name="Rectangle 3"/>
          <p:cNvSpPr>
            <a:spLocks noChangeArrowheads="1"/>
          </p:cNvSpPr>
          <p:nvPr/>
        </p:nvSpPr>
        <p:spPr bwMode="auto">
          <a:xfrm>
            <a:off x="3810000" y="2667000"/>
            <a:ext cx="4724400" cy="1524000"/>
          </a:xfrm>
          <a:prstGeom prst="rect">
            <a:avLst/>
          </a:prstGeom>
          <a:noFill/>
          <a:ln w="9525">
            <a:noFill/>
            <a:miter lim="800000"/>
            <a:headEnd/>
            <a:tailEnd/>
          </a:ln>
          <a:effectLst/>
        </p:spPr>
        <p:txBody>
          <a:bodyPr/>
          <a:lstStyle/>
          <a:p>
            <a:pPr algn="ctr" eaLnBrk="1" hangingPunct="1">
              <a:spcBef>
                <a:spcPct val="20000"/>
              </a:spcBef>
              <a:buClr>
                <a:schemeClr val="bg2"/>
              </a:buClr>
              <a:buSzPct val="120000"/>
              <a:defRPr/>
            </a:pPr>
            <a:r>
              <a:rPr lang="en-US" sz="6000" b="1">
                <a:solidFill>
                  <a:srgbClr val="4D4D4D"/>
                </a:solidFill>
                <a:effectLst>
                  <a:outerShdw blurRad="38100" dist="38100" dir="2700000" algn="tl">
                    <a:srgbClr val="000000"/>
                  </a:outerShdw>
                </a:effectLst>
              </a:rPr>
              <a:t>Calcium</a:t>
            </a:r>
          </a:p>
          <a:p>
            <a:pPr algn="ctr" eaLnBrk="1" hangingPunct="1">
              <a:spcBef>
                <a:spcPct val="20000"/>
              </a:spcBef>
              <a:buClr>
                <a:schemeClr val="bg2"/>
              </a:buClr>
              <a:buSzPct val="120000"/>
              <a:defRPr/>
            </a:pPr>
            <a:endParaRPr lang="en-US" b="1">
              <a:solidFill>
                <a:srgbClr val="4D4D4D"/>
              </a:solidFill>
              <a:effectLst>
                <a:outerShdw blurRad="38100" dist="38100" dir="2700000" algn="tl">
                  <a:srgbClr val="000000"/>
                </a:outerShdw>
              </a:effectLst>
            </a:endParaRPr>
          </a:p>
          <a:p>
            <a:pPr algn="ctr" eaLnBrk="1" hangingPunct="1">
              <a:spcBef>
                <a:spcPct val="20000"/>
              </a:spcBef>
              <a:buClr>
                <a:schemeClr val="bg2"/>
              </a:buClr>
              <a:buSzPct val="120000"/>
              <a:defRPr/>
            </a:pPr>
            <a:endParaRPr lang="en-US" sz="4800" b="1">
              <a:solidFill>
                <a:srgbClr val="4D4D4D"/>
              </a:solidFill>
              <a:effectLst>
                <a:outerShdw blurRad="38100" dist="38100" dir="2700000" algn="tl">
                  <a:srgbClr val="000000"/>
                </a:outerShdw>
              </a:effectLst>
            </a:endParaRPr>
          </a:p>
        </p:txBody>
      </p:sp>
      <p:sp>
        <p:nvSpPr>
          <p:cNvPr id="4" name="Rectangle 10"/>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pic>
        <p:nvPicPr>
          <p:cNvPr id="8" name="Picture 14" descr="MPj04067960000[1]"/>
          <p:cNvPicPr>
            <a:picLocks noChangeAspect="1" noChangeArrowheads="1"/>
          </p:cNvPicPr>
          <p:nvPr/>
        </p:nvPicPr>
        <p:blipFill>
          <a:blip r:embed="rId3" cstate="print"/>
          <a:srcRect/>
          <a:stretch>
            <a:fillRect/>
          </a:stretch>
        </p:blipFill>
        <p:spPr bwMode="auto">
          <a:xfrm>
            <a:off x="609600" y="1828800"/>
            <a:ext cx="2947988" cy="441960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04800" y="228600"/>
            <a:ext cx="8534400" cy="1066800"/>
          </a:xfrm>
          <a:prstGeom prst="rect">
            <a:avLst/>
          </a:prstGeom>
          <a:solidFill>
            <a:schemeClr val="bg1"/>
          </a:solidFill>
          <a:ln w="9525">
            <a:noFill/>
            <a:miter lim="800000"/>
            <a:headEnd/>
            <a:tailEnd/>
          </a:ln>
          <a:effectLst/>
        </p:spPr>
        <p:txBody>
          <a:bodyPr anchor="ctr"/>
          <a:lstStyle/>
          <a:p>
            <a:pPr algn="ctr" eaLnBrk="1" hangingPunct="1">
              <a:defRPr/>
            </a:pPr>
            <a:r>
              <a:rPr lang="en-US" sz="5400" b="1" dirty="0" smtClean="0">
                <a:solidFill>
                  <a:srgbClr val="0099FF"/>
                </a:solidFill>
                <a:effectLst>
                  <a:outerShdw blurRad="38100" dist="38100" dir="2700000" algn="tl">
                    <a:srgbClr val="000000"/>
                  </a:outerShdw>
                </a:effectLst>
              </a:rPr>
              <a:t>Dairy </a:t>
            </a:r>
            <a:r>
              <a:rPr lang="en-US" sz="5400" b="1" dirty="0">
                <a:solidFill>
                  <a:srgbClr val="0099FF"/>
                </a:solidFill>
                <a:effectLst>
                  <a:outerShdw blurRad="38100" dist="38100" dir="2700000" algn="tl">
                    <a:srgbClr val="000000"/>
                  </a:outerShdw>
                </a:effectLst>
              </a:rPr>
              <a:t>and Milk Products</a:t>
            </a:r>
          </a:p>
        </p:txBody>
      </p:sp>
      <p:sp>
        <p:nvSpPr>
          <p:cNvPr id="3" name="Rectangle 10"/>
          <p:cNvSpPr>
            <a:spLocks noChangeArrowheads="1"/>
          </p:cNvSpPr>
          <p:nvPr/>
        </p:nvSpPr>
        <p:spPr bwMode="auto">
          <a:xfrm>
            <a:off x="0" y="0"/>
            <a:ext cx="9144000" cy="6858000"/>
          </a:xfrm>
          <a:prstGeom prst="rect">
            <a:avLst/>
          </a:prstGeom>
          <a:noFill/>
          <a:ln w="114300">
            <a:solidFill>
              <a:srgbClr val="777777"/>
            </a:solidFill>
            <a:miter lim="800000"/>
            <a:headEnd/>
            <a:tailEnd/>
          </a:ln>
        </p:spPr>
        <p:txBody>
          <a:bodyPr wrap="none" anchor="ctr"/>
          <a:lstStyle/>
          <a:p>
            <a:endParaRPr lang="en-US"/>
          </a:p>
        </p:txBody>
      </p:sp>
      <p:sp>
        <p:nvSpPr>
          <p:cNvPr id="7" name="Rectangle 4"/>
          <p:cNvSpPr>
            <a:spLocks noChangeArrowheads="1"/>
          </p:cNvSpPr>
          <p:nvPr/>
        </p:nvSpPr>
        <p:spPr bwMode="auto">
          <a:xfrm>
            <a:off x="609600" y="1524000"/>
            <a:ext cx="7391400" cy="2667000"/>
          </a:xfrm>
          <a:prstGeom prst="rect">
            <a:avLst/>
          </a:prstGeom>
          <a:noFill/>
          <a:ln w="9525">
            <a:noFill/>
            <a:miter lim="800000"/>
            <a:headEnd/>
            <a:tailEnd/>
          </a:ln>
          <a:effectLst/>
        </p:spPr>
        <p:txBody>
          <a:bodyPr/>
          <a:lstStyle/>
          <a:p>
            <a:pPr algn="ctr" fontAlgn="auto">
              <a:spcBef>
                <a:spcPct val="20000"/>
              </a:spcBef>
              <a:spcAft>
                <a:spcPts val="0"/>
              </a:spcAft>
              <a:buClr>
                <a:schemeClr val="hlink"/>
              </a:buClr>
              <a:buSzPct val="120000"/>
              <a:defRPr/>
            </a:pPr>
            <a:r>
              <a:rPr lang="en-US" sz="8000" b="1" dirty="0">
                <a:solidFill>
                  <a:srgbClr val="000000"/>
                </a:solidFill>
                <a:effectLst>
                  <a:outerShdw blurRad="38100" dist="38100" dir="2700000" algn="tl">
                    <a:srgbClr val="FFFFFF"/>
                  </a:outerShdw>
                </a:effectLst>
                <a:latin typeface="+mn-lt"/>
              </a:rPr>
              <a:t>Help children make strong bones!</a:t>
            </a:r>
          </a:p>
        </p:txBody>
      </p:sp>
      <p:pic>
        <p:nvPicPr>
          <p:cNvPr id="8" name="Picture 13"/>
          <p:cNvPicPr>
            <a:picLocks noChangeAspect="1" noChangeArrowheads="1"/>
          </p:cNvPicPr>
          <p:nvPr/>
        </p:nvPicPr>
        <p:blipFill>
          <a:blip r:embed="rId3" cstate="print"/>
          <a:srcRect l="40911" t="45833" r="35938" b="39703"/>
          <a:stretch>
            <a:fillRect/>
          </a:stretch>
        </p:blipFill>
        <p:spPr bwMode="auto">
          <a:xfrm>
            <a:off x="3581400" y="5257800"/>
            <a:ext cx="2057400" cy="963642"/>
          </a:xfrm>
          <a:prstGeom prst="rect">
            <a:avLst/>
          </a:prstGeom>
          <a:noFill/>
          <a:ln w="9525">
            <a:noFill/>
            <a:miter lim="800000"/>
            <a:headEnd/>
            <a:tailEnd/>
          </a:ln>
        </p:spPr>
      </p:pic>
      <p:pic>
        <p:nvPicPr>
          <p:cNvPr id="6" name="Picture 13"/>
          <p:cNvPicPr>
            <a:picLocks noChangeAspect="1" noChangeArrowheads="1"/>
          </p:cNvPicPr>
          <p:nvPr/>
        </p:nvPicPr>
        <p:blipFill>
          <a:blip r:embed="rId4" cstate="print"/>
          <a:stretch>
            <a:fillRect/>
          </a:stretch>
        </p:blipFill>
        <p:spPr bwMode="auto">
          <a:xfrm>
            <a:off x="304800" y="3962400"/>
            <a:ext cx="2514599" cy="22860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617</Words>
  <Application>Microsoft Office PowerPoint</Application>
  <PresentationFormat>On-screen Show (4:3)</PresentationFormat>
  <Paragraphs>57</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Nutrition for Young Children </vt:lpstr>
      <vt:lpstr>Objectives</vt:lpstr>
      <vt:lpstr>How to communicate information about nutrition?</vt:lpstr>
      <vt:lpstr>Appropriate Communication with Children</vt:lpstr>
      <vt:lpstr>Child Appropriate Phrases</vt:lpstr>
      <vt:lpstr>Slide 7</vt:lpstr>
      <vt:lpstr>Slide 8</vt:lpstr>
      <vt:lpstr>Slide 9</vt:lpstr>
      <vt:lpstr>Slide 10</vt:lpstr>
      <vt:lpstr>Slide 11</vt:lpstr>
      <vt:lpstr>Slide 12</vt:lpstr>
    </vt:vector>
  </TitlesOfParts>
  <Company>University of Idaho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Becky S</dc:creator>
  <cp:lastModifiedBy>FCS-checkout</cp:lastModifiedBy>
  <cp:revision>14</cp:revision>
  <dcterms:created xsi:type="dcterms:W3CDTF">2009-09-25T20:09:08Z</dcterms:created>
  <dcterms:modified xsi:type="dcterms:W3CDTF">2011-07-08T19:11:07Z</dcterms:modified>
</cp:coreProperties>
</file>