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8" r:id="rId3"/>
    <p:sldId id="279" r:id="rId4"/>
    <p:sldId id="271" r:id="rId5"/>
    <p:sldId id="285" r:id="rId6"/>
    <p:sldId id="272" r:id="rId7"/>
    <p:sldId id="273" r:id="rId8"/>
    <p:sldId id="275" r:id="rId9"/>
    <p:sldId id="276" r:id="rId10"/>
    <p:sldId id="277" r:id="rId11"/>
    <p:sldId id="280" r:id="rId12"/>
    <p:sldId id="281" r:id="rId13"/>
    <p:sldId id="282" r:id="rId14"/>
    <p:sldId id="283" r:id="rId15"/>
    <p:sldId id="286" r:id="rId16"/>
    <p:sldId id="284"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93" autoAdjust="0"/>
  </p:normalViewPr>
  <p:slideViewPr>
    <p:cSldViewPr>
      <p:cViewPr varScale="1">
        <p:scale>
          <a:sx n="56" d="100"/>
          <a:sy n="56" d="100"/>
        </p:scale>
        <p:origin x="-9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9C194-2411-47C1-A0E1-6C452C943D45}" type="datetimeFigureOut">
              <a:rPr lang="en-US" smtClean="0"/>
              <a:pPr/>
              <a:t>7/19/2011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CEB39-A755-4504-9151-4FE7E033CD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9F4A8E4-6D3B-4339-829B-C531B2D3060C}" type="slidenum">
              <a:rPr lang="en-US" smtClean="0"/>
              <a:pPr/>
              <a:t>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mtClean="0"/>
              <a:t>You are viewing a presentation on the nutrition needs for young children. This presentation will provide the information you need to offer children food that will best support their growth and development.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Fats and oils also support the body’s absorption of the fat soluble vitamins A, D, E, and K. In other words, fat has to be present in the body’s gastrointestinal tract in order to absorb these nutrients. In addition, fat has an indirect role on calcium absorption. Since vitamin D must be present to support calcium absorption, if vitamin D is not available due to a of fat intake then a deficiency of calcium will result.</a:t>
            </a:r>
          </a:p>
          <a:p>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it is essential for children to consume adequate amounts of fat, there are different types of fats: saturated fat, polyunsaturated fat, monounsaturated fat and Trans fatty acids. </a:t>
            </a:r>
          </a:p>
          <a:p>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most healthful type of fat to offer children is polyunsaturated fats and monounsaturated fats. Polyunsaturated fats are found in vegetable oils and monounsaturated fat is found predominantly in olive, canola, and safflower oils. </a:t>
            </a:r>
          </a:p>
          <a:p>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other types of fats are saturated fat and Trans fatty acids. Saturated fat is found mostly in butter and meat products. Intake of saturated fat should be limited due to the impact of a high saturated fat diet and the risk of chronic disease such as cardiovascular disease</a:t>
            </a: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other types of fats are saturated fat and Trans fatty </a:t>
            </a:r>
            <a:r>
              <a:rPr lang="en-US" smtClean="0"/>
              <a:t>acidsTrans</a:t>
            </a:r>
            <a:r>
              <a:rPr lang="en-US" dirty="0" smtClean="0"/>
              <a:t> fatty acids are one type of fat that should be avoided because its’ intake is linked to cardiovascular disease. Trans fatty acids are found in hydrogenated fats such as margarine and shortening. Crackers, chips, cookies and other baked goods typically contain hydrogenated fats. </a:t>
            </a:r>
          </a:p>
          <a:p>
            <a:endParaRPr lang="en-US" dirty="0"/>
          </a:p>
        </p:txBody>
      </p:sp>
      <p:sp>
        <p:nvSpPr>
          <p:cNvPr id="4" name="Slide Number Placeholder 3"/>
          <p:cNvSpPr>
            <a:spLocks noGrp="1"/>
          </p:cNvSpPr>
          <p:nvPr>
            <p:ph type="sldNum" sz="quarter" idx="10"/>
          </p:nvPr>
        </p:nvSpPr>
        <p:spPr/>
        <p:txBody>
          <a:bodyPr/>
          <a:lstStyle/>
          <a:p>
            <a:fld id="{2C91E669-8249-4ED5-B9FF-5D4ACD0EF9C0}"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bottle line, children need fat. In fact, children between the ages of 1 and 3 need 30 – 40% of their diet from fat compared to children 4-18 years of age who need about 25-30% of their diet from fat. Fat should never be restricted in children’s diets, the key is to focus on offering children a variety of food sources that offer foods high in monounsaturated and polyunsaturated fats.</a:t>
            </a:r>
          </a:p>
          <a:p>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r>
              <a:rPr lang="en-US" dirty="0" smtClean="0"/>
              <a:t>Visit these two websites to learn more about the fats </a:t>
            </a:r>
            <a:r>
              <a:rPr lang="en-US" smtClean="0"/>
              <a:t>and oils group</a:t>
            </a:r>
            <a:r>
              <a:rPr lang="en-US" dirty="0" smtClean="0"/>
              <a:t>. </a:t>
            </a:r>
          </a:p>
        </p:txBody>
      </p:sp>
      <p:sp>
        <p:nvSpPr>
          <p:cNvPr id="29700" name="Slide Number Placeholder 3"/>
          <p:cNvSpPr>
            <a:spLocks noGrp="1"/>
          </p:cNvSpPr>
          <p:nvPr>
            <p:ph type="sldNum" sz="quarter" idx="5"/>
          </p:nvPr>
        </p:nvSpPr>
        <p:spPr>
          <a:noFill/>
        </p:spPr>
        <p:txBody>
          <a:bodyPr/>
          <a:lstStyle/>
          <a:p>
            <a:fld id="{F4B71FB7-549F-43CF-9B2B-A30837AC2FD2}"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This presentation is intended for trainers to provide detailed information about foods in the fats and oils group.</a:t>
            </a:r>
          </a:p>
          <a:p>
            <a:endParaRPr lang="en-US" dirty="0"/>
          </a:p>
        </p:txBody>
      </p:sp>
      <p:sp>
        <p:nvSpPr>
          <p:cNvPr id="4" name="Slide Number Placeholder 3"/>
          <p:cNvSpPr>
            <a:spLocks noGrp="1"/>
          </p:cNvSpPr>
          <p:nvPr>
            <p:ph type="sldNum" sz="quarter" idx="10"/>
          </p:nvPr>
        </p:nvSpPr>
        <p:spPr/>
        <p:txBody>
          <a:bodyPr/>
          <a:lstStyle/>
          <a:p>
            <a:fld id="{7AE3B4FF-1E13-44CD-89FF-7FDFF128D8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group to review is the fat and oils group. Fat and oil is present in items such as butter and liquid oils, but it is also found in many other food groups too. </a:t>
            </a:r>
          </a:p>
          <a:p>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effectLst>
                  <a:outerShdw blurRad="38100" dist="38100" dir="2700000" algn="tl">
                    <a:srgbClr val="FFFFFF"/>
                  </a:outerShdw>
                </a:effectLst>
              </a:rPr>
              <a:t>When fat intake is too high it can be a problem. High fat intake can lead to an intake</a:t>
            </a:r>
            <a:r>
              <a:rPr lang="en-US" sz="1200" b="0" baseline="0" dirty="0" smtClean="0">
                <a:solidFill>
                  <a:srgbClr val="000000"/>
                </a:solidFill>
                <a:effectLst>
                  <a:outerShdw blurRad="38100" dist="38100" dir="2700000" algn="tl">
                    <a:srgbClr val="FFFFFF"/>
                  </a:outerShdw>
                </a:effectLst>
              </a:rPr>
              <a:t> of excess calories which may lead to weight gain. Further, depending on the type of fat consumed, the risk for developing cardiovascular disease can be increased. </a:t>
            </a:r>
            <a:endParaRPr lang="en-US" sz="1200" b="0" dirty="0" smtClean="0">
              <a:solidFill>
                <a:srgbClr val="000000"/>
              </a:solidFill>
              <a:effectLst>
                <a:outerShdw blurRad="38100" dist="38100" dir="2700000" algn="tl">
                  <a:srgbClr val="FFFFFF"/>
                </a:outerShdw>
              </a:effectLst>
            </a:endParaRPr>
          </a:p>
          <a:p>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before we discuss the nutrients in the fat and oils group, let us start by emphasizing that children NEED fat in their diet. Like the other five food groups, the fat and oils group provide nutrients specific to this group. With the increasing concern over childhood obesity, some adults have resorted to restricting fat intake in children’s diets. However, this is extremely harmful to their growth and development. </a:t>
            </a:r>
          </a:p>
          <a:p>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Makes children’s bodies and skin feel good!</a:t>
            </a:r>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Helps</a:t>
            </a:r>
            <a:r>
              <a:rPr lang="en-US" baseline="0" dirty="0" smtClean="0"/>
              <a:t> protect children’s bodies and keeps them warm!</a:t>
            </a:r>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 source of energy for children!</a:t>
            </a:r>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Nutrients of particular importance in the fat and oils groups are essential fatty acids. Essential fatty acids are fats that must be consumed in the diet because the body can not make them. Essential fatty acids function to assist in the development of nerve, eye and other tissues. </a:t>
            </a:r>
          </a:p>
          <a:p>
            <a:endParaRPr lang="en-US" dirty="0"/>
          </a:p>
        </p:txBody>
      </p:sp>
      <p:sp>
        <p:nvSpPr>
          <p:cNvPr id="4" name="Slide Number Placeholder 3"/>
          <p:cNvSpPr>
            <a:spLocks noGrp="1"/>
          </p:cNvSpPr>
          <p:nvPr>
            <p:ph type="sldNum" sz="quarter" idx="10"/>
          </p:nvPr>
        </p:nvSpPr>
        <p:spPr/>
        <p:txBody>
          <a:bodyPr/>
          <a:lstStyle/>
          <a:p>
            <a:fld id="{E25CEB39-A755-4504-9151-4FE7E033CDC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7/19/2011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7/19/2011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7/19/2011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7/19/2011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66E333-D275-4982-866F-48E5A6CC0DEF}" type="datetimeFigureOut">
              <a:rPr lang="en-US" smtClean="0"/>
              <a:pPr/>
              <a:t>7/19/2011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66E333-D275-4982-866F-48E5A6CC0DEF}" type="datetimeFigureOut">
              <a:rPr lang="en-US" smtClean="0"/>
              <a:pPr/>
              <a:t>7/19/2011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66E333-D275-4982-866F-48E5A6CC0DEF}" type="datetimeFigureOut">
              <a:rPr lang="en-US" smtClean="0"/>
              <a:pPr/>
              <a:t>7/19/2011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66E333-D275-4982-866F-48E5A6CC0DEF}" type="datetimeFigureOut">
              <a:rPr lang="en-US" smtClean="0"/>
              <a:pPr/>
              <a:t>7/19/2011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6E333-D275-4982-866F-48E5A6CC0DEF}" type="datetimeFigureOut">
              <a:rPr lang="en-US" smtClean="0"/>
              <a:pPr/>
              <a:t>7/19/2011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6E333-D275-4982-866F-48E5A6CC0DEF}" type="datetimeFigureOut">
              <a:rPr lang="en-US" smtClean="0"/>
              <a:pPr/>
              <a:t>7/19/2011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6E333-D275-4982-866F-48E5A6CC0DEF}" type="datetimeFigureOut">
              <a:rPr lang="en-US" smtClean="0"/>
              <a:pPr/>
              <a:t>7/19/2011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6E333-D275-4982-866F-48E5A6CC0DEF}" type="datetimeFigureOut">
              <a:rPr lang="en-US" smtClean="0"/>
              <a:pPr/>
              <a:t>7/19/2011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78E37-74B7-464C-87C2-AD6FD409C2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ypyramid.go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cdc.gov/nutrition/everyone/basics/carb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ChangeArrowheads="1"/>
          </p:cNvSpPr>
          <p:nvPr/>
        </p:nvSpPr>
        <p:spPr bwMode="auto">
          <a:xfrm>
            <a:off x="304800" y="1676400"/>
            <a:ext cx="8610600" cy="1624013"/>
          </a:xfrm>
          <a:prstGeom prst="rect">
            <a:avLst/>
          </a:prstGeom>
          <a:noFill/>
          <a:ln w="12700">
            <a:noFill/>
            <a:miter lim="800000"/>
            <a:headEnd/>
            <a:tailEnd/>
          </a:ln>
          <a:effectLst/>
        </p:spPr>
        <p:txBody>
          <a:bodyPr lIns="90488" tIns="44450" rIns="90488" bIns="44450" anchor="ctr"/>
          <a:lstStyle/>
          <a:p>
            <a:pPr algn="ctr" eaLnBrk="1" hangingPunct="1">
              <a:defRPr/>
            </a:pPr>
            <a:r>
              <a:rPr lang="en-US" sz="4000" b="1" dirty="0">
                <a:solidFill>
                  <a:schemeClr val="accent2"/>
                </a:solidFill>
                <a:effectLst>
                  <a:outerShdw blurRad="38100" dist="38100" dir="2700000" algn="tl">
                    <a:srgbClr val="000000"/>
                  </a:outerShdw>
                </a:effectLst>
              </a:rPr>
              <a:t/>
            </a:r>
            <a:br>
              <a:rPr lang="en-US" sz="4000" b="1" dirty="0">
                <a:solidFill>
                  <a:schemeClr val="accent2"/>
                </a:solidFill>
                <a:effectLst>
                  <a:outerShdw blurRad="38100" dist="38100" dir="2700000" algn="tl">
                    <a:srgbClr val="000000"/>
                  </a:outerShdw>
                </a:effectLst>
              </a:rPr>
            </a:br>
            <a:r>
              <a:rPr lang="en-US" sz="5400" b="1" dirty="0">
                <a:solidFill>
                  <a:schemeClr val="accent2"/>
                </a:solidFill>
                <a:effectLst>
                  <a:outerShdw blurRad="38100" dist="38100" dir="2700000" algn="tl">
                    <a:srgbClr val="000000"/>
                  </a:outerShdw>
                </a:effectLst>
              </a:rPr>
              <a:t/>
            </a:r>
            <a:br>
              <a:rPr lang="en-US" sz="5400" b="1" dirty="0">
                <a:solidFill>
                  <a:schemeClr val="accent2"/>
                </a:solidFill>
                <a:effectLst>
                  <a:outerShdw blurRad="38100" dist="38100" dir="2700000" algn="tl">
                    <a:srgbClr val="000000"/>
                  </a:outerShdw>
                </a:effectLst>
              </a:rPr>
            </a:br>
            <a:r>
              <a:rPr lang="en-US" sz="6000" dirty="0">
                <a:solidFill>
                  <a:schemeClr val="tx2"/>
                </a:solidFill>
                <a:effectLst>
                  <a:outerShdw blurRad="38100" dist="38100" dir="2700000" algn="tl">
                    <a:srgbClr val="000000"/>
                  </a:outerShdw>
                </a:effectLst>
              </a:rPr>
              <a:t/>
            </a:r>
            <a:br>
              <a:rPr lang="en-US" sz="6000" dirty="0">
                <a:solidFill>
                  <a:schemeClr val="tx2"/>
                </a:solidFill>
                <a:effectLst>
                  <a:outerShdw blurRad="38100" dist="38100" dir="2700000" algn="tl">
                    <a:srgbClr val="000000"/>
                  </a:outerShdw>
                </a:effectLst>
              </a:rPr>
            </a:br>
            <a:r>
              <a:rPr lang="en-US" sz="6600" dirty="0">
                <a:solidFill>
                  <a:schemeClr val="tx2"/>
                </a:solidFill>
                <a:effectLst>
                  <a:outerShdw blurRad="38100" dist="38100" dir="2700000" algn="tl">
                    <a:srgbClr val="000000"/>
                  </a:outerShdw>
                </a:effectLst>
              </a:rPr>
              <a:t/>
            </a:r>
            <a:br>
              <a:rPr lang="en-US" sz="6600" dirty="0">
                <a:solidFill>
                  <a:schemeClr val="tx2"/>
                </a:solidFill>
                <a:effectLst>
                  <a:outerShdw blurRad="38100" dist="38100" dir="2700000" algn="tl">
                    <a:srgbClr val="000000"/>
                  </a:outerShdw>
                </a:effectLst>
              </a:rPr>
            </a:br>
            <a:endParaRPr lang="en-US" sz="6600" b="1" dirty="0">
              <a:solidFill>
                <a:schemeClr val="tx2"/>
              </a:solidFill>
              <a:effectLst>
                <a:outerShdw blurRad="38100" dist="38100" dir="2700000" algn="tl">
                  <a:srgbClr val="000000"/>
                </a:outerShdw>
              </a:effectLst>
            </a:endParaRPr>
          </a:p>
        </p:txBody>
      </p:sp>
      <p:sp>
        <p:nvSpPr>
          <p:cNvPr id="3076" name="Rectangle 15"/>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pic>
        <p:nvPicPr>
          <p:cNvPr id="9" name="Picture 7" descr="FINAL NRI Logo.jpg"/>
          <p:cNvPicPr>
            <a:picLocks noChangeAspect="1"/>
          </p:cNvPicPr>
          <p:nvPr/>
        </p:nvPicPr>
        <p:blipFill>
          <a:blip r:embed="rId3" cstate="print"/>
          <a:srcRect r="35417"/>
          <a:stretch>
            <a:fillRect/>
          </a:stretch>
        </p:blipFill>
        <p:spPr bwMode="auto">
          <a:xfrm>
            <a:off x="6172200" y="152400"/>
            <a:ext cx="2755900" cy="914400"/>
          </a:xfrm>
          <a:prstGeom prst="rect">
            <a:avLst/>
          </a:prstGeom>
          <a:noFill/>
          <a:ln w="9525">
            <a:noFill/>
            <a:miter lim="800000"/>
            <a:headEnd/>
            <a:tailEnd/>
          </a:ln>
        </p:spPr>
      </p:pic>
      <p:grpSp>
        <p:nvGrpSpPr>
          <p:cNvPr id="7" name="Group 6"/>
          <p:cNvGrpSpPr/>
          <p:nvPr/>
        </p:nvGrpSpPr>
        <p:grpSpPr>
          <a:xfrm>
            <a:off x="381000" y="152400"/>
            <a:ext cx="1816100" cy="2057400"/>
            <a:chOff x="381000" y="152400"/>
            <a:chExt cx="1816100" cy="2057400"/>
          </a:xfrm>
        </p:grpSpPr>
        <p:pic>
          <p:nvPicPr>
            <p:cNvPr id="8" name="Picture 19" descr="korean girl looking at camera"/>
            <p:cNvPicPr>
              <a:picLocks noChangeAspect="1" noChangeArrowheads="1"/>
            </p:cNvPicPr>
            <p:nvPr/>
          </p:nvPicPr>
          <p:blipFill>
            <a:blip r:embed="rId4" cstate="print">
              <a:lum/>
            </a:blip>
            <a:srcRect l="17614" r="11928" b="9978"/>
            <a:stretch>
              <a:fillRect/>
            </a:stretch>
          </p:blipFill>
          <p:spPr bwMode="auto">
            <a:xfrm>
              <a:off x="381000" y="1219200"/>
              <a:ext cx="990600" cy="990600"/>
            </a:xfrm>
            <a:prstGeom prst="rect">
              <a:avLst/>
            </a:prstGeom>
            <a:noFill/>
            <a:ln w="9525">
              <a:noFill/>
              <a:miter lim="800000"/>
              <a:headEnd/>
              <a:tailEnd/>
            </a:ln>
            <a:scene3d>
              <a:camera prst="orthographicFront"/>
              <a:lightRig rig="threePt" dir="t"/>
            </a:scene3d>
            <a:sp3d>
              <a:bevelT/>
            </a:sp3d>
          </p:spPr>
        </p:pic>
        <p:pic>
          <p:nvPicPr>
            <p:cNvPr id="10" name="Picture 9" descr="USDA children1.jpg"/>
            <p:cNvPicPr>
              <a:picLocks noChangeAspect="1"/>
            </p:cNvPicPr>
            <p:nvPr/>
          </p:nvPicPr>
          <p:blipFill>
            <a:blip r:embed="rId5" cstate="print"/>
            <a:srcRect l="4566" t="17751" r="40643"/>
            <a:stretch>
              <a:fillRect/>
            </a:stretch>
          </p:blipFill>
          <p:spPr>
            <a:xfrm>
              <a:off x="381000" y="152400"/>
              <a:ext cx="990600" cy="994452"/>
            </a:xfrm>
            <a:prstGeom prst="rect">
              <a:avLst/>
            </a:prstGeom>
            <a:scene3d>
              <a:camera prst="orthographicFront"/>
              <a:lightRig rig="threePt" dir="t"/>
            </a:scene3d>
            <a:sp3d>
              <a:bevelT/>
            </a:sp3d>
          </p:spPr>
        </p:pic>
        <p:pic>
          <p:nvPicPr>
            <p:cNvPr id="11" name="Picture 6"/>
            <p:cNvPicPr>
              <a:picLocks noChangeAspect="1" noChangeArrowheads="1"/>
            </p:cNvPicPr>
            <p:nvPr/>
          </p:nvPicPr>
          <p:blipFill>
            <a:blip r:embed="rId6" cstate="print"/>
            <a:srcRect l="7018" t="18304" r="15789" b="12053"/>
            <a:stretch>
              <a:fillRect/>
            </a:stretch>
          </p:blipFill>
          <p:spPr bwMode="auto">
            <a:xfrm>
              <a:off x="1219200" y="762000"/>
              <a:ext cx="977900" cy="990600"/>
            </a:xfrm>
            <a:prstGeom prst="rect">
              <a:avLst/>
            </a:prstGeom>
            <a:noFill/>
            <a:ln w="9525">
              <a:noFill/>
              <a:miter lim="800000"/>
              <a:headEnd/>
              <a:tailEnd/>
            </a:ln>
            <a:effectLst/>
            <a:scene3d>
              <a:camera prst="orthographicFront"/>
              <a:lightRig rig="threePt" dir="t"/>
            </a:scene3d>
            <a:sp3d>
              <a:bevelT/>
            </a:sp3d>
          </p:spPr>
        </p:pic>
      </p:grpSp>
      <p:sp>
        <p:nvSpPr>
          <p:cNvPr id="12" name="TextBox 11"/>
          <p:cNvSpPr txBox="1"/>
          <p:nvPr/>
        </p:nvSpPr>
        <p:spPr>
          <a:xfrm>
            <a:off x="4876800" y="6396335"/>
            <a:ext cx="4099520" cy="461665"/>
          </a:xfrm>
          <a:prstGeom prst="rect">
            <a:avLst/>
          </a:prstGeom>
          <a:noFill/>
        </p:spPr>
        <p:txBody>
          <a:bodyPr wrap="none" rtlCol="0">
            <a:spAutoFit/>
          </a:bodyPr>
          <a:lstStyle/>
          <a:p>
            <a:r>
              <a:rPr lang="en-US" sz="2400" dirty="0" smtClean="0">
                <a:solidFill>
                  <a:schemeClr val="bg1"/>
                </a:solidFill>
                <a:effectLst>
                  <a:outerShdw blurRad="38100" dist="38100" dir="2700000" algn="tl">
                    <a:srgbClr val="000000">
                      <a:alpha val="43137"/>
                    </a:srgbClr>
                  </a:outerShdw>
                </a:effectLst>
                <a:latin typeface="Arial Black" pitchFamily="34" charset="0"/>
              </a:rPr>
              <a:t>Workshop Presentation</a:t>
            </a:r>
            <a:endParaRPr lang="en-US" sz="2400" dirty="0">
              <a:solidFill>
                <a:schemeClr val="bg1"/>
              </a:solidFill>
              <a:effectLst>
                <a:outerShdw blurRad="38100" dist="38100" dir="2700000" algn="tl">
                  <a:srgbClr val="000000">
                    <a:alpha val="43137"/>
                  </a:srgbClr>
                </a:outerShdw>
              </a:effectLst>
              <a:latin typeface="Arial Black" pitchFamily="34" charset="0"/>
            </a:endParaRPr>
          </a:p>
        </p:txBody>
      </p:sp>
      <p:sp>
        <p:nvSpPr>
          <p:cNvPr id="13" name="Rectangle 9"/>
          <p:cNvSpPr>
            <a:spLocks noChangeArrowheads="1"/>
          </p:cNvSpPr>
          <p:nvPr/>
        </p:nvSpPr>
        <p:spPr bwMode="auto">
          <a:xfrm>
            <a:off x="304800" y="1981200"/>
            <a:ext cx="8610600" cy="3276600"/>
          </a:xfrm>
          <a:prstGeom prst="rect">
            <a:avLst/>
          </a:prstGeom>
          <a:noFill/>
          <a:ln w="12700">
            <a:noFill/>
            <a:miter lim="800000"/>
            <a:headEnd/>
            <a:tailEnd/>
          </a:ln>
          <a:effectLst/>
        </p:spPr>
        <p:txBody>
          <a:bodyPr lIns="90488" tIns="44450" rIns="90488" bIns="44450" anchor="ctr"/>
          <a:lstStyle/>
          <a:p>
            <a:pPr algn="ctr" fontAlgn="auto">
              <a:spcBef>
                <a:spcPts val="0"/>
              </a:spcBef>
              <a:spcAft>
                <a:spcPts val="0"/>
              </a:spcAft>
              <a:defRPr/>
            </a:pPr>
            <a:r>
              <a:rPr lang="en-US" sz="6000" b="1" dirty="0">
                <a:effectLst>
                  <a:outerShdw blurRad="38100" dist="38100" dir="2700000" algn="tl">
                    <a:srgbClr val="000000"/>
                  </a:outerShdw>
                </a:effectLst>
                <a:latin typeface="+mn-lt"/>
              </a:rPr>
              <a:t>Nutrition for </a:t>
            </a:r>
            <a:br>
              <a:rPr lang="en-US" sz="6000" b="1" dirty="0">
                <a:effectLst>
                  <a:outerShdw blurRad="38100" dist="38100" dir="2700000" algn="tl">
                    <a:srgbClr val="000000"/>
                  </a:outerShdw>
                </a:effectLst>
                <a:latin typeface="+mn-lt"/>
              </a:rPr>
            </a:br>
            <a:r>
              <a:rPr lang="en-US" sz="6000" b="1" dirty="0">
                <a:effectLst>
                  <a:outerShdw blurRad="38100" dist="38100" dir="2700000" algn="tl">
                    <a:srgbClr val="000000"/>
                  </a:outerShdw>
                </a:effectLst>
                <a:latin typeface="+mn-lt"/>
              </a:rPr>
              <a:t>Young </a:t>
            </a:r>
            <a:r>
              <a:rPr lang="en-US" sz="6000" b="1" dirty="0" smtClean="0">
                <a:effectLst>
                  <a:outerShdw blurRad="38100" dist="38100" dir="2700000" algn="tl">
                    <a:srgbClr val="000000"/>
                  </a:outerShdw>
                </a:effectLst>
                <a:latin typeface="+mn-lt"/>
              </a:rPr>
              <a:t>Children</a:t>
            </a:r>
          </a:p>
          <a:p>
            <a:pPr algn="ctr" fontAlgn="auto">
              <a:spcBef>
                <a:spcPts val="0"/>
              </a:spcBef>
              <a:spcAft>
                <a:spcPts val="0"/>
              </a:spcAft>
              <a:defRPr/>
            </a:pPr>
            <a:r>
              <a:rPr lang="en-US" sz="4400" b="1" dirty="0" smtClean="0">
                <a:effectLst>
                  <a:outerShdw blurRad="38100" dist="38100" dir="2700000" algn="tl">
                    <a:srgbClr val="000000"/>
                  </a:outerShdw>
                </a:effectLst>
              </a:rPr>
              <a:t>Fats and Oils Group</a:t>
            </a:r>
          </a:p>
          <a:p>
            <a:pPr algn="ctr" fontAlgn="auto">
              <a:spcBef>
                <a:spcPts val="0"/>
              </a:spcBef>
              <a:spcAft>
                <a:spcPts val="0"/>
              </a:spcAft>
              <a:defRPr/>
            </a:pPr>
            <a:endParaRPr lang="en-US" sz="2000" b="1" dirty="0" smtClean="0">
              <a:effectLst>
                <a:outerShdw blurRad="38100" dist="38100" dir="2700000" algn="tl">
                  <a:srgbClr val="000000"/>
                </a:outerShdw>
              </a:effectLst>
            </a:endParaRPr>
          </a:p>
          <a:p>
            <a:pPr algn="ctr" fontAlgn="auto">
              <a:spcBef>
                <a:spcPts val="0"/>
              </a:spcBef>
              <a:spcAft>
                <a:spcPts val="0"/>
              </a:spcAft>
              <a:defRPr/>
            </a:pPr>
            <a:endParaRPr lang="en-US" sz="2000" b="1" dirty="0" smtClean="0">
              <a:effectLst>
                <a:outerShdw blurRad="38100" dist="38100" dir="2700000" algn="tl">
                  <a:srgbClr val="000000"/>
                </a:outerShdw>
              </a:effectLst>
            </a:endParaRPr>
          </a:p>
          <a:p>
            <a:pPr algn="ctr" fontAlgn="auto">
              <a:spcBef>
                <a:spcPts val="0"/>
              </a:spcBef>
              <a:spcAft>
                <a:spcPts val="0"/>
              </a:spcAft>
              <a:defRPr/>
            </a:pPr>
            <a:r>
              <a:rPr lang="en-US" sz="4000" b="1" dirty="0" smtClean="0">
                <a:effectLst>
                  <a:outerShdw blurRad="38100" dist="38100" dir="2700000" algn="tl">
                    <a:srgbClr val="000000"/>
                  </a:outerShdw>
                </a:effectLst>
              </a:rPr>
              <a:t>(Insert your name here)</a:t>
            </a:r>
            <a:endParaRPr lang="en-US" sz="4000" b="1" dirty="0" smtClean="0">
              <a:effectLst>
                <a:outerShdw blurRad="38100" dist="38100" dir="2700000" algn="tl">
                  <a:srgbClr val="000000"/>
                </a:outerShdw>
              </a:effectLst>
              <a:latin typeface="+mn-lt"/>
            </a:endParaRPr>
          </a:p>
          <a:p>
            <a:pPr algn="ctr" fontAlgn="auto">
              <a:spcBef>
                <a:spcPts val="0"/>
              </a:spcBef>
              <a:spcAft>
                <a:spcPts val="0"/>
              </a:spcAft>
              <a:defRPr/>
            </a:pPr>
            <a:endParaRPr lang="en-US" sz="3600" b="1" dirty="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2"/>
          <p:cNvSpPr>
            <a:spLocks noChangeArrowheads="1"/>
          </p:cNvSpPr>
          <p:nvPr/>
        </p:nvSpPr>
        <p:spPr bwMode="auto">
          <a:xfrm>
            <a:off x="1600200" y="1524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FFCC00"/>
                </a:solidFill>
                <a:effectLst>
                  <a:outerShdw blurRad="38100" dist="38100" dir="2700000" algn="tl">
                    <a:srgbClr val="000000"/>
                  </a:outerShdw>
                </a:effectLst>
              </a:rPr>
              <a:t>Fat/Oils</a:t>
            </a:r>
          </a:p>
        </p:txBody>
      </p:sp>
      <p:sp>
        <p:nvSpPr>
          <p:cNvPr id="5" name="Rectangle 3"/>
          <p:cNvSpPr>
            <a:spLocks noChangeArrowheads="1"/>
          </p:cNvSpPr>
          <p:nvPr/>
        </p:nvSpPr>
        <p:spPr bwMode="auto">
          <a:xfrm>
            <a:off x="228600" y="1828800"/>
            <a:ext cx="5334000" cy="838200"/>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r>
              <a:rPr lang="en-US" sz="3600" b="1" dirty="0">
                <a:solidFill>
                  <a:schemeClr val="hlink"/>
                </a:solidFill>
                <a:effectLst>
                  <a:outerShdw blurRad="38100" dist="38100" dir="2700000" algn="tl">
                    <a:srgbClr val="000000"/>
                  </a:outerShdw>
                </a:effectLst>
              </a:rPr>
              <a:t>Essential fatty acids</a:t>
            </a:r>
          </a:p>
          <a:p>
            <a:pPr algn="ctr" eaLnBrk="1" hangingPunct="1">
              <a:spcBef>
                <a:spcPct val="20000"/>
              </a:spcBef>
              <a:buClr>
                <a:schemeClr val="bg2"/>
              </a:buClr>
              <a:buSzPct val="120000"/>
              <a:defRPr/>
            </a:pPr>
            <a:endParaRPr lang="en-US" sz="1200" b="1" dirty="0">
              <a:solidFill>
                <a:srgbClr val="4D4D4D"/>
              </a:solidFill>
              <a:effectLst>
                <a:outerShdw blurRad="38100" dist="38100" dir="2700000" algn="tl">
                  <a:srgbClr val="000000"/>
                </a:outerShdw>
              </a:effectLst>
            </a:endParaRPr>
          </a:p>
        </p:txBody>
      </p:sp>
      <p:sp>
        <p:nvSpPr>
          <p:cNvPr id="6" name="Rectangle 4"/>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pic>
        <p:nvPicPr>
          <p:cNvPr id="7" name="Picture 10" descr="MPj04309380000[1]"/>
          <p:cNvPicPr>
            <a:picLocks noChangeAspect="1" noChangeArrowheads="1"/>
          </p:cNvPicPr>
          <p:nvPr/>
        </p:nvPicPr>
        <p:blipFill>
          <a:blip r:embed="rId3" cstate="print"/>
          <a:srcRect l="15714" t="30054" r="55714" b="50626"/>
          <a:stretch>
            <a:fillRect/>
          </a:stretch>
        </p:blipFill>
        <p:spPr bwMode="auto">
          <a:xfrm>
            <a:off x="5410200" y="1905000"/>
            <a:ext cx="3200400" cy="1439863"/>
          </a:xfrm>
          <a:prstGeom prst="rect">
            <a:avLst/>
          </a:prstGeom>
          <a:noFill/>
          <a:ln w="9525">
            <a:noFill/>
            <a:miter lim="800000"/>
            <a:headEnd/>
            <a:tailEnd/>
          </a:ln>
        </p:spPr>
      </p:pic>
      <p:pic>
        <p:nvPicPr>
          <p:cNvPr id="8" name="Picture 12" descr="MPj04035850000[1]"/>
          <p:cNvPicPr>
            <a:picLocks noChangeAspect="1" noChangeArrowheads="1"/>
          </p:cNvPicPr>
          <p:nvPr/>
        </p:nvPicPr>
        <p:blipFill>
          <a:blip r:embed="rId4" cstate="print"/>
          <a:srcRect/>
          <a:stretch>
            <a:fillRect/>
          </a:stretch>
        </p:blipFill>
        <p:spPr bwMode="auto">
          <a:xfrm>
            <a:off x="1752600" y="2971800"/>
            <a:ext cx="3505200" cy="2335213"/>
          </a:xfrm>
          <a:prstGeom prst="rect">
            <a:avLst/>
          </a:prstGeom>
          <a:noFill/>
          <a:ln w="9525">
            <a:noFill/>
            <a:miter lim="800000"/>
            <a:headEnd/>
            <a:tailEnd/>
          </a:ln>
        </p:spPr>
      </p:pic>
      <p:pic>
        <p:nvPicPr>
          <p:cNvPr id="10" name="Picture 13" descr="oils"/>
          <p:cNvPicPr>
            <a:picLocks noChangeAspect="1" noChangeArrowheads="1"/>
          </p:cNvPicPr>
          <p:nvPr/>
        </p:nvPicPr>
        <p:blipFill>
          <a:blip r:embed="rId5" cstate="print"/>
          <a:srcRect l="33333" b="1031"/>
          <a:stretch>
            <a:fillRect/>
          </a:stretch>
        </p:blipFill>
        <p:spPr bwMode="auto">
          <a:xfrm>
            <a:off x="381000" y="5334000"/>
            <a:ext cx="2133600" cy="101065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j0302953"/>
          <p:cNvPicPr>
            <a:picLocks noChangeAspect="1" noChangeArrowheads="1"/>
          </p:cNvPicPr>
          <p:nvPr/>
        </p:nvPicPr>
        <p:blipFill>
          <a:blip r:embed="rId3" cstate="print"/>
          <a:srcRect/>
          <a:stretch>
            <a:fillRect/>
          </a:stretch>
        </p:blipFill>
        <p:spPr bwMode="auto">
          <a:xfrm>
            <a:off x="6629400" y="2222594"/>
            <a:ext cx="1676400" cy="2349406"/>
          </a:xfrm>
          <a:prstGeom prst="rect">
            <a:avLst/>
          </a:prstGeom>
          <a:noFill/>
          <a:ln w="9525">
            <a:noFill/>
            <a:miter lim="800000"/>
            <a:headEnd/>
            <a:tailEnd/>
          </a:ln>
        </p:spPr>
      </p:pic>
      <p:grpSp>
        <p:nvGrpSpPr>
          <p:cNvPr id="11" name="Group 15"/>
          <p:cNvGrpSpPr>
            <a:grpSpLocks/>
          </p:cNvGrpSpPr>
          <p:nvPr/>
        </p:nvGrpSpPr>
        <p:grpSpPr bwMode="auto">
          <a:xfrm>
            <a:off x="609600" y="3124200"/>
            <a:ext cx="4038600" cy="1981200"/>
            <a:chOff x="2880" y="2016"/>
            <a:chExt cx="2544" cy="1248"/>
          </a:xfrm>
        </p:grpSpPr>
        <p:sp>
          <p:nvSpPr>
            <p:cNvPr id="12" name="Oval 14"/>
            <p:cNvSpPr>
              <a:spLocks noChangeArrowheads="1"/>
            </p:cNvSpPr>
            <p:nvPr/>
          </p:nvSpPr>
          <p:spPr bwMode="auto">
            <a:xfrm>
              <a:off x="2880" y="2016"/>
              <a:ext cx="2544" cy="1248"/>
            </a:xfrm>
            <a:prstGeom prst="ellipse">
              <a:avLst/>
            </a:prstGeom>
            <a:solidFill>
              <a:schemeClr val="hlink"/>
            </a:solidFill>
            <a:ln w="9525">
              <a:solidFill>
                <a:srgbClr val="000000"/>
              </a:solidFill>
              <a:round/>
              <a:headEnd/>
              <a:tailEnd/>
            </a:ln>
          </p:spPr>
          <p:txBody>
            <a:bodyPr wrap="none" anchor="ctr"/>
            <a:lstStyle/>
            <a:p>
              <a:r>
                <a:rPr lang="en-US" sz="3600" b="1">
                  <a:solidFill>
                    <a:srgbClr val="000000"/>
                  </a:solidFill>
                </a:rPr>
                <a:t>FAT</a:t>
              </a:r>
            </a:p>
          </p:txBody>
        </p:sp>
        <p:sp>
          <p:nvSpPr>
            <p:cNvPr id="13" name="Text Box 13"/>
            <p:cNvSpPr txBox="1">
              <a:spLocks noChangeArrowheads="1"/>
            </p:cNvSpPr>
            <p:nvPr/>
          </p:nvSpPr>
          <p:spPr bwMode="auto">
            <a:xfrm>
              <a:off x="4080" y="2112"/>
              <a:ext cx="825" cy="1038"/>
            </a:xfrm>
            <a:prstGeom prst="rect">
              <a:avLst/>
            </a:prstGeom>
            <a:noFill/>
            <a:ln w="9525">
              <a:noFill/>
              <a:miter lim="800000"/>
              <a:headEnd/>
              <a:tailEnd/>
            </a:ln>
          </p:spPr>
          <p:txBody>
            <a:bodyPr>
              <a:spAutoFit/>
            </a:bodyPr>
            <a:lstStyle/>
            <a:p>
              <a:pPr algn="ctr"/>
              <a:r>
                <a:rPr lang="en-US" b="1">
                  <a:solidFill>
                    <a:srgbClr val="000000"/>
                  </a:solidFill>
                </a:rPr>
                <a:t>Vitamin A</a:t>
              </a:r>
            </a:p>
            <a:p>
              <a:pPr algn="ctr"/>
              <a:r>
                <a:rPr lang="en-US" b="1">
                  <a:solidFill>
                    <a:srgbClr val="000000"/>
                  </a:solidFill>
                </a:rPr>
                <a:t>Vitamin D</a:t>
              </a:r>
            </a:p>
            <a:p>
              <a:pPr algn="ctr"/>
              <a:r>
                <a:rPr lang="en-US" b="1">
                  <a:solidFill>
                    <a:srgbClr val="000000"/>
                  </a:solidFill>
                </a:rPr>
                <a:t>Vitamin E</a:t>
              </a:r>
            </a:p>
            <a:p>
              <a:pPr algn="ctr"/>
              <a:r>
                <a:rPr lang="en-US" b="1">
                  <a:solidFill>
                    <a:srgbClr val="000000"/>
                  </a:solidFill>
                </a:rPr>
                <a:t>Vitamin K</a:t>
              </a:r>
            </a:p>
            <a:p>
              <a:pPr algn="ctr"/>
              <a:endParaRPr lang="en-US" sz="1200" b="1">
                <a:solidFill>
                  <a:srgbClr val="000000"/>
                </a:solidFill>
              </a:endParaRPr>
            </a:p>
            <a:p>
              <a:pPr algn="ctr"/>
              <a:r>
                <a:rPr lang="en-US" b="1">
                  <a:solidFill>
                    <a:srgbClr val="000000"/>
                  </a:solidFill>
                </a:rPr>
                <a:t>Calcium</a:t>
              </a:r>
            </a:p>
          </p:txBody>
        </p:sp>
      </p:grpSp>
      <p:sp>
        <p:nvSpPr>
          <p:cNvPr id="14" name="Rectangle 2"/>
          <p:cNvSpPr>
            <a:spLocks noChangeArrowheads="1"/>
          </p:cNvSpPr>
          <p:nvPr/>
        </p:nvSpPr>
        <p:spPr bwMode="auto">
          <a:xfrm>
            <a:off x="1600200" y="1524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FFCC00"/>
                </a:solidFill>
                <a:effectLst>
                  <a:outerShdw blurRad="38100" dist="38100" dir="2700000" algn="tl">
                    <a:srgbClr val="000000"/>
                  </a:outerShdw>
                </a:effectLst>
              </a:rPr>
              <a:t>Fat/Oils</a:t>
            </a:r>
          </a:p>
        </p:txBody>
      </p:sp>
      <p:sp>
        <p:nvSpPr>
          <p:cNvPr id="15" name="Rectangle 3"/>
          <p:cNvSpPr>
            <a:spLocks noChangeArrowheads="1"/>
          </p:cNvSpPr>
          <p:nvPr/>
        </p:nvSpPr>
        <p:spPr bwMode="auto">
          <a:xfrm>
            <a:off x="685800" y="1524000"/>
            <a:ext cx="7239000" cy="1447800"/>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r>
              <a:rPr lang="en-US" sz="3600" b="1" dirty="0">
                <a:solidFill>
                  <a:srgbClr val="4D4D4D"/>
                </a:solidFill>
                <a:effectLst>
                  <a:outerShdw blurRad="38100" dist="38100" dir="2700000" algn="tl">
                    <a:srgbClr val="000000"/>
                  </a:outerShdw>
                </a:effectLst>
              </a:rPr>
              <a:t>Needed for absorption of fat soluble vitamins and calcium</a:t>
            </a:r>
          </a:p>
          <a:p>
            <a:pPr algn="ctr" eaLnBrk="1" hangingPunct="1">
              <a:spcBef>
                <a:spcPct val="20000"/>
              </a:spcBef>
              <a:buClr>
                <a:schemeClr val="bg2"/>
              </a:buClr>
              <a:buSzPct val="120000"/>
              <a:defRPr/>
            </a:pPr>
            <a:endParaRPr lang="en-US" sz="1200" b="1" dirty="0">
              <a:solidFill>
                <a:srgbClr val="4D4D4D"/>
              </a:solidFill>
              <a:effectLst>
                <a:outerShdw blurRad="38100" dist="38100" dir="2700000" algn="tl">
                  <a:srgbClr val="000000"/>
                </a:outerShdw>
              </a:effectLst>
            </a:endParaRPr>
          </a:p>
          <a:p>
            <a:pPr algn="ctr" eaLnBrk="1" hangingPunct="1">
              <a:spcBef>
                <a:spcPct val="20000"/>
              </a:spcBef>
              <a:buClr>
                <a:schemeClr val="bg2"/>
              </a:buClr>
              <a:buSzPct val="120000"/>
              <a:defRPr/>
            </a:pPr>
            <a:endParaRPr lang="en-US" sz="3600" b="1" dirty="0">
              <a:solidFill>
                <a:srgbClr val="4D4D4D"/>
              </a:solidFill>
              <a:effectLst>
                <a:outerShdw blurRad="38100" dist="38100" dir="2700000" algn="tl">
                  <a:srgbClr val="000000"/>
                </a:outerShdw>
              </a:effectLst>
            </a:endParaRPr>
          </a:p>
        </p:txBody>
      </p:sp>
      <p:sp>
        <p:nvSpPr>
          <p:cNvPr id="16" name="Rectangle 4"/>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17" name="Oval 9"/>
          <p:cNvSpPr>
            <a:spLocks noChangeArrowheads="1"/>
          </p:cNvSpPr>
          <p:nvPr/>
        </p:nvSpPr>
        <p:spPr bwMode="auto">
          <a:xfrm>
            <a:off x="609600" y="3124200"/>
            <a:ext cx="4038600" cy="1981200"/>
          </a:xfrm>
          <a:prstGeom prst="ellipse">
            <a:avLst/>
          </a:prstGeom>
          <a:solidFill>
            <a:schemeClr val="hlink"/>
          </a:solidFill>
          <a:ln w="9525">
            <a:solidFill>
              <a:srgbClr val="000000"/>
            </a:solidFill>
            <a:round/>
            <a:headEnd/>
            <a:tailEnd/>
          </a:ln>
        </p:spPr>
        <p:txBody>
          <a:bodyPr wrap="none" anchor="ctr"/>
          <a:lstStyle/>
          <a:p>
            <a:r>
              <a:rPr lang="en-US" sz="3600" b="1">
                <a:solidFill>
                  <a:srgbClr val="000000"/>
                </a:solidFill>
              </a:rPr>
              <a:t>FAT</a:t>
            </a:r>
          </a:p>
        </p:txBody>
      </p:sp>
      <p:sp>
        <p:nvSpPr>
          <p:cNvPr id="18" name="Text Box 12"/>
          <p:cNvSpPr txBox="1">
            <a:spLocks noChangeArrowheads="1"/>
          </p:cNvSpPr>
          <p:nvPr/>
        </p:nvSpPr>
        <p:spPr bwMode="auto">
          <a:xfrm>
            <a:off x="2514600" y="3276600"/>
            <a:ext cx="1309688" cy="1647825"/>
          </a:xfrm>
          <a:prstGeom prst="rect">
            <a:avLst/>
          </a:prstGeom>
          <a:noFill/>
          <a:ln w="9525">
            <a:noFill/>
            <a:miter lim="800000"/>
            <a:headEnd/>
            <a:tailEnd/>
          </a:ln>
        </p:spPr>
        <p:txBody>
          <a:bodyPr>
            <a:spAutoFit/>
          </a:bodyPr>
          <a:lstStyle/>
          <a:p>
            <a:pPr algn="ctr"/>
            <a:r>
              <a:rPr lang="en-US" b="1">
                <a:solidFill>
                  <a:srgbClr val="000000"/>
                </a:solidFill>
              </a:rPr>
              <a:t>Vitamin A</a:t>
            </a:r>
          </a:p>
          <a:p>
            <a:pPr algn="ctr"/>
            <a:r>
              <a:rPr lang="en-US" b="1">
                <a:solidFill>
                  <a:srgbClr val="000000"/>
                </a:solidFill>
              </a:rPr>
              <a:t>Vitamin D</a:t>
            </a:r>
          </a:p>
          <a:p>
            <a:pPr algn="ctr"/>
            <a:r>
              <a:rPr lang="en-US" b="1">
                <a:solidFill>
                  <a:srgbClr val="000000"/>
                </a:solidFill>
              </a:rPr>
              <a:t>Vitamin E</a:t>
            </a:r>
          </a:p>
          <a:p>
            <a:pPr algn="ctr"/>
            <a:r>
              <a:rPr lang="en-US" b="1">
                <a:solidFill>
                  <a:srgbClr val="000000"/>
                </a:solidFill>
              </a:rPr>
              <a:t>Vitamin K</a:t>
            </a:r>
          </a:p>
          <a:p>
            <a:pPr algn="ctr"/>
            <a:endParaRPr lang="en-US" sz="1200" b="1">
              <a:solidFill>
                <a:srgbClr val="000000"/>
              </a:solidFill>
            </a:endParaRPr>
          </a:p>
          <a:p>
            <a:pPr algn="ctr"/>
            <a:r>
              <a:rPr lang="en-US" b="1">
                <a:solidFill>
                  <a:srgbClr val="000000"/>
                </a:solidFill>
              </a:rPr>
              <a:t>Calcium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 3.64162E-6 C 0.22743 0.07838 0.45486 0.15699 0.54583 0.18867 " pathEditMode="relative" rAng="0" ptsTypes="aA">
                                      <p:cBhvr>
                                        <p:cTn id="10" dur="2000" fill="hold"/>
                                        <p:tgtEl>
                                          <p:spTgt spid="11"/>
                                        </p:tgtEl>
                                        <p:attrNameLst>
                                          <p:attrName>ppt_x</p:attrName>
                                          <p:attrName>ppt_y</p:attrName>
                                        </p:attrNameLst>
                                      </p:cBhvr>
                                      <p:rCtr x="273" y="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52600" y="1524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FFCC00"/>
                </a:solidFill>
                <a:effectLst>
                  <a:outerShdw blurRad="38100" dist="38100" dir="2700000" algn="tl">
                    <a:srgbClr val="000000"/>
                  </a:outerShdw>
                </a:effectLst>
              </a:rPr>
              <a:t>Fat/Oils</a:t>
            </a:r>
          </a:p>
        </p:txBody>
      </p:sp>
      <p:sp>
        <p:nvSpPr>
          <p:cNvPr id="5" name="Rectangle 3"/>
          <p:cNvSpPr>
            <a:spLocks noChangeArrowheads="1"/>
          </p:cNvSpPr>
          <p:nvPr/>
        </p:nvSpPr>
        <p:spPr bwMode="auto">
          <a:xfrm>
            <a:off x="457200" y="1219200"/>
            <a:ext cx="7162800" cy="4525963"/>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endParaRPr lang="en-US" sz="1200" b="1">
              <a:solidFill>
                <a:srgbClr val="4D4D4D"/>
              </a:solidFill>
              <a:effectLst>
                <a:outerShdw blurRad="38100" dist="38100" dir="2700000" algn="tl">
                  <a:srgbClr val="000000"/>
                </a:outerShdw>
              </a:effectLst>
            </a:endParaRPr>
          </a:p>
          <a:p>
            <a:pPr eaLnBrk="1" hangingPunct="1">
              <a:spcBef>
                <a:spcPct val="20000"/>
              </a:spcBef>
              <a:buClr>
                <a:schemeClr val="bg2"/>
              </a:buClr>
              <a:buSzPct val="120000"/>
              <a:defRPr/>
            </a:pPr>
            <a:r>
              <a:rPr lang="en-US" sz="3600" b="1">
                <a:solidFill>
                  <a:srgbClr val="4D4D4D"/>
                </a:solidFill>
                <a:effectLst>
                  <a:outerShdw blurRad="38100" dist="38100" dir="2700000" algn="tl">
                    <a:srgbClr val="000000"/>
                  </a:outerShdw>
                </a:effectLst>
              </a:rPr>
              <a:t>Types: </a:t>
            </a:r>
          </a:p>
          <a:p>
            <a:pPr eaLnBrk="1" hangingPunct="1">
              <a:spcBef>
                <a:spcPct val="20000"/>
              </a:spcBef>
              <a:buClr>
                <a:schemeClr val="bg2"/>
              </a:buClr>
              <a:buSzPct val="120000"/>
              <a:defRPr/>
            </a:pPr>
            <a:r>
              <a:rPr lang="en-US" sz="3600" b="1">
                <a:solidFill>
                  <a:srgbClr val="4D4D4D"/>
                </a:solidFill>
                <a:effectLst>
                  <a:outerShdw blurRad="38100" dist="38100" dir="2700000" algn="tl">
                    <a:srgbClr val="000000"/>
                  </a:outerShdw>
                </a:effectLst>
              </a:rPr>
              <a:t>	Saturated</a:t>
            </a:r>
          </a:p>
          <a:p>
            <a:pPr eaLnBrk="1" hangingPunct="1">
              <a:spcBef>
                <a:spcPct val="20000"/>
              </a:spcBef>
              <a:buClr>
                <a:schemeClr val="bg2"/>
              </a:buClr>
              <a:buSzPct val="120000"/>
              <a:defRPr/>
            </a:pPr>
            <a:r>
              <a:rPr lang="en-US" sz="3600" b="1">
                <a:solidFill>
                  <a:srgbClr val="4D4D4D"/>
                </a:solidFill>
                <a:effectLst>
                  <a:outerShdw blurRad="38100" dist="38100" dir="2700000" algn="tl">
                    <a:srgbClr val="000000"/>
                  </a:outerShdw>
                </a:effectLst>
              </a:rPr>
              <a:t>	Polyunsaturated</a:t>
            </a:r>
          </a:p>
          <a:p>
            <a:pPr eaLnBrk="1" hangingPunct="1">
              <a:spcBef>
                <a:spcPct val="20000"/>
              </a:spcBef>
              <a:buClr>
                <a:schemeClr val="bg2"/>
              </a:buClr>
              <a:buSzPct val="120000"/>
              <a:defRPr/>
            </a:pPr>
            <a:r>
              <a:rPr lang="en-US" sz="3600" b="1">
                <a:solidFill>
                  <a:srgbClr val="4D4D4D"/>
                </a:solidFill>
                <a:effectLst>
                  <a:outerShdw blurRad="38100" dist="38100" dir="2700000" algn="tl">
                    <a:srgbClr val="000000"/>
                  </a:outerShdw>
                </a:effectLst>
              </a:rPr>
              <a:t>	Monounsaturated</a:t>
            </a:r>
          </a:p>
          <a:p>
            <a:pPr eaLnBrk="1" hangingPunct="1">
              <a:spcBef>
                <a:spcPct val="20000"/>
              </a:spcBef>
              <a:buClr>
                <a:schemeClr val="bg2"/>
              </a:buClr>
              <a:buSzPct val="120000"/>
              <a:defRPr/>
            </a:pPr>
            <a:r>
              <a:rPr lang="en-US" sz="3600" b="1">
                <a:solidFill>
                  <a:srgbClr val="4D4D4D"/>
                </a:solidFill>
                <a:effectLst>
                  <a:outerShdw blurRad="38100" dist="38100" dir="2700000" algn="tl">
                    <a:srgbClr val="000000"/>
                  </a:outerShdw>
                </a:effectLst>
              </a:rPr>
              <a:t>	Trans fatty acids</a:t>
            </a:r>
          </a:p>
        </p:txBody>
      </p:sp>
      <p:sp>
        <p:nvSpPr>
          <p:cNvPr id="6" name="Rectangle 11"/>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pic>
        <p:nvPicPr>
          <p:cNvPr id="7" name="Picture 14" descr="MPj01753740000[1]"/>
          <p:cNvPicPr>
            <a:picLocks noChangeAspect="1" noChangeArrowheads="1"/>
          </p:cNvPicPr>
          <p:nvPr/>
        </p:nvPicPr>
        <p:blipFill>
          <a:blip r:embed="rId3" cstate="print"/>
          <a:srcRect l="35417" t="25194" r="33333" b="31395"/>
          <a:stretch>
            <a:fillRect/>
          </a:stretch>
        </p:blipFill>
        <p:spPr bwMode="auto">
          <a:xfrm>
            <a:off x="6858000" y="2514600"/>
            <a:ext cx="1905000" cy="1778000"/>
          </a:xfrm>
          <a:prstGeom prst="rect">
            <a:avLst/>
          </a:prstGeom>
          <a:noFill/>
          <a:ln w="9525">
            <a:noFill/>
            <a:miter lim="800000"/>
            <a:headEnd/>
            <a:tailEnd/>
          </a:ln>
        </p:spPr>
      </p:pic>
      <p:pic>
        <p:nvPicPr>
          <p:cNvPr id="8" name="Picture 15" descr="MPj03878520000[1]"/>
          <p:cNvPicPr>
            <a:picLocks noChangeAspect="1" noChangeArrowheads="1"/>
          </p:cNvPicPr>
          <p:nvPr/>
        </p:nvPicPr>
        <p:blipFill>
          <a:blip r:embed="rId4" cstate="print"/>
          <a:srcRect l="32481" t="8333" r="12044" b="27083"/>
          <a:stretch>
            <a:fillRect/>
          </a:stretch>
        </p:blipFill>
        <p:spPr bwMode="auto">
          <a:xfrm>
            <a:off x="5334000" y="1828800"/>
            <a:ext cx="1401178" cy="2286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52600" y="1524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FFCC00"/>
                </a:solidFill>
                <a:effectLst>
                  <a:outerShdw blurRad="38100" dist="38100" dir="2700000" algn="tl">
                    <a:srgbClr val="000000"/>
                  </a:outerShdw>
                </a:effectLst>
              </a:rPr>
              <a:t>Fat/Oils</a:t>
            </a:r>
          </a:p>
        </p:txBody>
      </p:sp>
      <p:sp>
        <p:nvSpPr>
          <p:cNvPr id="5" name="Rectangle 3"/>
          <p:cNvSpPr>
            <a:spLocks noChangeArrowheads="1"/>
          </p:cNvSpPr>
          <p:nvPr/>
        </p:nvSpPr>
        <p:spPr bwMode="auto">
          <a:xfrm>
            <a:off x="609600" y="1676400"/>
            <a:ext cx="6477000" cy="2971800"/>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r>
              <a:rPr lang="en-US" sz="3600" b="1" u="sng" dirty="0">
                <a:solidFill>
                  <a:srgbClr val="4D4D4D"/>
                </a:solidFill>
                <a:effectLst>
                  <a:outerShdw blurRad="38100" dist="38100" dir="2700000" algn="tl">
                    <a:srgbClr val="000000"/>
                  </a:outerShdw>
                </a:effectLst>
              </a:rPr>
              <a:t>Most Healthful</a:t>
            </a:r>
            <a:r>
              <a:rPr lang="en-US" sz="3600" b="1" dirty="0">
                <a:solidFill>
                  <a:srgbClr val="4D4D4D"/>
                </a:solidFill>
                <a:effectLst>
                  <a:outerShdw blurRad="38100" dist="38100" dir="2700000" algn="tl">
                    <a:srgbClr val="000000"/>
                  </a:outerShdw>
                </a:effectLst>
              </a:rPr>
              <a:t> </a:t>
            </a:r>
          </a:p>
          <a:p>
            <a:pPr eaLnBrk="1" hangingPunct="1">
              <a:spcBef>
                <a:spcPct val="20000"/>
              </a:spcBef>
              <a:buClr>
                <a:schemeClr val="bg2"/>
              </a:buClr>
              <a:buSzPct val="120000"/>
              <a:defRPr/>
            </a:pPr>
            <a:r>
              <a:rPr lang="en-US" sz="2000" b="1" dirty="0">
                <a:solidFill>
                  <a:srgbClr val="4D4D4D"/>
                </a:solidFill>
                <a:effectLst>
                  <a:outerShdw blurRad="38100" dist="38100" dir="2700000" algn="tl">
                    <a:srgbClr val="000000"/>
                  </a:outerShdw>
                </a:effectLst>
              </a:rPr>
              <a:t>		</a:t>
            </a:r>
          </a:p>
          <a:p>
            <a:pPr eaLnBrk="1" hangingPunct="1">
              <a:spcBef>
                <a:spcPct val="20000"/>
              </a:spcBef>
              <a:buClr>
                <a:schemeClr val="bg2"/>
              </a:buClr>
              <a:buSzPct val="120000"/>
              <a:defRPr/>
            </a:pPr>
            <a:r>
              <a:rPr lang="en-US" sz="3600" b="1" dirty="0">
                <a:solidFill>
                  <a:srgbClr val="4D4D4D"/>
                </a:solidFill>
                <a:effectLst>
                  <a:outerShdw blurRad="38100" dist="38100" dir="2700000" algn="tl">
                    <a:srgbClr val="000000"/>
                  </a:outerShdw>
                </a:effectLst>
              </a:rPr>
              <a:t>Polyunsaturated</a:t>
            </a:r>
          </a:p>
          <a:p>
            <a:pPr eaLnBrk="1" hangingPunct="1">
              <a:spcBef>
                <a:spcPct val="20000"/>
              </a:spcBef>
              <a:buClr>
                <a:schemeClr val="bg2"/>
              </a:buClr>
              <a:buSzPct val="120000"/>
              <a:defRPr/>
            </a:pPr>
            <a:r>
              <a:rPr lang="en-US" sz="3600" b="1" dirty="0">
                <a:solidFill>
                  <a:srgbClr val="4D4D4D"/>
                </a:solidFill>
                <a:effectLst>
                  <a:outerShdw blurRad="38100" dist="38100" dir="2700000" algn="tl">
                    <a:srgbClr val="000000"/>
                  </a:outerShdw>
                </a:effectLst>
              </a:rPr>
              <a:t>Monounsaturated 	</a:t>
            </a:r>
          </a:p>
        </p:txBody>
      </p:sp>
      <p:sp>
        <p:nvSpPr>
          <p:cNvPr id="6" name="Rectangle 7"/>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pic>
        <p:nvPicPr>
          <p:cNvPr id="7" name="Picture 8" descr="MPj03878520000[1]"/>
          <p:cNvPicPr>
            <a:picLocks noChangeAspect="1" noChangeArrowheads="1"/>
          </p:cNvPicPr>
          <p:nvPr/>
        </p:nvPicPr>
        <p:blipFill>
          <a:blip r:embed="rId3" cstate="print"/>
          <a:srcRect l="32481" t="8333" r="12044" b="27083"/>
          <a:stretch>
            <a:fillRect/>
          </a:stretch>
        </p:blipFill>
        <p:spPr bwMode="auto">
          <a:xfrm>
            <a:off x="6019800" y="2057400"/>
            <a:ext cx="2605088" cy="425131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52600" y="1524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dirty="0">
                <a:solidFill>
                  <a:srgbClr val="FFCC00"/>
                </a:solidFill>
                <a:effectLst>
                  <a:outerShdw blurRad="38100" dist="38100" dir="2700000" algn="tl">
                    <a:srgbClr val="000000"/>
                  </a:outerShdw>
                </a:effectLst>
              </a:rPr>
              <a:t>Fat/Oils</a:t>
            </a:r>
          </a:p>
        </p:txBody>
      </p:sp>
      <p:sp>
        <p:nvSpPr>
          <p:cNvPr id="5" name="Rectangle 3"/>
          <p:cNvSpPr>
            <a:spLocks noChangeArrowheads="1"/>
          </p:cNvSpPr>
          <p:nvPr/>
        </p:nvSpPr>
        <p:spPr bwMode="auto">
          <a:xfrm>
            <a:off x="457200" y="1524000"/>
            <a:ext cx="7239000" cy="3124200"/>
          </a:xfrm>
          <a:prstGeom prst="rect">
            <a:avLst/>
          </a:prstGeom>
          <a:noFill/>
          <a:ln w="9525">
            <a:noFill/>
            <a:miter lim="800000"/>
            <a:headEnd/>
            <a:tailEnd/>
          </a:ln>
          <a:effectLst/>
        </p:spPr>
        <p:txBody>
          <a:bodyPr/>
          <a:lstStyle/>
          <a:p>
            <a:pPr eaLnBrk="1" hangingPunct="1">
              <a:spcBef>
                <a:spcPct val="20000"/>
              </a:spcBef>
              <a:buClr>
                <a:schemeClr val="bg2"/>
              </a:buClr>
              <a:buSzPct val="120000"/>
              <a:defRPr/>
            </a:pPr>
            <a:r>
              <a:rPr lang="en-US" sz="3600" b="1" u="sng" dirty="0">
                <a:solidFill>
                  <a:srgbClr val="4D4D4D"/>
                </a:solidFill>
                <a:effectLst>
                  <a:outerShdw blurRad="38100" dist="38100" dir="2700000" algn="tl">
                    <a:srgbClr val="000000"/>
                  </a:outerShdw>
                </a:effectLst>
              </a:rPr>
              <a:t>Limit </a:t>
            </a:r>
            <a:r>
              <a:rPr lang="en-US" sz="3600" b="1" dirty="0">
                <a:solidFill>
                  <a:srgbClr val="4D4D4D"/>
                </a:solidFill>
                <a:effectLst>
                  <a:outerShdw blurRad="38100" dist="38100" dir="2700000" algn="tl">
                    <a:srgbClr val="000000"/>
                  </a:outerShdw>
                </a:effectLst>
              </a:rPr>
              <a:t> </a:t>
            </a:r>
          </a:p>
          <a:p>
            <a:pPr eaLnBrk="1" hangingPunct="1">
              <a:spcBef>
                <a:spcPct val="20000"/>
              </a:spcBef>
              <a:buClr>
                <a:schemeClr val="bg2"/>
              </a:buClr>
              <a:buSzPct val="120000"/>
              <a:defRPr/>
            </a:pPr>
            <a:r>
              <a:rPr lang="en-US" sz="1200" b="1" dirty="0">
                <a:solidFill>
                  <a:srgbClr val="4D4D4D"/>
                </a:solidFill>
                <a:effectLst>
                  <a:outerShdw blurRad="38100" dist="38100" dir="2700000" algn="tl">
                    <a:srgbClr val="000000"/>
                  </a:outerShdw>
                </a:effectLst>
              </a:rPr>
              <a:t>	</a:t>
            </a:r>
          </a:p>
          <a:p>
            <a:pPr eaLnBrk="1" hangingPunct="1">
              <a:spcBef>
                <a:spcPct val="20000"/>
              </a:spcBef>
              <a:buClr>
                <a:schemeClr val="bg2"/>
              </a:buClr>
              <a:buSzPct val="120000"/>
              <a:defRPr/>
            </a:pPr>
            <a:r>
              <a:rPr lang="en-US" sz="3600" b="1" dirty="0">
                <a:solidFill>
                  <a:srgbClr val="4D4D4D"/>
                </a:solidFill>
                <a:effectLst>
                  <a:outerShdw blurRad="38100" dist="38100" dir="2700000" algn="tl">
                    <a:srgbClr val="000000"/>
                  </a:outerShdw>
                </a:effectLst>
              </a:rPr>
              <a:t>	Saturated</a:t>
            </a:r>
          </a:p>
          <a:p>
            <a:pPr eaLnBrk="1" hangingPunct="1">
              <a:spcBef>
                <a:spcPct val="20000"/>
              </a:spcBef>
              <a:buClr>
                <a:schemeClr val="bg2"/>
              </a:buClr>
              <a:buSzPct val="120000"/>
              <a:defRPr/>
            </a:pPr>
            <a:endParaRPr lang="en-US" sz="2000" b="1" dirty="0">
              <a:solidFill>
                <a:srgbClr val="4D4D4D"/>
              </a:solidFill>
              <a:effectLst>
                <a:outerShdw blurRad="38100" dist="38100" dir="2700000" algn="tl">
                  <a:srgbClr val="000000"/>
                </a:outerShdw>
              </a:effectLst>
            </a:endParaRPr>
          </a:p>
          <a:p>
            <a:pPr eaLnBrk="1" hangingPunct="1">
              <a:spcBef>
                <a:spcPct val="20000"/>
              </a:spcBef>
              <a:buClr>
                <a:schemeClr val="bg2"/>
              </a:buClr>
              <a:buSzPct val="120000"/>
              <a:defRPr/>
            </a:pPr>
            <a:endParaRPr lang="en-US" sz="2000" b="1" dirty="0">
              <a:solidFill>
                <a:srgbClr val="4D4D4D"/>
              </a:solidFill>
              <a:effectLst>
                <a:outerShdw blurRad="38100" dist="38100" dir="2700000" algn="tl">
                  <a:srgbClr val="000000"/>
                </a:outerShdw>
              </a:effectLst>
            </a:endParaRPr>
          </a:p>
        </p:txBody>
      </p:sp>
      <p:sp>
        <p:nvSpPr>
          <p:cNvPr id="6" name="Rectangle 7"/>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pic>
        <p:nvPicPr>
          <p:cNvPr id="7" name="Picture 8" descr="MPj04070360000[1]"/>
          <p:cNvPicPr>
            <a:picLocks noChangeAspect="1" noChangeArrowheads="1"/>
          </p:cNvPicPr>
          <p:nvPr/>
        </p:nvPicPr>
        <p:blipFill>
          <a:blip r:embed="rId3" cstate="print"/>
          <a:srcRect r="31325" b="25876"/>
          <a:stretch>
            <a:fillRect/>
          </a:stretch>
        </p:blipFill>
        <p:spPr bwMode="auto">
          <a:xfrm>
            <a:off x="4572000" y="1752600"/>
            <a:ext cx="3496040" cy="2514600"/>
          </a:xfrm>
          <a:prstGeom prst="rect">
            <a:avLst/>
          </a:prstGeom>
          <a:noFill/>
          <a:ln w="9525">
            <a:noFill/>
            <a:miter lim="800000"/>
            <a:headEnd/>
            <a:tailEnd/>
          </a:ln>
        </p:spPr>
      </p:pic>
      <p:pic>
        <p:nvPicPr>
          <p:cNvPr id="9" name="Picture 13" descr="oils"/>
          <p:cNvPicPr>
            <a:picLocks noChangeAspect="1" noChangeArrowheads="1"/>
          </p:cNvPicPr>
          <p:nvPr/>
        </p:nvPicPr>
        <p:blipFill>
          <a:blip r:embed="rId4" cstate="print"/>
          <a:srcRect l="33333" b="1031"/>
          <a:stretch>
            <a:fillRect/>
          </a:stretch>
        </p:blipFill>
        <p:spPr bwMode="auto">
          <a:xfrm>
            <a:off x="762000" y="4800600"/>
            <a:ext cx="2895600" cy="1371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52600" y="1524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dirty="0">
                <a:solidFill>
                  <a:srgbClr val="FFCC00"/>
                </a:solidFill>
                <a:effectLst>
                  <a:outerShdw blurRad="38100" dist="38100" dir="2700000" algn="tl">
                    <a:srgbClr val="000000"/>
                  </a:outerShdw>
                </a:effectLst>
              </a:rPr>
              <a:t>Fat/Oils</a:t>
            </a:r>
          </a:p>
        </p:txBody>
      </p:sp>
      <p:sp>
        <p:nvSpPr>
          <p:cNvPr id="5" name="Rectangle 3"/>
          <p:cNvSpPr>
            <a:spLocks noChangeArrowheads="1"/>
          </p:cNvSpPr>
          <p:nvPr/>
        </p:nvSpPr>
        <p:spPr bwMode="auto">
          <a:xfrm>
            <a:off x="457200" y="1524000"/>
            <a:ext cx="7239000" cy="3124200"/>
          </a:xfrm>
          <a:prstGeom prst="rect">
            <a:avLst/>
          </a:prstGeom>
          <a:noFill/>
          <a:ln w="9525">
            <a:noFill/>
            <a:miter lim="800000"/>
            <a:headEnd/>
            <a:tailEnd/>
          </a:ln>
          <a:effectLst/>
        </p:spPr>
        <p:txBody>
          <a:bodyPr/>
          <a:lstStyle/>
          <a:p>
            <a:pPr eaLnBrk="1" hangingPunct="1">
              <a:spcBef>
                <a:spcPct val="20000"/>
              </a:spcBef>
              <a:buClr>
                <a:schemeClr val="bg2"/>
              </a:buClr>
              <a:buSzPct val="120000"/>
              <a:defRPr/>
            </a:pPr>
            <a:r>
              <a:rPr lang="en-US" sz="3600" b="1" u="sng" dirty="0" smtClean="0">
                <a:solidFill>
                  <a:srgbClr val="4D4D4D"/>
                </a:solidFill>
                <a:effectLst>
                  <a:outerShdw blurRad="38100" dist="38100" dir="2700000" algn="tl">
                    <a:srgbClr val="000000"/>
                  </a:outerShdw>
                </a:effectLst>
              </a:rPr>
              <a:t>Avoid</a:t>
            </a:r>
            <a:endParaRPr lang="en-US" sz="3600" b="1" u="sng" dirty="0">
              <a:solidFill>
                <a:srgbClr val="4D4D4D"/>
              </a:solidFill>
              <a:effectLst>
                <a:outerShdw blurRad="38100" dist="38100" dir="2700000" algn="tl">
                  <a:srgbClr val="000000"/>
                </a:outerShdw>
              </a:effectLst>
            </a:endParaRPr>
          </a:p>
          <a:p>
            <a:pPr eaLnBrk="1" hangingPunct="1">
              <a:spcBef>
                <a:spcPct val="20000"/>
              </a:spcBef>
              <a:buClr>
                <a:schemeClr val="bg2"/>
              </a:buClr>
              <a:buSzPct val="120000"/>
              <a:defRPr/>
            </a:pPr>
            <a:r>
              <a:rPr lang="en-US" sz="3600" b="1" dirty="0">
                <a:solidFill>
                  <a:srgbClr val="4D4D4D"/>
                </a:solidFill>
                <a:effectLst>
                  <a:outerShdw blurRad="38100" dist="38100" dir="2700000" algn="tl">
                    <a:srgbClr val="000000"/>
                  </a:outerShdw>
                </a:effectLst>
              </a:rPr>
              <a:t>	Trans fatty acids (worst</a:t>
            </a:r>
            <a:r>
              <a:rPr lang="en-US" sz="3600" b="1" dirty="0" smtClean="0">
                <a:solidFill>
                  <a:srgbClr val="4D4D4D"/>
                </a:solidFill>
                <a:effectLst>
                  <a:outerShdw blurRad="38100" dist="38100" dir="2700000" algn="tl">
                    <a:srgbClr val="000000"/>
                  </a:outerShdw>
                </a:effectLst>
              </a:rPr>
              <a:t>)</a:t>
            </a:r>
          </a:p>
          <a:p>
            <a:pPr eaLnBrk="1" hangingPunct="1">
              <a:spcBef>
                <a:spcPct val="20000"/>
              </a:spcBef>
              <a:buClr>
                <a:schemeClr val="bg2"/>
              </a:buClr>
              <a:buSzPct val="120000"/>
              <a:defRPr/>
            </a:pPr>
            <a:endParaRPr lang="en-US" sz="3600" b="1" dirty="0" smtClean="0">
              <a:solidFill>
                <a:srgbClr val="4D4D4D"/>
              </a:solidFill>
              <a:effectLst>
                <a:outerShdw blurRad="38100" dist="38100" dir="2700000" algn="tl">
                  <a:srgbClr val="000000"/>
                </a:outerShdw>
              </a:effectLst>
            </a:endParaRPr>
          </a:p>
          <a:p>
            <a:pPr eaLnBrk="1" hangingPunct="1">
              <a:spcBef>
                <a:spcPct val="20000"/>
              </a:spcBef>
              <a:buClr>
                <a:schemeClr val="bg2"/>
              </a:buClr>
              <a:buSzPct val="120000"/>
              <a:defRPr/>
            </a:pPr>
            <a:r>
              <a:rPr lang="en-US" sz="3600" b="1" dirty="0" smtClean="0">
                <a:solidFill>
                  <a:srgbClr val="4D4D4D"/>
                </a:solidFill>
                <a:effectLst>
                  <a:outerShdw blurRad="38100" dist="38100" dir="2700000" algn="tl">
                    <a:srgbClr val="000000"/>
                  </a:outerShdw>
                </a:effectLst>
              </a:rPr>
              <a:t>Found in some crackers, chips, cookies, and other baked goods.</a:t>
            </a:r>
            <a:endParaRPr lang="en-US" sz="3600" b="1" dirty="0">
              <a:solidFill>
                <a:srgbClr val="4D4D4D"/>
              </a:solidFill>
              <a:effectLst>
                <a:outerShdw blurRad="38100" dist="38100" dir="2700000" algn="tl">
                  <a:srgbClr val="000000"/>
                </a:outerShdw>
              </a:effectLst>
            </a:endParaRPr>
          </a:p>
        </p:txBody>
      </p:sp>
      <p:sp>
        <p:nvSpPr>
          <p:cNvPr id="6" name="Rectangle 7"/>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pic>
        <p:nvPicPr>
          <p:cNvPr id="7" name="Picture 13" descr="oils"/>
          <p:cNvPicPr>
            <a:picLocks noChangeAspect="1" noChangeArrowheads="1"/>
          </p:cNvPicPr>
          <p:nvPr/>
        </p:nvPicPr>
        <p:blipFill>
          <a:blip r:embed="rId3" cstate="print"/>
          <a:srcRect l="33333" b="1031"/>
          <a:stretch>
            <a:fillRect/>
          </a:stretch>
        </p:blipFill>
        <p:spPr bwMode="auto">
          <a:xfrm>
            <a:off x="762000" y="4800600"/>
            <a:ext cx="2895600" cy="1371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38200" y="152400"/>
            <a:ext cx="74676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dirty="0">
                <a:solidFill>
                  <a:srgbClr val="FFCC00"/>
                </a:solidFill>
                <a:effectLst>
                  <a:outerShdw blurRad="38100" dist="38100" dir="2700000" algn="tl">
                    <a:srgbClr val="000000"/>
                  </a:outerShdw>
                </a:effectLst>
              </a:rPr>
              <a:t>Children Need Fat!</a:t>
            </a:r>
          </a:p>
        </p:txBody>
      </p:sp>
      <p:sp>
        <p:nvSpPr>
          <p:cNvPr id="5" name="Rectangle 3"/>
          <p:cNvSpPr>
            <a:spLocks noChangeArrowheads="1"/>
          </p:cNvSpPr>
          <p:nvPr/>
        </p:nvSpPr>
        <p:spPr bwMode="auto">
          <a:xfrm>
            <a:off x="914400" y="2286000"/>
            <a:ext cx="8229600" cy="3916363"/>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endParaRPr lang="en-US" sz="3600" b="1">
              <a:solidFill>
                <a:srgbClr val="4D4D4D"/>
              </a:solidFill>
              <a:effectLst>
                <a:outerShdw blurRad="38100" dist="38100" dir="2700000" algn="tl">
                  <a:srgbClr val="000000"/>
                </a:outerShdw>
              </a:effectLst>
            </a:endParaRPr>
          </a:p>
        </p:txBody>
      </p:sp>
      <p:sp>
        <p:nvSpPr>
          <p:cNvPr id="6" name="Rectangle 4"/>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7" name="Rectangle 8"/>
          <p:cNvSpPr>
            <a:spLocks noChangeArrowheads="1"/>
          </p:cNvSpPr>
          <p:nvPr/>
        </p:nvSpPr>
        <p:spPr bwMode="auto">
          <a:xfrm>
            <a:off x="381000" y="2057400"/>
            <a:ext cx="8458200" cy="2332038"/>
          </a:xfrm>
          <a:prstGeom prst="rect">
            <a:avLst/>
          </a:prstGeom>
          <a:noFill/>
          <a:ln w="9525">
            <a:noFill/>
            <a:miter lim="800000"/>
            <a:headEnd/>
            <a:tailEnd/>
          </a:ln>
          <a:effectLst/>
        </p:spPr>
        <p:txBody>
          <a:bodyPr>
            <a:spAutoFit/>
          </a:bodyPr>
          <a:lstStyle/>
          <a:p>
            <a:pPr algn="ctr" eaLnBrk="1" hangingPunct="1">
              <a:spcBef>
                <a:spcPct val="20000"/>
              </a:spcBef>
              <a:buClr>
                <a:schemeClr val="bg2"/>
              </a:buClr>
              <a:buSzPct val="120000"/>
              <a:defRPr/>
            </a:pPr>
            <a:r>
              <a:rPr lang="en-US" sz="3200" b="1">
                <a:solidFill>
                  <a:srgbClr val="000000"/>
                </a:solidFill>
                <a:effectLst>
                  <a:outerShdw blurRad="38100" dist="38100" dir="2700000" algn="tl">
                    <a:srgbClr val="FFFFFF"/>
                  </a:outerShdw>
                </a:effectLst>
              </a:rPr>
              <a:t>Children 1-3 years 	 30-40% from fat</a:t>
            </a:r>
          </a:p>
          <a:p>
            <a:pPr algn="ctr" eaLnBrk="1" hangingPunct="1">
              <a:spcBef>
                <a:spcPct val="20000"/>
              </a:spcBef>
              <a:buClr>
                <a:schemeClr val="bg2"/>
              </a:buClr>
              <a:buSzPct val="120000"/>
              <a:defRPr/>
            </a:pPr>
            <a:endParaRPr lang="en-US" sz="3200" b="1">
              <a:solidFill>
                <a:srgbClr val="000000"/>
              </a:solidFill>
              <a:effectLst>
                <a:outerShdw blurRad="38100" dist="38100" dir="2700000" algn="tl">
                  <a:srgbClr val="FFFFFF"/>
                </a:outerShdw>
              </a:effectLst>
            </a:endParaRPr>
          </a:p>
          <a:p>
            <a:pPr algn="ctr" eaLnBrk="1" hangingPunct="1">
              <a:spcBef>
                <a:spcPct val="20000"/>
              </a:spcBef>
              <a:buClr>
                <a:schemeClr val="bg2"/>
              </a:buClr>
              <a:buSzPct val="120000"/>
              <a:defRPr/>
            </a:pPr>
            <a:endParaRPr lang="en-US" sz="3200" b="1">
              <a:solidFill>
                <a:srgbClr val="000000"/>
              </a:solidFill>
              <a:effectLst>
                <a:outerShdw blurRad="38100" dist="38100" dir="2700000" algn="tl">
                  <a:srgbClr val="FFFFFF"/>
                </a:outerShdw>
              </a:effectLst>
            </a:endParaRPr>
          </a:p>
          <a:p>
            <a:pPr algn="ctr" eaLnBrk="1" hangingPunct="1">
              <a:spcBef>
                <a:spcPct val="20000"/>
              </a:spcBef>
              <a:buClr>
                <a:schemeClr val="bg2"/>
              </a:buClr>
              <a:buSzPct val="120000"/>
              <a:defRPr/>
            </a:pPr>
            <a:r>
              <a:rPr lang="en-US" sz="3200" b="1">
                <a:solidFill>
                  <a:srgbClr val="000000"/>
                </a:solidFill>
                <a:effectLst>
                  <a:outerShdw blurRad="38100" dist="38100" dir="2700000" algn="tl">
                    <a:srgbClr val="FFFFFF"/>
                  </a:outerShdw>
                </a:effectLst>
              </a:rPr>
              <a:t>Children 4-18 years 	 25-30% from fat</a:t>
            </a:r>
          </a:p>
        </p:txBody>
      </p:sp>
      <p:sp>
        <p:nvSpPr>
          <p:cNvPr id="8" name="Line 10"/>
          <p:cNvSpPr>
            <a:spLocks noChangeShapeType="1"/>
          </p:cNvSpPr>
          <p:nvPr/>
        </p:nvSpPr>
        <p:spPr bwMode="auto">
          <a:xfrm>
            <a:off x="4495800" y="2362200"/>
            <a:ext cx="533400" cy="0"/>
          </a:xfrm>
          <a:prstGeom prst="line">
            <a:avLst/>
          </a:prstGeom>
          <a:noFill/>
          <a:ln w="76200">
            <a:solidFill>
              <a:srgbClr val="000000"/>
            </a:solidFill>
            <a:round/>
            <a:headEnd/>
            <a:tailEnd type="triangle" w="med" len="med"/>
          </a:ln>
        </p:spPr>
        <p:txBody>
          <a:bodyPr/>
          <a:lstStyle/>
          <a:p>
            <a:endParaRPr lang="en-US"/>
          </a:p>
        </p:txBody>
      </p:sp>
      <p:sp>
        <p:nvSpPr>
          <p:cNvPr id="9" name="Line 11"/>
          <p:cNvSpPr>
            <a:spLocks noChangeShapeType="1"/>
          </p:cNvSpPr>
          <p:nvPr/>
        </p:nvSpPr>
        <p:spPr bwMode="auto">
          <a:xfrm>
            <a:off x="4648200" y="4114800"/>
            <a:ext cx="533400" cy="0"/>
          </a:xfrm>
          <a:prstGeom prst="line">
            <a:avLst/>
          </a:prstGeom>
          <a:noFill/>
          <a:ln w="76200">
            <a:solidFill>
              <a:srgbClr val="000000"/>
            </a:solidFill>
            <a:round/>
            <a:headEnd/>
            <a:tailEnd type="triangle" w="med" len="med"/>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eaLnBrk="1" hangingPunct="1">
              <a:defRPr/>
            </a:pPr>
            <a:r>
              <a:rPr lang="en-US" sz="6000" b="1" dirty="0">
                <a:solidFill>
                  <a:srgbClr val="FFCC00"/>
                </a:solidFill>
                <a:effectLst>
                  <a:outerShdw blurRad="38100" dist="38100" dir="2700000" algn="tl">
                    <a:srgbClr val="000000"/>
                  </a:outerShdw>
                </a:effectLst>
              </a:rPr>
              <a:t>Fat/Oils</a:t>
            </a:r>
          </a:p>
        </p:txBody>
      </p:sp>
      <p:sp>
        <p:nvSpPr>
          <p:cNvPr id="3" name="Rectangle 4"/>
          <p:cNvSpPr>
            <a:spLocks noChangeArrowheads="1"/>
          </p:cNvSpPr>
          <p:nvPr/>
        </p:nvSpPr>
        <p:spPr bwMode="auto">
          <a:xfrm>
            <a:off x="533400" y="1676400"/>
            <a:ext cx="76200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6600" b="1" dirty="0">
                <a:solidFill>
                  <a:srgbClr val="000000"/>
                </a:solidFill>
                <a:effectLst>
                  <a:outerShdw blurRad="38100" dist="38100" dir="2700000" algn="tl">
                    <a:srgbClr val="FFFFFF"/>
                  </a:outerShdw>
                </a:effectLst>
                <a:latin typeface="+mn-lt"/>
              </a:rPr>
              <a:t>Learn more:</a:t>
            </a:r>
          </a:p>
          <a:p>
            <a:pPr algn="ctr" fontAlgn="auto">
              <a:spcBef>
                <a:spcPct val="20000"/>
              </a:spcBef>
              <a:spcAft>
                <a:spcPts val="0"/>
              </a:spcAft>
              <a:buClr>
                <a:schemeClr val="hlink"/>
              </a:buClr>
              <a:buSzPct val="120000"/>
              <a:defRPr/>
            </a:pPr>
            <a:r>
              <a:rPr lang="en-US" sz="3600" b="1" dirty="0" smtClean="0">
                <a:solidFill>
                  <a:srgbClr val="000000"/>
                </a:solidFill>
                <a:effectLst>
                  <a:outerShdw blurRad="38100" dist="38100" dir="2700000" algn="tl">
                    <a:srgbClr val="FFFFFF"/>
                  </a:outerShdw>
                </a:effectLst>
                <a:latin typeface="+mn-lt"/>
                <a:hlinkClick r:id="rId3"/>
              </a:rPr>
              <a:t>www.choosemyplate.gov</a:t>
            </a:r>
            <a:endParaRPr lang="en-US" sz="3600" b="1" dirty="0">
              <a:solidFill>
                <a:srgbClr val="000000"/>
              </a:solidFill>
              <a:effectLst>
                <a:outerShdw blurRad="38100" dist="38100" dir="2700000" algn="tl">
                  <a:srgbClr val="FFFFFF"/>
                </a:outerShdw>
              </a:effectLst>
              <a:latin typeface="+mn-lt"/>
            </a:endParaRPr>
          </a:p>
          <a:p>
            <a:pPr algn="ctr" fontAlgn="auto">
              <a:spcBef>
                <a:spcPct val="20000"/>
              </a:spcBef>
              <a:spcAft>
                <a:spcPts val="0"/>
              </a:spcAft>
              <a:buClr>
                <a:schemeClr val="hlink"/>
              </a:buClr>
              <a:buSzPct val="120000"/>
              <a:defRPr/>
            </a:pPr>
            <a:endParaRPr lang="en-US" sz="1000" b="1" dirty="0">
              <a:solidFill>
                <a:srgbClr val="000000"/>
              </a:solidFill>
              <a:effectLst>
                <a:outerShdw blurRad="38100" dist="38100" dir="2700000" algn="tl">
                  <a:srgbClr val="FFFFFF"/>
                </a:outerShdw>
              </a:effectLst>
              <a:latin typeface="+mn-lt"/>
            </a:endParaRPr>
          </a:p>
          <a:p>
            <a:pPr algn="ctr" fontAlgn="auto">
              <a:spcBef>
                <a:spcPct val="20000"/>
              </a:spcBef>
              <a:spcAft>
                <a:spcPts val="0"/>
              </a:spcAft>
              <a:buClr>
                <a:schemeClr val="hlink"/>
              </a:buClr>
              <a:buSzPct val="120000"/>
              <a:defRPr/>
            </a:pPr>
            <a:r>
              <a:rPr lang="en-US" sz="3600" b="1" dirty="0">
                <a:solidFill>
                  <a:srgbClr val="000000"/>
                </a:solidFill>
                <a:effectLst>
                  <a:outerShdw blurRad="38100" dist="38100" dir="2700000" algn="tl">
                    <a:srgbClr val="FFFFFF"/>
                  </a:outerShdw>
                </a:effectLst>
                <a:latin typeface="+mn-lt"/>
                <a:hlinkClick r:id="rId4"/>
              </a:rPr>
              <a:t>www.cdc.gov/nutrition/everyone/basics/fat/index.html</a:t>
            </a:r>
            <a:endParaRPr lang="en-US" sz="3600" b="1" dirty="0">
              <a:solidFill>
                <a:srgbClr val="000000"/>
              </a:solidFill>
              <a:effectLst>
                <a:outerShdw blurRad="38100" dist="38100" dir="2700000" algn="tl">
                  <a:srgbClr val="FFFFFF"/>
                </a:outerShdw>
              </a:effectLst>
              <a:latin typeface="+mn-lt"/>
            </a:endParaRPr>
          </a:p>
          <a:p>
            <a:pPr algn="ctr" fontAlgn="auto">
              <a:spcBef>
                <a:spcPct val="20000"/>
              </a:spcBef>
              <a:spcAft>
                <a:spcPts val="0"/>
              </a:spcAft>
              <a:buClr>
                <a:schemeClr val="hlink"/>
              </a:buClr>
              <a:buSzPct val="120000"/>
              <a:defRPr/>
            </a:pPr>
            <a:endParaRPr lang="en-US" sz="4000" b="1" dirty="0">
              <a:solidFill>
                <a:srgbClr val="000000"/>
              </a:solidFill>
              <a:effectLst>
                <a:outerShdw blurRad="38100" dist="38100" dir="2700000" algn="tl">
                  <a:srgbClr val="FFFFFF"/>
                </a:outerShdw>
              </a:effectLst>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924050"/>
          </a:xfrm>
        </p:spPr>
        <p:txBody>
          <a:bodyPr>
            <a:normAutofit/>
          </a:bodyPr>
          <a:lstStyle/>
          <a:p>
            <a:r>
              <a:rPr lang="en-US" sz="4000" b="1" dirty="0" smtClean="0">
                <a:effectLst>
                  <a:outerShdw blurRad="38100" dist="38100" dir="2700000" algn="tl">
                    <a:srgbClr val="000000"/>
                  </a:outerShdw>
                </a:effectLst>
              </a:rPr>
              <a:t>Nutrition for Young Children</a:t>
            </a:r>
            <a:r>
              <a:rPr lang="en-US" b="1" dirty="0" smtClean="0">
                <a:effectLst>
                  <a:outerShdw blurRad="38100" dist="38100" dir="2700000" algn="tl">
                    <a:srgbClr val="000000"/>
                  </a:outerShdw>
                </a:effectLst>
              </a:rPr>
              <a:t/>
            </a:r>
            <a:br>
              <a:rPr lang="en-US" b="1" dirty="0" smtClean="0">
                <a:effectLst>
                  <a:outerShdw blurRad="38100" dist="38100" dir="2700000" algn="tl">
                    <a:srgbClr val="000000"/>
                  </a:outerShdw>
                </a:effectLst>
              </a:rPr>
            </a:br>
            <a:endParaRPr lang="en-US" dirty="0"/>
          </a:p>
        </p:txBody>
      </p:sp>
      <p:sp>
        <p:nvSpPr>
          <p:cNvPr id="3" name="Subtitle 2"/>
          <p:cNvSpPr>
            <a:spLocks noGrp="1"/>
          </p:cNvSpPr>
          <p:nvPr>
            <p:ph type="subTitle" idx="1"/>
          </p:nvPr>
        </p:nvSpPr>
        <p:spPr>
          <a:xfrm>
            <a:off x="838200" y="1600200"/>
            <a:ext cx="7543800" cy="2133600"/>
          </a:xfrm>
        </p:spPr>
        <p:txBody>
          <a:bodyPr>
            <a:normAutofit/>
          </a:bodyPr>
          <a:lstStyle/>
          <a:p>
            <a:r>
              <a:rPr lang="en-US" b="1" dirty="0" smtClean="0">
                <a:solidFill>
                  <a:schemeClr val="tx1"/>
                </a:solidFill>
              </a:rPr>
              <a:t>This presentation is intended for trainers to provide detailed information about the fats and oils group.</a:t>
            </a:r>
          </a:p>
          <a:p>
            <a:endParaRPr lang="en-US" dirty="0"/>
          </a:p>
        </p:txBody>
      </p:sp>
      <p:sp>
        <p:nvSpPr>
          <p:cNvPr id="4" name="Rectangle 6"/>
          <p:cNvSpPr>
            <a:spLocks noChangeArrowheads="1"/>
          </p:cNvSpPr>
          <p:nvPr/>
        </p:nvSpPr>
        <p:spPr bwMode="auto">
          <a:xfrm>
            <a:off x="1600200" y="3886200"/>
            <a:ext cx="7315200" cy="707886"/>
          </a:xfrm>
          <a:prstGeom prst="rect">
            <a:avLst/>
          </a:prstGeom>
          <a:noFill/>
          <a:ln w="9525">
            <a:noFill/>
            <a:miter lim="800000"/>
            <a:headEnd/>
            <a:tailEnd/>
          </a:ln>
        </p:spPr>
        <p:txBody>
          <a:bodyPr wrap="square">
            <a:spAutoFit/>
          </a:bodyPr>
          <a:lstStyle/>
          <a:p>
            <a:pPr defTabSz="5013325">
              <a:tabLst>
                <a:tab pos="1790700" algn="l"/>
                <a:tab pos="3619500" algn="l"/>
              </a:tabLst>
            </a:pPr>
            <a:r>
              <a:rPr lang="en-US" sz="2000" b="0" dirty="0">
                <a:latin typeface="Calibri" pitchFamily="34" charset="0"/>
              </a:rPr>
              <a:t>The project was supported by the National Research Initiative of the USDA National Research Initiative Grant # 2006-55215-16726</a:t>
            </a:r>
          </a:p>
        </p:txBody>
      </p:sp>
      <p:pic>
        <p:nvPicPr>
          <p:cNvPr id="5" name="Picture 102" descr="image001"/>
          <p:cNvPicPr>
            <a:picLocks noChangeAspect="1" noChangeArrowheads="1"/>
          </p:cNvPicPr>
          <p:nvPr/>
        </p:nvPicPr>
        <p:blipFill>
          <a:blip r:embed="rId3" cstate="print"/>
          <a:srcRect/>
          <a:stretch>
            <a:fillRect/>
          </a:stretch>
        </p:blipFill>
        <p:spPr bwMode="auto">
          <a:xfrm>
            <a:off x="990600" y="3962400"/>
            <a:ext cx="528638"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7" name="Content Placeholder 6"/>
          <p:cNvSpPr>
            <a:spLocks noGrp="1"/>
          </p:cNvSpPr>
          <p:nvPr>
            <p:ph idx="1"/>
          </p:nvPr>
        </p:nvSpPr>
        <p:spPr>
          <a:xfrm>
            <a:off x="457200" y="1600200"/>
            <a:ext cx="8305800" cy="4800600"/>
          </a:xfrm>
        </p:spPr>
        <p:txBody>
          <a:bodyPr>
            <a:normAutofit fontScale="92500" lnSpcReduction="20000"/>
          </a:bodyPr>
          <a:lstStyle/>
          <a:p>
            <a:pPr lvl="0">
              <a:buNone/>
            </a:pPr>
            <a:r>
              <a:rPr lang="en-US" b="1" dirty="0" smtClean="0"/>
              <a:t>The learner will be able to: </a:t>
            </a:r>
          </a:p>
          <a:p>
            <a:r>
              <a:rPr lang="en-US" dirty="0" smtClean="0"/>
              <a:t>Describe appropriate communication with children.</a:t>
            </a:r>
          </a:p>
          <a:p>
            <a:pPr lvl="0"/>
            <a:r>
              <a:rPr lang="en-US" dirty="0" smtClean="0"/>
              <a:t>Describe the key nutrients found in fats and oils.</a:t>
            </a:r>
            <a:endParaRPr lang="en-US" sz="2800" dirty="0" smtClean="0"/>
          </a:p>
          <a:p>
            <a:pPr lvl="0"/>
            <a:r>
              <a:rPr lang="en-US" dirty="0" smtClean="0"/>
              <a:t>Describe how the nutrients in fats and oils benefit the body.</a:t>
            </a:r>
            <a:endParaRPr lang="en-US" sz="2800" dirty="0" smtClean="0"/>
          </a:p>
          <a:p>
            <a:pPr lvl="0"/>
            <a:r>
              <a:rPr lang="en-US" dirty="0" smtClean="0"/>
              <a:t>Recognize the difference between saturate fats and trans fats from monounsaturated fats and polyunsaturated fats.</a:t>
            </a:r>
            <a:endParaRPr lang="en-US" sz="2800" dirty="0" smtClean="0"/>
          </a:p>
          <a:p>
            <a:pPr lvl="0"/>
            <a:r>
              <a:rPr lang="en-US" dirty="0" smtClean="0"/>
              <a:t>Identify the recommended intake of fats and oils.</a:t>
            </a:r>
            <a:endParaRPr lang="en-US" sz="2800" dirty="0" smtClean="0"/>
          </a:p>
          <a:p>
            <a:pPr lvl="0"/>
            <a:r>
              <a:rPr lang="en-US" dirty="0" smtClean="0"/>
              <a:t>Identify foods that are high in fat.</a:t>
            </a:r>
            <a:endParaRPr lang="en-US" sz="2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00200" y="1524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dirty="0">
                <a:solidFill>
                  <a:srgbClr val="FFCC00"/>
                </a:solidFill>
                <a:effectLst>
                  <a:outerShdw blurRad="38100" dist="38100" dir="2700000" algn="tl">
                    <a:srgbClr val="000000"/>
                  </a:outerShdw>
                </a:effectLst>
              </a:rPr>
              <a:t>Fat/Oils</a:t>
            </a:r>
          </a:p>
        </p:txBody>
      </p:sp>
      <p:sp>
        <p:nvSpPr>
          <p:cNvPr id="3" name="Rectangle 3"/>
          <p:cNvSpPr>
            <a:spLocks noChangeArrowheads="1"/>
          </p:cNvSpPr>
          <p:nvPr/>
        </p:nvSpPr>
        <p:spPr bwMode="auto">
          <a:xfrm>
            <a:off x="914400" y="2286000"/>
            <a:ext cx="8229600" cy="3916363"/>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endParaRPr lang="en-US" sz="3600" b="1">
              <a:solidFill>
                <a:srgbClr val="4D4D4D"/>
              </a:solidFill>
              <a:effectLst>
                <a:outerShdw blurRad="38100" dist="38100" dir="2700000" algn="tl">
                  <a:srgbClr val="000000"/>
                </a:outerShdw>
              </a:effectLst>
            </a:endParaRPr>
          </a:p>
        </p:txBody>
      </p:sp>
      <p:sp>
        <p:nvSpPr>
          <p:cNvPr id="4" name="Rectangle 10"/>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pic>
        <p:nvPicPr>
          <p:cNvPr id="5" name="Picture 17" descr="MPj03143030000[1]"/>
          <p:cNvPicPr>
            <a:picLocks noChangeAspect="1" noChangeArrowheads="1"/>
          </p:cNvPicPr>
          <p:nvPr/>
        </p:nvPicPr>
        <p:blipFill>
          <a:blip r:embed="rId3" cstate="print"/>
          <a:srcRect/>
          <a:stretch>
            <a:fillRect/>
          </a:stretch>
        </p:blipFill>
        <p:spPr bwMode="auto">
          <a:xfrm>
            <a:off x="6553200" y="1981200"/>
            <a:ext cx="1643063" cy="2743200"/>
          </a:xfrm>
          <a:prstGeom prst="rect">
            <a:avLst/>
          </a:prstGeom>
          <a:noFill/>
          <a:ln w="9525">
            <a:noFill/>
            <a:miter lim="800000"/>
            <a:headEnd/>
            <a:tailEnd/>
          </a:ln>
        </p:spPr>
      </p:pic>
      <p:pic>
        <p:nvPicPr>
          <p:cNvPr id="6" name="Picture 19" descr="MPj01753740000[1]"/>
          <p:cNvPicPr>
            <a:picLocks noChangeAspect="1" noChangeArrowheads="1"/>
          </p:cNvPicPr>
          <p:nvPr/>
        </p:nvPicPr>
        <p:blipFill>
          <a:blip r:embed="rId4" cstate="print"/>
          <a:srcRect l="35417" t="25194" r="33333" b="31395"/>
          <a:stretch>
            <a:fillRect/>
          </a:stretch>
        </p:blipFill>
        <p:spPr bwMode="auto">
          <a:xfrm>
            <a:off x="3581400" y="2362200"/>
            <a:ext cx="1905000" cy="1778000"/>
          </a:xfrm>
          <a:prstGeom prst="rect">
            <a:avLst/>
          </a:prstGeom>
          <a:noFill/>
          <a:ln w="9525">
            <a:noFill/>
            <a:miter lim="800000"/>
            <a:headEnd/>
            <a:tailEnd/>
          </a:ln>
        </p:spPr>
      </p:pic>
      <p:pic>
        <p:nvPicPr>
          <p:cNvPr id="7" name="Picture 20" descr="MPj03878520000[1]"/>
          <p:cNvPicPr>
            <a:picLocks noChangeAspect="1" noChangeArrowheads="1"/>
          </p:cNvPicPr>
          <p:nvPr/>
        </p:nvPicPr>
        <p:blipFill>
          <a:blip r:embed="rId5" cstate="print"/>
          <a:srcRect l="32481" t="8333" r="12044" b="27083"/>
          <a:stretch>
            <a:fillRect/>
          </a:stretch>
        </p:blipFill>
        <p:spPr bwMode="auto">
          <a:xfrm>
            <a:off x="762000" y="1676400"/>
            <a:ext cx="1774825" cy="2895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00200" y="1524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FFCC00"/>
                </a:solidFill>
                <a:effectLst>
                  <a:outerShdw blurRad="38100" dist="38100" dir="2700000" algn="tl">
                    <a:srgbClr val="000000"/>
                  </a:outerShdw>
                </a:effectLst>
              </a:rPr>
              <a:t>Fat/Oils</a:t>
            </a:r>
          </a:p>
        </p:txBody>
      </p:sp>
      <p:sp>
        <p:nvSpPr>
          <p:cNvPr id="3" name="Rectangle 3"/>
          <p:cNvSpPr>
            <a:spLocks noChangeArrowheads="1"/>
          </p:cNvSpPr>
          <p:nvPr/>
        </p:nvSpPr>
        <p:spPr bwMode="auto">
          <a:xfrm>
            <a:off x="914400" y="2286000"/>
            <a:ext cx="8229600" cy="3916363"/>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endParaRPr lang="en-US" sz="3600" b="1">
              <a:solidFill>
                <a:srgbClr val="4D4D4D"/>
              </a:solidFill>
              <a:effectLst>
                <a:outerShdw blurRad="38100" dist="38100" dir="2700000" algn="tl">
                  <a:srgbClr val="000000"/>
                </a:outerShdw>
              </a:effectLst>
            </a:endParaRPr>
          </a:p>
        </p:txBody>
      </p:sp>
      <p:sp>
        <p:nvSpPr>
          <p:cNvPr id="4" name="Rectangle 4"/>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5" name="Rectangle 8"/>
          <p:cNvSpPr>
            <a:spLocks noChangeArrowheads="1"/>
          </p:cNvSpPr>
          <p:nvPr/>
        </p:nvSpPr>
        <p:spPr bwMode="auto">
          <a:xfrm>
            <a:off x="1143000" y="2209800"/>
            <a:ext cx="7246938" cy="1446550"/>
          </a:xfrm>
          <a:prstGeom prst="rect">
            <a:avLst/>
          </a:prstGeom>
          <a:noFill/>
          <a:ln w="9525">
            <a:noFill/>
            <a:miter lim="800000"/>
            <a:headEnd/>
            <a:tailEnd/>
          </a:ln>
          <a:effectLst/>
        </p:spPr>
        <p:txBody>
          <a:bodyPr wrap="square">
            <a:spAutoFit/>
          </a:bodyPr>
          <a:lstStyle/>
          <a:p>
            <a:pPr eaLnBrk="1" hangingPunct="1">
              <a:spcBef>
                <a:spcPct val="20000"/>
              </a:spcBef>
              <a:buClr>
                <a:schemeClr val="bg2"/>
              </a:buClr>
              <a:buSzPct val="120000"/>
              <a:defRPr/>
            </a:pPr>
            <a:r>
              <a:rPr lang="en-US" sz="4400" b="1" dirty="0" smtClean="0">
                <a:solidFill>
                  <a:srgbClr val="000000"/>
                </a:solidFill>
                <a:effectLst>
                  <a:outerShdw blurRad="38100" dist="38100" dir="2700000" algn="tl">
                    <a:srgbClr val="FFFFFF"/>
                  </a:outerShdw>
                </a:effectLst>
              </a:rPr>
              <a:t>A high fat intake can be a problem!</a:t>
            </a:r>
            <a:endParaRPr lang="en-US" sz="4400" b="1" dirty="0">
              <a:solidFill>
                <a:srgbClr val="000000"/>
              </a:solidFill>
              <a:effectLst>
                <a:outerShdw blurRad="38100" dist="38100" dir="2700000" algn="tl">
                  <a:srgbClr val="FFFFFF"/>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00200" y="1524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FFCC00"/>
                </a:solidFill>
                <a:effectLst>
                  <a:outerShdw blurRad="38100" dist="38100" dir="2700000" algn="tl">
                    <a:srgbClr val="000000"/>
                  </a:outerShdw>
                </a:effectLst>
              </a:rPr>
              <a:t>Fat/Oils</a:t>
            </a:r>
          </a:p>
        </p:txBody>
      </p:sp>
      <p:sp>
        <p:nvSpPr>
          <p:cNvPr id="3" name="Rectangle 3"/>
          <p:cNvSpPr>
            <a:spLocks noChangeArrowheads="1"/>
          </p:cNvSpPr>
          <p:nvPr/>
        </p:nvSpPr>
        <p:spPr bwMode="auto">
          <a:xfrm>
            <a:off x="914400" y="2286000"/>
            <a:ext cx="8229600" cy="3916363"/>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endParaRPr lang="en-US" sz="3600" b="1">
              <a:solidFill>
                <a:srgbClr val="4D4D4D"/>
              </a:solidFill>
              <a:effectLst>
                <a:outerShdw blurRad="38100" dist="38100" dir="2700000" algn="tl">
                  <a:srgbClr val="000000"/>
                </a:outerShdw>
              </a:effectLst>
            </a:endParaRPr>
          </a:p>
        </p:txBody>
      </p:sp>
      <p:sp>
        <p:nvSpPr>
          <p:cNvPr id="4" name="Rectangle 4"/>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5" name="Rectangle 8"/>
          <p:cNvSpPr>
            <a:spLocks noChangeArrowheads="1"/>
          </p:cNvSpPr>
          <p:nvPr/>
        </p:nvSpPr>
        <p:spPr bwMode="auto">
          <a:xfrm>
            <a:off x="4648200" y="1752600"/>
            <a:ext cx="3741738" cy="2936188"/>
          </a:xfrm>
          <a:prstGeom prst="rect">
            <a:avLst/>
          </a:prstGeom>
          <a:noFill/>
          <a:ln w="9525">
            <a:noFill/>
            <a:miter lim="800000"/>
            <a:headEnd/>
            <a:tailEnd/>
          </a:ln>
          <a:effectLst/>
        </p:spPr>
        <p:txBody>
          <a:bodyPr>
            <a:spAutoFit/>
          </a:bodyPr>
          <a:lstStyle/>
          <a:p>
            <a:pPr algn="ctr" eaLnBrk="1" hangingPunct="1">
              <a:spcBef>
                <a:spcPct val="20000"/>
              </a:spcBef>
              <a:buClr>
                <a:schemeClr val="bg2"/>
              </a:buClr>
              <a:buSzPct val="120000"/>
              <a:defRPr/>
            </a:pPr>
            <a:r>
              <a:rPr lang="en-US" sz="4400" b="1" dirty="0" smtClean="0">
                <a:solidFill>
                  <a:srgbClr val="000000"/>
                </a:solidFill>
                <a:effectLst>
                  <a:outerShdw blurRad="38100" dist="38100" dir="2700000" algn="tl">
                    <a:srgbClr val="FFFFFF"/>
                  </a:outerShdw>
                </a:effectLst>
              </a:rPr>
              <a:t>But…</a:t>
            </a:r>
          </a:p>
          <a:p>
            <a:pPr algn="ctr" eaLnBrk="1" hangingPunct="1">
              <a:spcBef>
                <a:spcPct val="20000"/>
              </a:spcBef>
              <a:buClr>
                <a:schemeClr val="bg2"/>
              </a:buClr>
              <a:buSzPct val="120000"/>
              <a:defRPr/>
            </a:pPr>
            <a:r>
              <a:rPr lang="en-US" sz="4400" b="1" dirty="0" smtClean="0">
                <a:solidFill>
                  <a:srgbClr val="000000"/>
                </a:solidFill>
                <a:effectLst>
                  <a:outerShdw blurRad="38100" dist="38100" dir="2700000" algn="tl">
                    <a:srgbClr val="FFFFFF"/>
                  </a:outerShdw>
                </a:effectLst>
              </a:rPr>
              <a:t>Children </a:t>
            </a:r>
            <a:r>
              <a:rPr lang="en-US" sz="4400" b="1" dirty="0">
                <a:solidFill>
                  <a:srgbClr val="000000"/>
                </a:solidFill>
                <a:effectLst>
                  <a:outerShdw blurRad="38100" dist="38100" dir="2700000" algn="tl">
                    <a:srgbClr val="FFFFFF"/>
                  </a:outerShdw>
                </a:effectLst>
              </a:rPr>
              <a:t>NEED FAT in their diet!</a:t>
            </a:r>
          </a:p>
        </p:txBody>
      </p:sp>
      <p:pic>
        <p:nvPicPr>
          <p:cNvPr id="6" name="Picture 14" descr="MPj04005740000[1]"/>
          <p:cNvPicPr>
            <a:picLocks noChangeAspect="1" noChangeArrowheads="1"/>
          </p:cNvPicPr>
          <p:nvPr/>
        </p:nvPicPr>
        <p:blipFill>
          <a:blip r:embed="rId3" cstate="print"/>
          <a:srcRect/>
          <a:stretch>
            <a:fillRect/>
          </a:stretch>
        </p:blipFill>
        <p:spPr bwMode="auto">
          <a:xfrm>
            <a:off x="685800" y="2057400"/>
            <a:ext cx="3419475" cy="4275138"/>
          </a:xfrm>
          <a:prstGeom prst="rect">
            <a:avLst/>
          </a:prstGeom>
          <a:noFill/>
          <a:ln w="9525">
            <a:noFill/>
            <a:miter lim="800000"/>
            <a:headEnd/>
            <a:tailEnd/>
          </a:ln>
        </p:spPr>
      </p:pic>
      <p:sp>
        <p:nvSpPr>
          <p:cNvPr id="7" name="Oval 15"/>
          <p:cNvSpPr>
            <a:spLocks noChangeArrowheads="1"/>
          </p:cNvSpPr>
          <p:nvPr/>
        </p:nvSpPr>
        <p:spPr bwMode="auto">
          <a:xfrm>
            <a:off x="2286000" y="3505200"/>
            <a:ext cx="1371600" cy="762000"/>
          </a:xfrm>
          <a:prstGeom prst="ellipse">
            <a:avLst/>
          </a:prstGeom>
          <a:noFill/>
          <a:ln w="57150">
            <a:solidFill>
              <a:srgbClr val="FF0000"/>
            </a:solidFill>
            <a:round/>
            <a:headEnd/>
            <a:tailEnd/>
          </a:ln>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00200" y="1524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FFCC00"/>
                </a:solidFill>
                <a:effectLst>
                  <a:outerShdw blurRad="38100" dist="38100" dir="2700000" algn="tl">
                    <a:srgbClr val="000000"/>
                  </a:outerShdw>
                </a:effectLst>
              </a:rPr>
              <a:t>Fat/Oils</a:t>
            </a:r>
          </a:p>
        </p:txBody>
      </p:sp>
      <p:sp>
        <p:nvSpPr>
          <p:cNvPr id="3" name="Rectangle 3"/>
          <p:cNvSpPr>
            <a:spLocks noChangeArrowheads="1"/>
          </p:cNvSpPr>
          <p:nvPr/>
        </p:nvSpPr>
        <p:spPr bwMode="auto">
          <a:xfrm>
            <a:off x="914400" y="2286000"/>
            <a:ext cx="8229600" cy="3916363"/>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endParaRPr lang="en-US" sz="3600" b="1">
              <a:solidFill>
                <a:srgbClr val="4D4D4D"/>
              </a:solidFill>
              <a:effectLst>
                <a:outerShdw blurRad="38100" dist="38100" dir="2700000" algn="tl">
                  <a:srgbClr val="000000"/>
                </a:outerShdw>
              </a:effectLst>
            </a:endParaRPr>
          </a:p>
        </p:txBody>
      </p:sp>
      <p:sp>
        <p:nvSpPr>
          <p:cNvPr id="4" name="Rectangle 4"/>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8" name="Rectangle 4"/>
          <p:cNvSpPr>
            <a:spLocks noChangeArrowheads="1"/>
          </p:cNvSpPr>
          <p:nvPr/>
        </p:nvSpPr>
        <p:spPr bwMode="auto">
          <a:xfrm>
            <a:off x="228600" y="1371600"/>
            <a:ext cx="8534400" cy="35052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7200" b="1" dirty="0">
                <a:solidFill>
                  <a:srgbClr val="000000"/>
                </a:solidFill>
                <a:effectLst>
                  <a:outerShdw blurRad="38100" dist="38100" dir="2700000" algn="tl">
                    <a:srgbClr val="FFFFFF"/>
                  </a:outerShdw>
                </a:effectLst>
                <a:latin typeface="+mn-lt"/>
              </a:rPr>
              <a:t>Makes children’s bodies and skin feel good!</a:t>
            </a:r>
          </a:p>
        </p:txBody>
      </p:sp>
      <p:pic>
        <p:nvPicPr>
          <p:cNvPr id="9" name="Picture 13" descr="oils"/>
          <p:cNvPicPr>
            <a:picLocks noChangeAspect="1" noChangeArrowheads="1"/>
          </p:cNvPicPr>
          <p:nvPr/>
        </p:nvPicPr>
        <p:blipFill>
          <a:blip r:embed="rId3" cstate="print"/>
          <a:srcRect l="33333" b="1031"/>
          <a:stretch>
            <a:fillRect/>
          </a:stretch>
        </p:blipFill>
        <p:spPr bwMode="auto">
          <a:xfrm>
            <a:off x="762000" y="4800600"/>
            <a:ext cx="2895600" cy="1371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2286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FFCC00"/>
                </a:solidFill>
                <a:effectLst>
                  <a:outerShdw blurRad="38100" dist="38100" dir="2700000" algn="tl">
                    <a:srgbClr val="000000"/>
                  </a:outerShdw>
                </a:effectLst>
              </a:rPr>
              <a:t>Fat/Oils</a:t>
            </a:r>
          </a:p>
        </p:txBody>
      </p:sp>
      <p:sp>
        <p:nvSpPr>
          <p:cNvPr id="5" name="Rectangle 3"/>
          <p:cNvSpPr>
            <a:spLocks noChangeArrowheads="1"/>
          </p:cNvSpPr>
          <p:nvPr/>
        </p:nvSpPr>
        <p:spPr bwMode="auto">
          <a:xfrm>
            <a:off x="914400" y="2286000"/>
            <a:ext cx="8229600" cy="3916363"/>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endParaRPr lang="en-US" sz="3600" b="1">
              <a:solidFill>
                <a:srgbClr val="4D4D4D"/>
              </a:solidFill>
              <a:effectLst>
                <a:outerShdw blurRad="38100" dist="38100" dir="2700000" algn="tl">
                  <a:srgbClr val="000000"/>
                </a:outerShdw>
              </a:effectLst>
            </a:endParaRPr>
          </a:p>
        </p:txBody>
      </p:sp>
      <p:sp>
        <p:nvSpPr>
          <p:cNvPr id="6" name="Rectangle 4"/>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7" name="Rectangle 4"/>
          <p:cNvSpPr>
            <a:spLocks noChangeArrowheads="1"/>
          </p:cNvSpPr>
          <p:nvPr/>
        </p:nvSpPr>
        <p:spPr bwMode="auto">
          <a:xfrm>
            <a:off x="152400" y="1447800"/>
            <a:ext cx="8991600" cy="35052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7200" b="1" dirty="0">
                <a:solidFill>
                  <a:srgbClr val="000000"/>
                </a:solidFill>
                <a:effectLst>
                  <a:outerShdw blurRad="38100" dist="38100" dir="2700000" algn="tl">
                    <a:srgbClr val="FFFFFF"/>
                  </a:outerShdw>
                </a:effectLst>
                <a:latin typeface="+mn-lt"/>
              </a:rPr>
              <a:t>Helps protect children’s bodies and keeps them warm!</a:t>
            </a:r>
          </a:p>
        </p:txBody>
      </p:sp>
      <p:pic>
        <p:nvPicPr>
          <p:cNvPr id="9" name="Picture 13" descr="oils"/>
          <p:cNvPicPr>
            <a:picLocks noChangeAspect="1" noChangeArrowheads="1"/>
          </p:cNvPicPr>
          <p:nvPr/>
        </p:nvPicPr>
        <p:blipFill>
          <a:blip r:embed="rId3" cstate="print"/>
          <a:srcRect l="33333" b="1031"/>
          <a:stretch>
            <a:fillRect/>
          </a:stretch>
        </p:blipFill>
        <p:spPr bwMode="auto">
          <a:xfrm>
            <a:off x="762000" y="4953000"/>
            <a:ext cx="2895600" cy="1371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152400"/>
            <a:ext cx="5867400" cy="1143000"/>
          </a:xfrm>
          <a:prstGeom prst="rect">
            <a:avLst/>
          </a:prstGeom>
          <a:solidFill>
            <a:schemeClr val="bg1"/>
          </a:solidFill>
          <a:ln w="9525">
            <a:noFill/>
            <a:miter lim="800000"/>
            <a:headEnd/>
            <a:tailEnd/>
          </a:ln>
          <a:effectLst/>
        </p:spPr>
        <p:txBody>
          <a:bodyPr anchor="ctr"/>
          <a:lstStyle/>
          <a:p>
            <a:pPr algn="ctr" eaLnBrk="1" hangingPunct="1">
              <a:defRPr/>
            </a:pPr>
            <a:r>
              <a:rPr lang="en-US" sz="6000" b="1">
                <a:solidFill>
                  <a:srgbClr val="FFCC00"/>
                </a:solidFill>
                <a:effectLst>
                  <a:outerShdw blurRad="38100" dist="38100" dir="2700000" algn="tl">
                    <a:srgbClr val="000000"/>
                  </a:outerShdw>
                </a:effectLst>
              </a:rPr>
              <a:t>Fat/Oils</a:t>
            </a:r>
          </a:p>
        </p:txBody>
      </p:sp>
      <p:sp>
        <p:nvSpPr>
          <p:cNvPr id="5" name="Rectangle 3"/>
          <p:cNvSpPr>
            <a:spLocks noChangeArrowheads="1"/>
          </p:cNvSpPr>
          <p:nvPr/>
        </p:nvSpPr>
        <p:spPr bwMode="auto">
          <a:xfrm>
            <a:off x="914400" y="2286000"/>
            <a:ext cx="8229600" cy="3916363"/>
          </a:xfrm>
          <a:prstGeom prst="rect">
            <a:avLst/>
          </a:prstGeom>
          <a:noFill/>
          <a:ln w="9525">
            <a:noFill/>
            <a:miter lim="800000"/>
            <a:headEnd/>
            <a:tailEnd/>
          </a:ln>
          <a:effectLst/>
        </p:spPr>
        <p:txBody>
          <a:bodyPr/>
          <a:lstStyle/>
          <a:p>
            <a:pPr algn="ctr" eaLnBrk="1" hangingPunct="1">
              <a:spcBef>
                <a:spcPct val="20000"/>
              </a:spcBef>
              <a:buClr>
                <a:schemeClr val="bg2"/>
              </a:buClr>
              <a:buSzPct val="120000"/>
              <a:defRPr/>
            </a:pPr>
            <a:endParaRPr lang="en-US" sz="3600" b="1">
              <a:solidFill>
                <a:srgbClr val="4D4D4D"/>
              </a:solidFill>
              <a:effectLst>
                <a:outerShdw blurRad="38100" dist="38100" dir="2700000" algn="tl">
                  <a:srgbClr val="000000"/>
                </a:outerShdw>
              </a:effectLst>
            </a:endParaRPr>
          </a:p>
        </p:txBody>
      </p:sp>
      <p:sp>
        <p:nvSpPr>
          <p:cNvPr id="6" name="Rectangle 4"/>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p>
        </p:txBody>
      </p:sp>
      <p:sp>
        <p:nvSpPr>
          <p:cNvPr id="7" name="Rectangle 4"/>
          <p:cNvSpPr>
            <a:spLocks noChangeArrowheads="1"/>
          </p:cNvSpPr>
          <p:nvPr/>
        </p:nvSpPr>
        <p:spPr bwMode="auto">
          <a:xfrm>
            <a:off x="457200" y="1828800"/>
            <a:ext cx="8153400" cy="31242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7200" b="1" dirty="0" smtClean="0">
                <a:solidFill>
                  <a:srgbClr val="000000"/>
                </a:solidFill>
                <a:effectLst>
                  <a:outerShdw blurRad="38100" dist="38100" dir="2700000" algn="tl">
                    <a:srgbClr val="FFFFFF"/>
                  </a:outerShdw>
                </a:effectLst>
              </a:rPr>
              <a:t>Great source of energy for children!</a:t>
            </a:r>
            <a:endParaRPr lang="en-US" sz="7200" b="1" dirty="0">
              <a:solidFill>
                <a:srgbClr val="000000"/>
              </a:solidFill>
              <a:effectLst>
                <a:outerShdw blurRad="38100" dist="38100" dir="2700000" algn="tl">
                  <a:srgbClr val="FFFFFF"/>
                </a:outerShdw>
              </a:effectLst>
            </a:endParaRPr>
          </a:p>
        </p:txBody>
      </p:sp>
      <p:pic>
        <p:nvPicPr>
          <p:cNvPr id="9" name="Picture 13" descr="oils"/>
          <p:cNvPicPr>
            <a:picLocks noChangeAspect="1" noChangeArrowheads="1"/>
          </p:cNvPicPr>
          <p:nvPr/>
        </p:nvPicPr>
        <p:blipFill>
          <a:blip r:embed="rId3" cstate="print"/>
          <a:srcRect l="33333" b="1031"/>
          <a:stretch>
            <a:fillRect/>
          </a:stretch>
        </p:blipFill>
        <p:spPr bwMode="auto">
          <a:xfrm>
            <a:off x="762000" y="4800600"/>
            <a:ext cx="2895600" cy="1371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890</Words>
  <Application>Microsoft Office PowerPoint</Application>
  <PresentationFormat>On-screen Show (4:3)</PresentationFormat>
  <Paragraphs>111</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Nutrition for Young Children </vt:lpstr>
      <vt:lpstr>Objectives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University of Idaho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S</dc:creator>
  <cp:lastModifiedBy>FCS-checkout</cp:lastModifiedBy>
  <cp:revision>23</cp:revision>
  <dcterms:created xsi:type="dcterms:W3CDTF">2009-09-25T20:09:08Z</dcterms:created>
  <dcterms:modified xsi:type="dcterms:W3CDTF">2011-07-19T22:15:59Z</dcterms:modified>
</cp:coreProperties>
</file>