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9"/>
  </p:notesMasterIdLst>
  <p:handoutMasterIdLst>
    <p:handoutMasterId r:id="rId10"/>
  </p:handoutMasterIdLst>
  <p:sldIdLst>
    <p:sldId id="261" r:id="rId5"/>
    <p:sldId id="260" r:id="rId6"/>
    <p:sldId id="262" r:id="rId7"/>
    <p:sldId id="259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FFFF00"/>
    <a:srgbClr val="000000"/>
    <a:srgbClr val="FF0000"/>
    <a:srgbClr val="0000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7" autoAdjust="0"/>
    <p:restoredTop sz="94683" autoAdjust="0"/>
  </p:normalViewPr>
  <p:slideViewPr>
    <p:cSldViewPr>
      <p:cViewPr varScale="1">
        <p:scale>
          <a:sx n="69" d="100"/>
          <a:sy n="69" d="100"/>
        </p:scale>
        <p:origin x="-54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fld id="{113FFFF7-2C88-49C1-8E7D-D80D09AE769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3630C0B7-392D-415A-BF82-0249A97A402D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D3A9343-BC05-418F-BEFF-1DC940165B72}" type="slidenum">
              <a:rPr lang="en-US"/>
              <a:pPr/>
              <a:t>1</a:t>
            </a:fld>
            <a:endParaRPr lang="en-US"/>
          </a:p>
        </p:txBody>
      </p:sp>
      <p:sp>
        <p:nvSpPr>
          <p:cNvPr id="706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5771937-3465-4067-BC95-0661A1B72F9F}" type="slidenum">
              <a:rPr lang="en-US"/>
              <a:pPr/>
              <a:t>2</a:t>
            </a:fld>
            <a:endParaRPr lang="en-US"/>
          </a:p>
        </p:txBody>
      </p:sp>
      <p:sp>
        <p:nvSpPr>
          <p:cNvPr id="716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301A4F-026F-49B1-9E6E-1DA92D06135E}" type="slidenum">
              <a:rPr lang="en-US"/>
              <a:pPr/>
              <a:t>3</a:t>
            </a:fld>
            <a:endParaRPr lang="en-US"/>
          </a:p>
        </p:txBody>
      </p:sp>
      <p:sp>
        <p:nvSpPr>
          <p:cNvPr id="747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CCB7597-1252-434F-9F90-BE5DD26245BF}" type="slidenum">
              <a:rPr lang="en-US"/>
              <a:pPr/>
              <a:t>4</a:t>
            </a:fld>
            <a:endParaRPr lang="en-US"/>
          </a:p>
        </p:txBody>
      </p:sp>
      <p:sp>
        <p:nvSpPr>
          <p:cNvPr id="727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1600200" y="1676400"/>
            <a:ext cx="7543800" cy="1143000"/>
          </a:xfrm>
        </p:spPr>
        <p:txBody>
          <a:bodyPr/>
          <a:lstStyle>
            <a:lvl1pPr>
              <a:defRPr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676400" y="2971800"/>
            <a:ext cx="7467600" cy="1371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82" name="Rectangle 10"/>
          <p:cNvSpPr>
            <a:spLocks noGrp="1" noChangeArrowheads="1"/>
          </p:cNvSpPr>
          <p:nvPr>
            <p:ph type="ftr" sz="quarter" idx="3"/>
          </p:nvPr>
        </p:nvSpPr>
        <p:spPr>
          <a:xfrm>
            <a:off x="0" y="6249988"/>
            <a:ext cx="8839200" cy="60801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</p:txBody>
      </p:sp>
      <p:sp>
        <p:nvSpPr>
          <p:cNvPr id="3084" name="Arc 12"/>
          <p:cNvSpPr>
            <a:spLocks/>
          </p:cNvSpPr>
          <p:nvPr/>
        </p:nvSpPr>
        <p:spPr bwMode="auto">
          <a:xfrm>
            <a:off x="-76200" y="-1752600"/>
            <a:ext cx="400050" cy="6400800"/>
          </a:xfrm>
          <a:custGeom>
            <a:avLst/>
            <a:gdLst>
              <a:gd name="G0" fmla="+- 21600 0 0"/>
              <a:gd name="G1" fmla="+- 21600 0 0"/>
              <a:gd name="G2" fmla="+- 21600 0 0"/>
              <a:gd name="T0" fmla="*/ 21600 w 21600"/>
              <a:gd name="T1" fmla="*/ 43200 h 43200"/>
              <a:gd name="T2" fmla="*/ 21600 w 21600"/>
              <a:gd name="T3" fmla="*/ 0 h 43200"/>
              <a:gd name="T4" fmla="*/ 21600 w 21600"/>
              <a:gd name="T5" fmla="*/ 21600 h 43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43200" fill="none" extrusionOk="0">
                <a:moveTo>
                  <a:pt x="21600" y="43200"/>
                </a:moveTo>
                <a:cubicBezTo>
                  <a:pt x="9670" y="43200"/>
                  <a:pt x="0" y="33529"/>
                  <a:pt x="0" y="21600"/>
                </a:cubicBezTo>
                <a:cubicBezTo>
                  <a:pt x="-1" y="9670"/>
                  <a:pt x="9670" y="0"/>
                  <a:pt x="21599" y="0"/>
                </a:cubicBezTo>
              </a:path>
              <a:path w="21600" h="43200" stroke="0" extrusionOk="0">
                <a:moveTo>
                  <a:pt x="21600" y="43200"/>
                </a:moveTo>
                <a:cubicBezTo>
                  <a:pt x="9670" y="43200"/>
                  <a:pt x="0" y="33529"/>
                  <a:pt x="0" y="21600"/>
                </a:cubicBezTo>
                <a:cubicBezTo>
                  <a:pt x="-1" y="9670"/>
                  <a:pt x="9670" y="0"/>
                  <a:pt x="21599" y="0"/>
                </a:cubicBezTo>
                <a:lnTo>
                  <a:pt x="21600" y="2160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chemeClr val="bg1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85" name="Arc 13"/>
          <p:cNvSpPr>
            <a:spLocks/>
          </p:cNvSpPr>
          <p:nvPr/>
        </p:nvSpPr>
        <p:spPr bwMode="auto">
          <a:xfrm>
            <a:off x="1219200" y="1981200"/>
            <a:ext cx="400050" cy="6400800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43200"/>
              <a:gd name="T2" fmla="*/ 0 w 21600"/>
              <a:gd name="T3" fmla="*/ 43200 h 43200"/>
              <a:gd name="T4" fmla="*/ 0 w 21600"/>
              <a:gd name="T5" fmla="*/ 21600 h 43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432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529"/>
                  <a:pt x="11929" y="43199"/>
                  <a:pt x="0" y="43200"/>
                </a:cubicBezTo>
              </a:path>
              <a:path w="21600" h="432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529"/>
                  <a:pt x="11929" y="43199"/>
                  <a:pt x="0" y="432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rgbClr val="FF0000"/>
              </a:gs>
              <a:gs pos="100000">
                <a:schemeClr val="bg1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86" name="Rectangle 14"/>
          <p:cNvSpPr>
            <a:spLocks noChangeArrowheads="1"/>
          </p:cNvSpPr>
          <p:nvPr/>
        </p:nvSpPr>
        <p:spPr bwMode="auto">
          <a:xfrm>
            <a:off x="249238" y="0"/>
            <a:ext cx="1066800" cy="6856413"/>
          </a:xfrm>
          <a:prstGeom prst="rect">
            <a:avLst/>
          </a:prstGeom>
          <a:gradFill rotWithShape="1">
            <a:gsLst>
              <a:gs pos="0">
                <a:srgbClr val="FFFF00"/>
              </a:gs>
              <a:gs pos="100000">
                <a:srgbClr val="FF0000"/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89" name="AutoShape 17"/>
          <p:cNvSpPr>
            <a:spLocks noChangeArrowheads="1"/>
          </p:cNvSpPr>
          <p:nvPr/>
        </p:nvSpPr>
        <p:spPr bwMode="auto">
          <a:xfrm rot="6000000">
            <a:off x="876300" y="2095500"/>
            <a:ext cx="723900" cy="571500"/>
          </a:xfrm>
          <a:prstGeom prst="triangle">
            <a:avLst>
              <a:gd name="adj" fmla="val 49995"/>
            </a:avLst>
          </a:prstGeom>
          <a:gradFill rotWithShape="0">
            <a:gsLst>
              <a:gs pos="0">
                <a:srgbClr val="FFFF00"/>
              </a:gs>
              <a:gs pos="100000">
                <a:srgbClr val="FF0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rgbClr val="003399"/>
            </a:outerShdw>
          </a:effectLst>
        </p:spPr>
        <p:txBody>
          <a:bodyPr/>
          <a:lstStyle/>
          <a:p>
            <a:endParaRPr lang="en-US"/>
          </a:p>
        </p:txBody>
      </p:sp>
      <p:sp>
        <p:nvSpPr>
          <p:cNvPr id="3088" name="AutoShape 16"/>
          <p:cNvSpPr>
            <a:spLocks noChangeArrowheads="1"/>
          </p:cNvSpPr>
          <p:nvPr/>
        </p:nvSpPr>
        <p:spPr bwMode="auto">
          <a:xfrm rot="6000000">
            <a:off x="533400" y="2038350"/>
            <a:ext cx="723900" cy="571500"/>
          </a:xfrm>
          <a:prstGeom prst="triangle">
            <a:avLst>
              <a:gd name="adj" fmla="val 49995"/>
            </a:avLst>
          </a:prstGeom>
          <a:gradFill rotWithShape="0">
            <a:gsLst>
              <a:gs pos="0">
                <a:srgbClr val="FFFF00"/>
              </a:gs>
              <a:gs pos="100000">
                <a:srgbClr val="FF0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chemeClr val="tx1"/>
            </a:outerShdw>
          </a:effec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15200" y="247650"/>
            <a:ext cx="1905000" cy="59245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00200" y="247650"/>
            <a:ext cx="5562600" cy="59245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47650"/>
            <a:ext cx="7620000" cy="104775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00200" y="16002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00200" y="39624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0" y="6400800"/>
            <a:ext cx="8915400" cy="457200"/>
          </a:xfrm>
        </p:spPr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00200" y="16002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86400" y="16002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1600200" y="247650"/>
            <a:ext cx="7620000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00200" y="1600200"/>
            <a:ext cx="76200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8915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FF0000"/>
                </a:solidFill>
                <a:latin typeface="Lucida Calligraphy" pitchFamily="66" charset="0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  <p:sp>
        <p:nvSpPr>
          <p:cNvPr id="1036" name="Arc 12"/>
          <p:cNvSpPr>
            <a:spLocks/>
          </p:cNvSpPr>
          <p:nvPr/>
        </p:nvSpPr>
        <p:spPr bwMode="auto">
          <a:xfrm>
            <a:off x="-76200" y="-1752600"/>
            <a:ext cx="400050" cy="6400800"/>
          </a:xfrm>
          <a:custGeom>
            <a:avLst/>
            <a:gdLst>
              <a:gd name="G0" fmla="+- 21600 0 0"/>
              <a:gd name="G1" fmla="+- 21600 0 0"/>
              <a:gd name="G2" fmla="+- 21600 0 0"/>
              <a:gd name="T0" fmla="*/ 21600 w 21600"/>
              <a:gd name="T1" fmla="*/ 43200 h 43200"/>
              <a:gd name="T2" fmla="*/ 21600 w 21600"/>
              <a:gd name="T3" fmla="*/ 0 h 43200"/>
              <a:gd name="T4" fmla="*/ 21600 w 21600"/>
              <a:gd name="T5" fmla="*/ 21600 h 43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43200" fill="none" extrusionOk="0">
                <a:moveTo>
                  <a:pt x="21600" y="43200"/>
                </a:moveTo>
                <a:cubicBezTo>
                  <a:pt x="9670" y="43200"/>
                  <a:pt x="0" y="33529"/>
                  <a:pt x="0" y="21600"/>
                </a:cubicBezTo>
                <a:cubicBezTo>
                  <a:pt x="-1" y="9670"/>
                  <a:pt x="9670" y="0"/>
                  <a:pt x="21599" y="0"/>
                </a:cubicBezTo>
              </a:path>
              <a:path w="21600" h="43200" stroke="0" extrusionOk="0">
                <a:moveTo>
                  <a:pt x="21600" y="43200"/>
                </a:moveTo>
                <a:cubicBezTo>
                  <a:pt x="9670" y="43200"/>
                  <a:pt x="0" y="33529"/>
                  <a:pt x="0" y="21600"/>
                </a:cubicBezTo>
                <a:cubicBezTo>
                  <a:pt x="-1" y="9670"/>
                  <a:pt x="9670" y="0"/>
                  <a:pt x="21599" y="0"/>
                </a:cubicBezTo>
                <a:lnTo>
                  <a:pt x="21600" y="2160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chemeClr val="bg1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7" name="Arc 13"/>
          <p:cNvSpPr>
            <a:spLocks/>
          </p:cNvSpPr>
          <p:nvPr/>
        </p:nvSpPr>
        <p:spPr bwMode="auto">
          <a:xfrm>
            <a:off x="1219200" y="1981200"/>
            <a:ext cx="400050" cy="6400800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43200"/>
              <a:gd name="T2" fmla="*/ 0 w 21600"/>
              <a:gd name="T3" fmla="*/ 43200 h 43200"/>
              <a:gd name="T4" fmla="*/ 0 w 21600"/>
              <a:gd name="T5" fmla="*/ 21600 h 43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432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529"/>
                  <a:pt x="11929" y="43199"/>
                  <a:pt x="0" y="43200"/>
                </a:cubicBezTo>
              </a:path>
              <a:path w="21600" h="432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cubicBezTo>
                  <a:pt x="21600" y="33529"/>
                  <a:pt x="11929" y="43199"/>
                  <a:pt x="0" y="432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rgbClr val="FF0000"/>
              </a:gs>
              <a:gs pos="100000">
                <a:schemeClr val="bg1"/>
              </a:gs>
            </a:gsLst>
            <a:path path="shape">
              <a:fillToRect l="50000" t="50000" r="50000" b="50000"/>
            </a:path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49238" y="0"/>
            <a:ext cx="1066800" cy="6856413"/>
          </a:xfrm>
          <a:prstGeom prst="rect">
            <a:avLst/>
          </a:prstGeom>
          <a:gradFill rotWithShape="1">
            <a:gsLst>
              <a:gs pos="0">
                <a:srgbClr val="FFFF00"/>
              </a:gs>
              <a:gs pos="100000">
                <a:srgbClr val="FF0000"/>
              </a:gs>
            </a:gsLst>
            <a:lin ang="270000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9" name="AutoShape 15"/>
          <p:cNvSpPr>
            <a:spLocks noChangeArrowheads="1"/>
          </p:cNvSpPr>
          <p:nvPr/>
        </p:nvSpPr>
        <p:spPr bwMode="auto">
          <a:xfrm rot="6000000">
            <a:off x="800100" y="590550"/>
            <a:ext cx="723900" cy="571500"/>
          </a:xfrm>
          <a:prstGeom prst="triangle">
            <a:avLst>
              <a:gd name="adj" fmla="val 49995"/>
            </a:avLst>
          </a:prstGeom>
          <a:gradFill rotWithShape="0">
            <a:gsLst>
              <a:gs pos="0">
                <a:srgbClr val="FFFF00"/>
              </a:gs>
              <a:gs pos="100000">
                <a:srgbClr val="FF0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rgbClr val="003399"/>
            </a:outerShdw>
          </a:effectLst>
        </p:spPr>
        <p:txBody>
          <a:bodyPr/>
          <a:lstStyle/>
          <a:p>
            <a:endParaRPr lang="en-US"/>
          </a:p>
        </p:txBody>
      </p:sp>
      <p:sp>
        <p:nvSpPr>
          <p:cNvPr id="1040" name="AutoShape 16"/>
          <p:cNvSpPr>
            <a:spLocks noChangeArrowheads="1"/>
          </p:cNvSpPr>
          <p:nvPr/>
        </p:nvSpPr>
        <p:spPr bwMode="auto">
          <a:xfrm rot="6000000">
            <a:off x="457200" y="533400"/>
            <a:ext cx="723900" cy="571500"/>
          </a:xfrm>
          <a:prstGeom prst="triangle">
            <a:avLst>
              <a:gd name="adj" fmla="val 49995"/>
            </a:avLst>
          </a:prstGeom>
          <a:gradFill rotWithShape="0">
            <a:gsLst>
              <a:gs pos="0">
                <a:srgbClr val="FFFF00"/>
              </a:gs>
              <a:gs pos="100000">
                <a:srgbClr val="FF0000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chemeClr val="tx1"/>
            </a:outerShdw>
          </a:effectLst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b="1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b="1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/>
              <a:t>Life</a:t>
            </a:r>
            <a:r>
              <a:rPr lang="en-US">
                <a:latin typeface="Arial" charset="0"/>
              </a:rPr>
              <a:t>Knowledge</a:t>
            </a:r>
            <a:r>
              <a:rPr lang="en-US"/>
              <a:t>®</a:t>
            </a:r>
          </a:p>
        </p:txBody>
      </p:sp>
      <p:sp>
        <p:nvSpPr>
          <p:cNvPr id="6861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600200" y="1676400"/>
            <a:ext cx="7543800" cy="1600200"/>
          </a:xfrm>
          <a:noFill/>
          <a:ln/>
        </p:spPr>
        <p:txBody>
          <a:bodyPr/>
          <a:lstStyle/>
          <a:p>
            <a:r>
              <a:rPr lang="en-US" sz="4800">
                <a:solidFill>
                  <a:srgbClr val="FF0000"/>
                </a:solidFill>
              </a:rPr>
              <a:t>Communicating with Customers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3429000"/>
            <a:ext cx="5410200" cy="1752600"/>
          </a:xfrm>
          <a:noFill/>
          <a:ln/>
        </p:spPr>
        <p:txBody>
          <a:bodyPr/>
          <a:lstStyle/>
          <a:p>
            <a:r>
              <a:rPr lang="en-US">
                <a:solidFill>
                  <a:schemeClr val="bg1"/>
                </a:solidFill>
              </a:rPr>
              <a:t>How do I begin to grow?</a:t>
            </a:r>
          </a:p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68612" name="Text Box 4"/>
          <p:cNvSpPr txBox="1">
            <a:spLocks noChangeArrowheads="1"/>
          </p:cNvSpPr>
          <p:nvPr/>
        </p:nvSpPr>
        <p:spPr bwMode="auto">
          <a:xfrm>
            <a:off x="152400" y="6142038"/>
            <a:ext cx="1219200" cy="639762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Arial" charset="0"/>
              </a:rPr>
              <a:t>Stage One of Development</a:t>
            </a:r>
            <a:br>
              <a:rPr lang="en-US" sz="1200" b="1">
                <a:solidFill>
                  <a:srgbClr val="000000"/>
                </a:solidFill>
                <a:latin typeface="Arial" charset="0"/>
              </a:rPr>
            </a:br>
            <a:r>
              <a:rPr lang="en-US" sz="1200" b="1">
                <a:solidFill>
                  <a:srgbClr val="000000"/>
                </a:solidFill>
                <a:latin typeface="Arial" charset="0"/>
              </a:rPr>
              <a:t>ME </a:t>
            </a:r>
          </a:p>
        </p:txBody>
      </p:sp>
      <p:sp>
        <p:nvSpPr>
          <p:cNvPr id="68613" name="Text Box 5"/>
          <p:cNvSpPr txBox="1">
            <a:spLocks noChangeArrowheads="1"/>
          </p:cNvSpPr>
          <p:nvPr/>
        </p:nvSpPr>
        <p:spPr bwMode="auto">
          <a:xfrm>
            <a:off x="228600" y="5867400"/>
            <a:ext cx="1066800" cy="2746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Arial" charset="0"/>
              </a:rPr>
              <a:t>HS 50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0" y="685800"/>
            <a:ext cx="7620000" cy="1047750"/>
          </a:xfrm>
          <a:noFill/>
          <a:ln/>
        </p:spPr>
        <p:txBody>
          <a:bodyPr/>
          <a:lstStyle/>
          <a:p>
            <a:pPr algn="ctr"/>
            <a:r>
              <a:rPr lang="en-US" sz="4800" b="1">
                <a:solidFill>
                  <a:srgbClr val="FF0000"/>
                </a:solidFill>
              </a:rPr>
              <a:t>Common Techniques To Improve Communication</a:t>
            </a:r>
            <a:r>
              <a:rPr lang="en-US"/>
              <a:t> </a:t>
            </a:r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2362200" y="1676400"/>
            <a:ext cx="6248400" cy="4038600"/>
          </a:xfrm>
          <a:noFill/>
          <a:ln/>
        </p:spPr>
        <p:txBody>
          <a:bodyPr/>
          <a:lstStyle/>
          <a:p>
            <a:pPr>
              <a:buFontTx/>
              <a:buNone/>
            </a:pPr>
            <a:endParaRPr lang="en-US" sz="2800">
              <a:solidFill>
                <a:schemeClr val="bg1"/>
              </a:solidFill>
            </a:endParaRP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Be </a:t>
            </a:r>
            <a:r>
              <a:rPr lang="en-US" sz="2400">
                <a:solidFill>
                  <a:schemeClr val="bg1"/>
                </a:solidFill>
              </a:rPr>
              <a:t>friendly</a:t>
            </a:r>
            <a:r>
              <a:rPr lang="en-US" sz="2400" b="0">
                <a:solidFill>
                  <a:schemeClr val="bg1"/>
                </a:solidFill>
              </a:rPr>
              <a:t> and helpful. 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Be </a:t>
            </a:r>
            <a:r>
              <a:rPr lang="en-US" sz="2400">
                <a:solidFill>
                  <a:schemeClr val="bg1"/>
                </a:solidFill>
              </a:rPr>
              <a:t>energetic</a:t>
            </a:r>
            <a:r>
              <a:rPr lang="en-US" sz="2400" b="0">
                <a:solidFill>
                  <a:schemeClr val="bg1"/>
                </a:solidFill>
              </a:rPr>
              <a:t>. 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Be </a:t>
            </a:r>
            <a:r>
              <a:rPr lang="en-US" sz="2400">
                <a:solidFill>
                  <a:schemeClr val="bg1"/>
                </a:solidFill>
              </a:rPr>
              <a:t>positive</a:t>
            </a:r>
            <a:r>
              <a:rPr lang="en-US" sz="2400" b="0">
                <a:solidFill>
                  <a:schemeClr val="bg1"/>
                </a:solidFill>
              </a:rPr>
              <a:t> about yourself and the business. 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Be </a:t>
            </a:r>
            <a:r>
              <a:rPr lang="en-US" sz="2400">
                <a:solidFill>
                  <a:schemeClr val="bg1"/>
                </a:solidFill>
              </a:rPr>
              <a:t>interested</a:t>
            </a:r>
            <a:r>
              <a:rPr lang="en-US" sz="2400" b="0">
                <a:solidFill>
                  <a:schemeClr val="bg1"/>
                </a:solidFill>
              </a:rPr>
              <a:t> and attentive. 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>
                <a:solidFill>
                  <a:schemeClr val="bg1"/>
                </a:solidFill>
              </a:rPr>
              <a:t>Listen</a:t>
            </a:r>
            <a:r>
              <a:rPr lang="en-US" sz="2400" b="0">
                <a:solidFill>
                  <a:schemeClr val="bg1"/>
                </a:solidFill>
              </a:rPr>
              <a:t> to the customer.</a:t>
            </a:r>
            <a:r>
              <a:rPr lang="en-US" b="0">
                <a:solidFill>
                  <a:schemeClr val="bg1"/>
                </a:solidFill>
              </a:rPr>
              <a:t> </a:t>
            </a:r>
          </a:p>
          <a:p>
            <a:endParaRPr lang="en-US" sz="2400" b="0">
              <a:solidFill>
                <a:schemeClr val="bg1"/>
              </a:solidFill>
            </a:endParaRPr>
          </a:p>
        </p:txBody>
      </p:sp>
      <p:sp>
        <p:nvSpPr>
          <p:cNvPr id="67590" name="Text Box 6"/>
          <p:cNvSpPr txBox="1">
            <a:spLocks noChangeArrowheads="1"/>
          </p:cNvSpPr>
          <p:nvPr/>
        </p:nvSpPr>
        <p:spPr bwMode="auto">
          <a:xfrm>
            <a:off x="228600" y="6172200"/>
            <a:ext cx="1065213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en-US" sz="1200" b="1">
                <a:solidFill>
                  <a:srgbClr val="000000"/>
                </a:solidFill>
                <a:latin typeface="Arial" charset="0"/>
              </a:rPr>
              <a:t>Objective 1</a:t>
            </a:r>
          </a:p>
          <a:p>
            <a:r>
              <a:rPr lang="en-US" sz="1200" b="1">
                <a:solidFill>
                  <a:srgbClr val="000000"/>
                </a:solidFill>
                <a:latin typeface="Arial" charset="0"/>
              </a:rPr>
              <a:t>HS 50 TM A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0" y="152400"/>
            <a:ext cx="7620000" cy="1295400"/>
          </a:xfrm>
          <a:noFill/>
          <a:ln/>
        </p:spPr>
        <p:txBody>
          <a:bodyPr/>
          <a:lstStyle/>
          <a:p>
            <a:pPr algn="ctr"/>
            <a:r>
              <a:rPr lang="en-US" sz="4800" b="1">
                <a:solidFill>
                  <a:srgbClr val="FF0000"/>
                </a:solidFill>
              </a:rPr>
              <a:t>Good Non-Verbal Communication</a:t>
            </a:r>
            <a:r>
              <a:rPr lang="en-US"/>
              <a:t> 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1752600" y="1371600"/>
            <a:ext cx="7391400" cy="5257800"/>
          </a:xfrm>
          <a:noFill/>
          <a:ln/>
        </p:spPr>
        <p:txBody>
          <a:bodyPr/>
          <a:lstStyle/>
          <a:p>
            <a:pPr>
              <a:buFontTx/>
              <a:buNone/>
            </a:pPr>
            <a:endParaRPr lang="en-US" sz="2800">
              <a:solidFill>
                <a:schemeClr val="bg1"/>
              </a:solidFill>
            </a:endParaRP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/>
              <a:t> </a:t>
            </a:r>
            <a:r>
              <a:rPr lang="en-US" sz="2400" b="0">
                <a:solidFill>
                  <a:schemeClr val="bg1"/>
                </a:solidFill>
              </a:rPr>
              <a:t>Smiling and making eye contact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 Being neat and clean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 Nodding head in agreement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Listening to the customer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 Approach the customer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 Standing upright and acting interested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Putting down other things to help a customer</a:t>
            </a:r>
          </a:p>
          <a:p>
            <a:pPr lvl="1"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 Being friendly</a:t>
            </a:r>
            <a:r>
              <a:rPr lang="en-US" sz="2400">
                <a:solidFill>
                  <a:schemeClr val="bg1"/>
                </a:solidFill>
              </a:rPr>
              <a:t> </a:t>
            </a:r>
          </a:p>
        </p:txBody>
      </p:sp>
      <p:sp>
        <p:nvSpPr>
          <p:cNvPr id="73732" name="Text Box 4"/>
          <p:cNvSpPr txBox="1">
            <a:spLocks noChangeArrowheads="1"/>
          </p:cNvSpPr>
          <p:nvPr/>
        </p:nvSpPr>
        <p:spPr bwMode="auto">
          <a:xfrm>
            <a:off x="228600" y="6400800"/>
            <a:ext cx="9969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en-US" sz="1200" b="1">
                <a:solidFill>
                  <a:srgbClr val="000000"/>
                </a:solidFill>
                <a:latin typeface="Arial" charset="0"/>
              </a:rPr>
              <a:t>Objective 2</a:t>
            </a:r>
          </a:p>
          <a:p>
            <a:endParaRPr lang="en-US" sz="1200" b="1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1600200" y="609600"/>
            <a:ext cx="7620000" cy="1371600"/>
          </a:xfrm>
          <a:noFill/>
          <a:ln/>
        </p:spPr>
        <p:txBody>
          <a:bodyPr/>
          <a:lstStyle/>
          <a:p>
            <a:pPr algn="ctr"/>
            <a:r>
              <a:rPr lang="en-US" sz="4800" b="1">
                <a:solidFill>
                  <a:srgbClr val="FF0000"/>
                </a:solidFill>
              </a:rPr>
              <a:t>Four Steps To Handle Complaints</a:t>
            </a:r>
            <a:r>
              <a:rPr lang="en-US" sz="4800"/>
              <a:t> </a:t>
            </a: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1905000" y="2057400"/>
            <a:ext cx="6705600" cy="4419600"/>
          </a:xfrm>
          <a:noFill/>
          <a:ln/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endParaRPr lang="en-US" sz="2400">
              <a:solidFill>
                <a:schemeClr val="bg1"/>
              </a:solidFill>
            </a:endParaRPr>
          </a:p>
          <a:p>
            <a:pPr lvl="1">
              <a:lnSpc>
                <a:spcPct val="90000"/>
              </a:lnSpc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Be </a:t>
            </a:r>
            <a:r>
              <a:rPr lang="en-US" sz="2400">
                <a:solidFill>
                  <a:schemeClr val="bg1"/>
                </a:solidFill>
              </a:rPr>
              <a:t>friendly and apologize</a:t>
            </a:r>
            <a:r>
              <a:rPr lang="en-US" sz="2400" b="0">
                <a:solidFill>
                  <a:schemeClr val="bg1"/>
                </a:solidFill>
              </a:rPr>
              <a:t> for the mistake or problem. </a:t>
            </a:r>
          </a:p>
          <a:p>
            <a:pPr lvl="1">
              <a:lnSpc>
                <a:spcPct val="90000"/>
              </a:lnSpc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Have the </a:t>
            </a:r>
            <a:r>
              <a:rPr lang="en-US" sz="2400">
                <a:solidFill>
                  <a:schemeClr val="bg1"/>
                </a:solidFill>
              </a:rPr>
              <a:t>customer explain</a:t>
            </a:r>
            <a:r>
              <a:rPr lang="en-US" sz="2400" b="0">
                <a:solidFill>
                  <a:schemeClr val="bg1"/>
                </a:solidFill>
              </a:rPr>
              <a:t> the problem and what the customer would like to happen. </a:t>
            </a:r>
          </a:p>
          <a:p>
            <a:pPr lvl="1">
              <a:lnSpc>
                <a:spcPct val="90000"/>
              </a:lnSpc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 b="0">
                <a:solidFill>
                  <a:schemeClr val="bg1"/>
                </a:solidFill>
              </a:rPr>
              <a:t>Tell the customer you will </a:t>
            </a:r>
            <a:r>
              <a:rPr lang="en-US" sz="2400">
                <a:solidFill>
                  <a:schemeClr val="bg1"/>
                </a:solidFill>
              </a:rPr>
              <a:t>help resolve the problem</a:t>
            </a:r>
            <a:r>
              <a:rPr lang="en-US" sz="2400" b="0">
                <a:solidFill>
                  <a:schemeClr val="bg1"/>
                </a:solidFill>
              </a:rPr>
              <a:t> immediately. </a:t>
            </a:r>
          </a:p>
          <a:p>
            <a:pPr lvl="1">
              <a:lnSpc>
                <a:spcPct val="90000"/>
              </a:lnSpc>
              <a:spcBef>
                <a:spcPct val="50000"/>
              </a:spcBef>
              <a:buClr>
                <a:srgbClr val="FFFF00"/>
              </a:buClr>
              <a:buFont typeface="Wingdings" pitchFamily="2" charset="2"/>
              <a:buChar char="Ø"/>
            </a:pPr>
            <a:r>
              <a:rPr lang="en-US" sz="2400">
                <a:solidFill>
                  <a:schemeClr val="bg1"/>
                </a:solidFill>
              </a:rPr>
              <a:t>Solve the problem</a:t>
            </a:r>
            <a:r>
              <a:rPr lang="en-US" sz="2400" b="0">
                <a:solidFill>
                  <a:schemeClr val="bg1"/>
                </a:solidFill>
              </a:rPr>
              <a:t> or get a manager who can solve the problem.</a:t>
            </a:r>
            <a:endParaRPr lang="en-US" sz="1800" b="0">
              <a:solidFill>
                <a:schemeClr val="bg1"/>
              </a:solidFill>
            </a:endParaRPr>
          </a:p>
        </p:txBody>
      </p:sp>
      <p:sp>
        <p:nvSpPr>
          <p:cNvPr id="66567" name="Text Box 7"/>
          <p:cNvSpPr txBox="1">
            <a:spLocks noChangeArrowheads="1"/>
          </p:cNvSpPr>
          <p:nvPr/>
        </p:nvSpPr>
        <p:spPr bwMode="auto">
          <a:xfrm>
            <a:off x="228600" y="6019800"/>
            <a:ext cx="1065213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en-US" sz="1200" b="1">
                <a:solidFill>
                  <a:srgbClr val="000000"/>
                </a:solidFill>
                <a:latin typeface="Arial" charset="0"/>
              </a:rPr>
              <a:t>Objective 3</a:t>
            </a:r>
          </a:p>
          <a:p>
            <a:r>
              <a:rPr lang="en-US" sz="1200" b="1">
                <a:solidFill>
                  <a:srgbClr val="000000"/>
                </a:solidFill>
                <a:latin typeface="Arial" charset="0"/>
              </a:rPr>
              <a:t>HS 50 TM B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K Template">
  <a:themeElements>
    <a:clrScheme name="LK Template 1">
      <a:dk1>
        <a:srgbClr val="336699"/>
      </a:dk1>
      <a:lt1>
        <a:srgbClr val="FFFFFF"/>
      </a:lt1>
      <a:dk2>
        <a:srgbClr val="0066FF"/>
      </a:dk2>
      <a:lt2>
        <a:srgbClr val="AFB5D2"/>
      </a:lt2>
      <a:accent1>
        <a:srgbClr val="66CCFF"/>
      </a:accent1>
      <a:accent2>
        <a:srgbClr val="99FFCC"/>
      </a:accent2>
      <a:accent3>
        <a:srgbClr val="FFFFFF"/>
      </a:accent3>
      <a:accent4>
        <a:srgbClr val="2A5682"/>
      </a:accent4>
      <a:accent5>
        <a:srgbClr val="B8E2FF"/>
      </a:accent5>
      <a:accent6>
        <a:srgbClr val="8AE7B9"/>
      </a:accent6>
      <a:hlink>
        <a:srgbClr val="FF99FF"/>
      </a:hlink>
      <a:folHlink>
        <a:srgbClr val="CCCCFF"/>
      </a:folHlink>
    </a:clrScheme>
    <a:fontScheme name="LK Templat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LK Template 1">
        <a:dk1>
          <a:srgbClr val="336699"/>
        </a:dk1>
        <a:lt1>
          <a:srgbClr val="FFFFFF"/>
        </a:lt1>
        <a:dk2>
          <a:srgbClr val="0066FF"/>
        </a:dk2>
        <a:lt2>
          <a:srgbClr val="AFB5D2"/>
        </a:lt2>
        <a:accent1>
          <a:srgbClr val="66CCFF"/>
        </a:accent1>
        <a:accent2>
          <a:srgbClr val="99FFCC"/>
        </a:accent2>
        <a:accent3>
          <a:srgbClr val="FFFFFF"/>
        </a:accent3>
        <a:accent4>
          <a:srgbClr val="2A5682"/>
        </a:accent4>
        <a:accent5>
          <a:srgbClr val="B8E2FF"/>
        </a:accent5>
        <a:accent6>
          <a:srgbClr val="8AE7B9"/>
        </a:accent6>
        <a:hlink>
          <a:srgbClr val="FF99FF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2">
        <a:dk1>
          <a:srgbClr val="003366"/>
        </a:dk1>
        <a:lt1>
          <a:srgbClr val="CCECFF"/>
        </a:lt1>
        <a:dk2>
          <a:srgbClr val="4B3384"/>
        </a:dk2>
        <a:lt2>
          <a:srgbClr val="849CBB"/>
        </a:lt2>
        <a:accent1>
          <a:srgbClr val="90DBFF"/>
        </a:accent1>
        <a:accent2>
          <a:srgbClr val="99FFCC"/>
        </a:accent2>
        <a:accent3>
          <a:srgbClr val="E2F4FF"/>
        </a:accent3>
        <a:accent4>
          <a:srgbClr val="002A56"/>
        </a:accent4>
        <a:accent5>
          <a:srgbClr val="C6EAFF"/>
        </a:accent5>
        <a:accent6>
          <a:srgbClr val="8AE7B9"/>
        </a:accent6>
        <a:hlink>
          <a:srgbClr val="DFC0FF"/>
        </a:hlink>
        <a:folHlink>
          <a:srgbClr val="6DC5D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3">
        <a:dk1>
          <a:srgbClr val="000000"/>
        </a:dk1>
        <a:lt1>
          <a:srgbClr val="FFFFFF"/>
        </a:lt1>
        <a:dk2>
          <a:srgbClr val="000000"/>
        </a:dk2>
        <a:lt2>
          <a:srgbClr val="B2B2B2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>
  <documentManagement>
    <QFMSP_x0020_source_x0020_name xmlns="7d75d6f9-8bd4-4602-97a0-53722360a9f2" xsi:nil="true"/>
    <Comments xmlns="7d75d6f9-8bd4-4602-97a0-53722360a9f2" xsi:nil="true"/>
    <FromServer xmlns="7d75d6f9-8bd4-4602-97a0-53722360a9f2" xsi:nil="true"/>
    <Department xmlns="7d75d6f9-8bd4-4602-97a0-53722360a9f2">(No department)</Department>
    <DocumentID xmlns="7d75d6f9-8bd4-4602-97a0-53722360a9f2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585BF1E7EC2C041B26EC0D94B031A2B" ma:contentTypeVersion="8" ma:contentTypeDescription="Create a new document." ma:contentTypeScope="" ma:versionID="d2ff85afcd0bd1787a940054d8ddfd48">
  <xsd:schema xmlns:xsd="http://www.w3.org/2001/XMLSchema" xmlns:xs="http://www.w3.org/2001/XMLSchema" xmlns:p="http://schemas.microsoft.com/office/2006/metadata/properties" xmlns:ns2="7d75d6f9-8bd4-4602-97a0-53722360a9f2" targetNamespace="http://schemas.microsoft.com/office/2006/metadata/properties" ma:root="true" ma:fieldsID="7794668b00080dc134d5101d02f02a42" ns2:_="">
    <xsd:import namespace="7d75d6f9-8bd4-4602-97a0-53722360a9f2"/>
    <xsd:element name="properties">
      <xsd:complexType>
        <xsd:sequence>
          <xsd:element name="documentManagement">
            <xsd:complexType>
              <xsd:all>
                <xsd:element ref="ns2:FromServer" minOccurs="0"/>
                <xsd:element ref="ns2:Department" minOccurs="0"/>
                <xsd:element ref="ns2:DocumentID" minOccurs="0"/>
                <xsd:element ref="ns2:Comments" minOccurs="0"/>
                <xsd:element ref="ns2:QFMSP_x0020_source_x0020_nam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75d6f9-8bd4-4602-97a0-53722360a9f2" elementFormDefault="qualified">
    <xsd:import namespace="http://schemas.microsoft.com/office/2006/documentManagement/types"/>
    <xsd:import namespace="http://schemas.microsoft.com/office/infopath/2007/PartnerControls"/>
    <xsd:element name="FromServer" ma:index="8" nillable="true" ma:displayName="FromServer" ma:default="" ma:internalName="FromServer">
      <xsd:simpleType>
        <xsd:restriction base="dms:Text"/>
      </xsd:simpleType>
    </xsd:element>
    <xsd:element name="Department" ma:index="9" nillable="true" ma:displayName="Department" ma:default="(No department)" ma:internalName="Department">
      <xsd:simpleType>
        <xsd:restriction base="dms:Text"/>
      </xsd:simpleType>
    </xsd:element>
    <xsd:element name="DocumentID" ma:index="10" nillable="true" ma:displayName="DocumentID" ma:default="" ma:internalName="DocumentID">
      <xsd:simpleType>
        <xsd:restriction base="dms:Text"/>
      </xsd:simpleType>
    </xsd:element>
    <xsd:element name="Comments" ma:index="12" nillable="true" ma:displayName="Comments" ma:default="" ma:internalName="Comments">
      <xsd:simpleType>
        <xsd:restriction base="dms:Text"/>
      </xsd:simpleType>
    </xsd:element>
    <xsd:element name="QFMSP_x0020_source_x0020_name" ma:index="13" nillable="true" ma:displayName="QFMSP source name" ma:description="Quest File Migrator original source name." ma:hidden="true" ma:internalName="QFMSP_x0020_source_x0020_nam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11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8CBFCC1-8717-48BD-8ED6-A7403A0AD49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AB1F2DF-2E33-44C0-9ADF-C12A0B0A3BA0}">
  <ds:schemaRefs>
    <ds:schemaRef ds:uri="http://schemas.microsoft.com/office/2006/metadata/properties"/>
    <ds:schemaRef ds:uri="7d75d6f9-8bd4-4602-97a0-53722360a9f2"/>
  </ds:schemaRefs>
</ds:datastoreItem>
</file>

<file path=customXml/itemProps3.xml><?xml version="1.0" encoding="utf-8"?>
<ds:datastoreItem xmlns:ds="http://schemas.openxmlformats.org/officeDocument/2006/customXml" ds:itemID="{10A03F47-4B18-4E2A-B275-226482D1A71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d75d6f9-8bd4-4602-97a0-53722360a9f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110</TotalTime>
  <Words>141</Words>
  <Application>Microsoft Office PowerPoint</Application>
  <PresentationFormat>On-screen Show (4:3)</PresentationFormat>
  <Paragraphs>40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LK Template</vt:lpstr>
      <vt:lpstr>Communicating with Customers</vt:lpstr>
      <vt:lpstr>Common Techniques To Improve Communication </vt:lpstr>
      <vt:lpstr>Good Non-Verbal Communication </vt:lpstr>
      <vt:lpstr>Four Steps To Handle Complaints </vt:lpstr>
    </vt:vector>
  </TitlesOfParts>
  <Company>Centre Pointe Education,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Mark Reardon</dc:creator>
  <cp:lastModifiedBy>I.T. Department</cp:lastModifiedBy>
  <cp:revision>10</cp:revision>
  <cp:lastPrinted>1601-01-01T00:00:00Z</cp:lastPrinted>
  <dcterms:created xsi:type="dcterms:W3CDTF">2003-11-25T06:13:37Z</dcterms:created>
  <dcterms:modified xsi:type="dcterms:W3CDTF">2012-04-03T18:22:29Z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2</vt:i4>
  </property>
  <property fmtid="{D5CDD505-2E9C-101B-9397-08002B2CF9AE}" pid="3" name="LCID">
    <vt:i4>1033</vt:i4>
  </property>
  <property fmtid="{D5CDD505-2E9C-101B-9397-08002B2CF9AE}" pid="4" name="ContentTypeId">
    <vt:lpwstr>0x0101003585BF1E7EC2C041B26EC0D94B031A2B</vt:lpwstr>
  </property>
</Properties>
</file>

<file path=docProps/thumbnail.jpeg>
</file>