
<file path=[Content_Types].xml><?xml version="1.0" encoding="utf-8"?>
<Types xmlns="http://schemas.openxmlformats.org/package/2006/content-types"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10"/>
  </p:notesMasterIdLst>
  <p:handoutMasterIdLst>
    <p:handoutMasterId r:id="rId11"/>
  </p:handoutMasterIdLst>
  <p:sldIdLst>
    <p:sldId id="261" r:id="rId5"/>
    <p:sldId id="257" r:id="rId6"/>
    <p:sldId id="262" r:id="rId7"/>
    <p:sldId id="263" r:id="rId8"/>
    <p:sldId id="264" r:id="rId9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</p:showPr>
  <p:clrMru>
    <a:srgbClr val="000000"/>
    <a:srgbClr val="FF0000"/>
    <a:srgbClr val="000099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7" autoAdjust="0"/>
    <p:restoredTop sz="94683" autoAdjust="0"/>
  </p:normalViewPr>
  <p:slideViewPr>
    <p:cSldViewPr>
      <p:cViewPr varScale="1">
        <p:scale>
          <a:sx n="69" d="100"/>
          <a:sy n="69" d="100"/>
        </p:scale>
        <p:origin x="-546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1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200"/>
            </a:lvl1pPr>
          </a:lstStyle>
          <a:p>
            <a:endParaRPr lang="en-US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200"/>
            </a:lvl1pPr>
          </a:lstStyle>
          <a:p>
            <a:endParaRPr lang="en-US"/>
          </a:p>
        </p:txBody>
      </p:sp>
      <p:sp>
        <p:nvSpPr>
          <p:cNvPr id="2560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1" sz="1200"/>
            </a:lvl1pPr>
          </a:lstStyle>
          <a:p>
            <a:endParaRPr lang="en-US"/>
          </a:p>
        </p:txBody>
      </p:sp>
      <p:sp>
        <p:nvSpPr>
          <p:cNvPr id="2560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1" sz="1200"/>
            </a:lvl1pPr>
          </a:lstStyle>
          <a:p>
            <a:fld id="{6780FD2A-DAD6-4731-9CDC-2806D9FC97C7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/>
            </a:lvl1pPr>
          </a:lstStyle>
          <a:p>
            <a:endParaRPr lang="en-US"/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/>
            </a:lvl1pPr>
          </a:lstStyle>
          <a:p>
            <a:endParaRPr lang="en-US"/>
          </a:p>
        </p:txBody>
      </p:sp>
      <p:sp>
        <p:nvSpPr>
          <p:cNvPr id="2355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355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/>
            </a:lvl1pPr>
          </a:lstStyle>
          <a:p>
            <a:endParaRPr lang="en-US"/>
          </a:p>
        </p:txBody>
      </p:sp>
      <p:sp>
        <p:nvSpPr>
          <p:cNvPr id="2355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/>
            </a:lvl1pPr>
          </a:lstStyle>
          <a:p>
            <a:fld id="{604FEBAE-3483-4C47-BAE9-CBC488A63EAA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CF7EEBC-5A91-4617-814E-52FC4BD9D6D2}" type="slidenum">
              <a:rPr lang="en-US"/>
              <a:pPr/>
              <a:t>1</a:t>
            </a:fld>
            <a:endParaRPr lang="en-US"/>
          </a:p>
        </p:txBody>
      </p:sp>
      <p:sp>
        <p:nvSpPr>
          <p:cNvPr id="727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7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B002C91-C65E-4AED-AC1B-B3006FEFC29D}" type="slidenum">
              <a:rPr lang="en-US"/>
              <a:pPr/>
              <a:t>2</a:t>
            </a:fld>
            <a:endParaRPr lang="en-US"/>
          </a:p>
        </p:txBody>
      </p:sp>
      <p:sp>
        <p:nvSpPr>
          <p:cNvPr id="737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37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EAD8A7B-75A2-48CE-927F-75A17C23AE0B}" type="slidenum">
              <a:rPr lang="en-US"/>
              <a:pPr/>
              <a:t>3</a:t>
            </a:fld>
            <a:endParaRPr lang="en-US"/>
          </a:p>
        </p:txBody>
      </p:sp>
      <p:sp>
        <p:nvSpPr>
          <p:cNvPr id="757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57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38F099B-D785-4A8F-8EEE-5627D8167B74}" type="slidenum">
              <a:rPr lang="en-US"/>
              <a:pPr/>
              <a:t>4</a:t>
            </a:fld>
            <a:endParaRPr lang="en-US"/>
          </a:p>
        </p:txBody>
      </p:sp>
      <p:sp>
        <p:nvSpPr>
          <p:cNvPr id="798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98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B46180C-37E5-4EA9-A340-8691F72ACA7D}" type="slidenum">
              <a:rPr lang="en-US"/>
              <a:pPr/>
              <a:t>5</a:t>
            </a:fld>
            <a:endParaRPr lang="en-US"/>
          </a:p>
        </p:txBody>
      </p:sp>
      <p:sp>
        <p:nvSpPr>
          <p:cNvPr id="829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29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90" name="Rectangle 18"/>
          <p:cNvSpPr>
            <a:spLocks noChangeArrowheads="1"/>
          </p:cNvSpPr>
          <p:nvPr userDrawn="1"/>
        </p:nvSpPr>
        <p:spPr bwMode="auto">
          <a:xfrm>
            <a:off x="1066800" y="2819400"/>
            <a:ext cx="7467600" cy="228600"/>
          </a:xfrm>
          <a:prstGeom prst="rect">
            <a:avLst/>
          </a:prstGeom>
          <a:solidFill>
            <a:srgbClr val="FF0000"/>
          </a:solidFill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ctrTitle" sz="quarter"/>
          </p:nvPr>
        </p:nvSpPr>
        <p:spPr>
          <a:xfrm>
            <a:off x="1600200" y="1295400"/>
            <a:ext cx="7543800" cy="1143000"/>
          </a:xfrm>
        </p:spPr>
        <p:txBody>
          <a:bodyPr/>
          <a:lstStyle>
            <a:lvl1pPr>
              <a:defRPr b="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676400" y="2971800"/>
            <a:ext cx="7467600" cy="13716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082" name="Rectangle 10"/>
          <p:cNvSpPr>
            <a:spLocks noGrp="1" noChangeArrowheads="1"/>
          </p:cNvSpPr>
          <p:nvPr>
            <p:ph type="ftr" sz="quarter" idx="3"/>
          </p:nvPr>
        </p:nvSpPr>
        <p:spPr>
          <a:xfrm>
            <a:off x="0" y="6249988"/>
            <a:ext cx="8839200" cy="608012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</p:txBody>
      </p:sp>
      <p:sp>
        <p:nvSpPr>
          <p:cNvPr id="3086" name="Rectangle 14"/>
          <p:cNvSpPr>
            <a:spLocks noChangeArrowheads="1"/>
          </p:cNvSpPr>
          <p:nvPr/>
        </p:nvSpPr>
        <p:spPr bwMode="auto">
          <a:xfrm>
            <a:off x="0" y="0"/>
            <a:ext cx="1066800" cy="6856413"/>
          </a:xfrm>
          <a:prstGeom prst="rect">
            <a:avLst/>
          </a:prstGeom>
          <a:solidFill>
            <a:srgbClr val="000000"/>
          </a:soli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089" name="AutoShape 17"/>
          <p:cNvSpPr>
            <a:spLocks noChangeArrowheads="1"/>
          </p:cNvSpPr>
          <p:nvPr/>
        </p:nvSpPr>
        <p:spPr bwMode="auto">
          <a:xfrm rot="6000000">
            <a:off x="876300" y="2095500"/>
            <a:ext cx="723900" cy="571500"/>
          </a:xfrm>
          <a:prstGeom prst="triangle">
            <a:avLst>
              <a:gd name="adj" fmla="val 49995"/>
            </a:avLst>
          </a:prstGeom>
          <a:solidFill>
            <a:srgbClr val="FFFF00"/>
          </a:solidFill>
          <a:ln w="9525">
            <a:noFill/>
            <a:miter lim="800000"/>
            <a:headEnd/>
            <a:tailEnd/>
          </a:ln>
          <a:effectLst>
            <a:outerShdw dist="76200" dir="5400000" algn="ctr" rotWithShape="0">
              <a:srgbClr val="003399"/>
            </a:outerShdw>
          </a:effectLst>
        </p:spPr>
        <p:txBody>
          <a:bodyPr/>
          <a:lstStyle/>
          <a:p>
            <a:endParaRPr lang="en-US"/>
          </a:p>
        </p:txBody>
      </p:sp>
      <p:sp>
        <p:nvSpPr>
          <p:cNvPr id="3088" name="AutoShape 16"/>
          <p:cNvSpPr>
            <a:spLocks noChangeArrowheads="1"/>
          </p:cNvSpPr>
          <p:nvPr/>
        </p:nvSpPr>
        <p:spPr bwMode="auto">
          <a:xfrm rot="6000000">
            <a:off x="533400" y="2038350"/>
            <a:ext cx="723900" cy="571500"/>
          </a:xfrm>
          <a:prstGeom prst="triangle">
            <a:avLst>
              <a:gd name="adj" fmla="val 49995"/>
            </a:avLst>
          </a:prstGeom>
          <a:solidFill>
            <a:srgbClr val="FF0000"/>
          </a:solidFill>
          <a:ln w="9525">
            <a:noFill/>
            <a:miter lim="800000"/>
            <a:headEnd/>
            <a:tailEnd/>
          </a:ln>
          <a:effectLst>
            <a:outerShdw dist="76200" dir="5400000" algn="ctr" rotWithShape="0">
              <a:schemeClr val="tx1"/>
            </a:outerShdw>
          </a:effec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15200" y="247650"/>
            <a:ext cx="1905000" cy="59245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00200" y="247650"/>
            <a:ext cx="5562600" cy="59245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OverObj" preserve="1">
  <p:cSld name="Title and Tex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247650"/>
            <a:ext cx="7620000" cy="104775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1600200" y="1600200"/>
            <a:ext cx="7620000" cy="2209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00200" y="3962400"/>
            <a:ext cx="7620000" cy="2209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0" y="6400800"/>
            <a:ext cx="8915400" cy="457200"/>
          </a:xfrm>
        </p:spPr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00200" y="1600200"/>
            <a:ext cx="3733800" cy="4572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86400" y="1600200"/>
            <a:ext cx="3733800" cy="4572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1" name="Rectangle 17"/>
          <p:cNvSpPr>
            <a:spLocks noChangeArrowheads="1"/>
          </p:cNvSpPr>
          <p:nvPr userDrawn="1"/>
        </p:nvSpPr>
        <p:spPr bwMode="auto">
          <a:xfrm>
            <a:off x="1066800" y="1295400"/>
            <a:ext cx="7467600" cy="228600"/>
          </a:xfrm>
          <a:prstGeom prst="rect">
            <a:avLst/>
          </a:prstGeom>
          <a:solidFill>
            <a:srgbClr val="FF0000"/>
          </a:solidFill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031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1600200" y="247650"/>
            <a:ext cx="7620000" cy="1047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32" name="Rectangle 8"/>
          <p:cNvSpPr>
            <a:spLocks noGrp="1" noChangeArrowheads="1"/>
          </p:cNvSpPr>
          <p:nvPr>
            <p:ph type="body" idx="1"/>
          </p:nvPr>
        </p:nvSpPr>
        <p:spPr bwMode="auto">
          <a:xfrm>
            <a:off x="1600200" y="1600200"/>
            <a:ext cx="7620000" cy="457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400800"/>
            <a:ext cx="8915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rgbClr val="FF0000"/>
                </a:solidFill>
                <a:latin typeface="Lucida Calligraphy" pitchFamily="66" charset="0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0" y="0"/>
            <a:ext cx="1066800" cy="6856413"/>
          </a:xfrm>
          <a:prstGeom prst="rect">
            <a:avLst/>
          </a:prstGeom>
          <a:solidFill>
            <a:srgbClr val="000000"/>
          </a:soli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39" name="AutoShape 15"/>
          <p:cNvSpPr>
            <a:spLocks noChangeArrowheads="1"/>
          </p:cNvSpPr>
          <p:nvPr/>
        </p:nvSpPr>
        <p:spPr bwMode="auto">
          <a:xfrm rot="6000000">
            <a:off x="800100" y="590550"/>
            <a:ext cx="723900" cy="571500"/>
          </a:xfrm>
          <a:prstGeom prst="triangle">
            <a:avLst>
              <a:gd name="adj" fmla="val 49995"/>
            </a:avLst>
          </a:prstGeom>
          <a:solidFill>
            <a:srgbClr val="FFFF00"/>
          </a:solidFill>
          <a:ln w="9525">
            <a:noFill/>
            <a:miter lim="800000"/>
            <a:headEnd/>
            <a:tailEnd/>
          </a:ln>
          <a:effectLst>
            <a:outerShdw dist="76200" dir="5400000" algn="ctr" rotWithShape="0">
              <a:srgbClr val="003399"/>
            </a:outerShdw>
          </a:effectLst>
        </p:spPr>
        <p:txBody>
          <a:bodyPr/>
          <a:lstStyle/>
          <a:p>
            <a:endParaRPr lang="en-US"/>
          </a:p>
        </p:txBody>
      </p:sp>
      <p:sp>
        <p:nvSpPr>
          <p:cNvPr id="1040" name="AutoShape 16"/>
          <p:cNvSpPr>
            <a:spLocks noChangeArrowheads="1"/>
          </p:cNvSpPr>
          <p:nvPr/>
        </p:nvSpPr>
        <p:spPr bwMode="auto">
          <a:xfrm rot="6000000">
            <a:off x="457200" y="533400"/>
            <a:ext cx="723900" cy="571500"/>
          </a:xfrm>
          <a:prstGeom prst="triangle">
            <a:avLst>
              <a:gd name="adj" fmla="val 49995"/>
            </a:avLst>
          </a:prstGeom>
          <a:solidFill>
            <a:srgbClr val="FF0000"/>
          </a:solidFill>
          <a:ln w="9525">
            <a:noFill/>
            <a:miter lim="800000"/>
            <a:headEnd/>
            <a:tailEnd/>
          </a:ln>
          <a:effectLst>
            <a:outerShdw dist="76200" dir="5400000" algn="ctr" rotWithShape="0">
              <a:schemeClr val="tx1"/>
            </a:outerShdw>
          </a:effectLst>
        </p:spPr>
        <p:txBody>
          <a:bodyPr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iming>
    <p:tnLst>
      <p:par>
        <p:cTn id="1" dur="indefinite" restart="never" nodeType="tmRoot"/>
      </p:par>
    </p:tnLst>
  </p:timing>
  <p:hf sldNum="0" hdr="0" dt="0"/>
  <p:txStyles>
    <p:titleStyle>
      <a:lvl1pPr algn="l" rtl="0" fontAlgn="base">
        <a:spcBef>
          <a:spcPct val="0"/>
        </a:spcBef>
        <a:spcAft>
          <a:spcPct val="0"/>
        </a:spcAft>
        <a:defRPr sz="4400" b="1">
          <a:solidFill>
            <a:srgbClr val="000000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 b="1">
          <a:solidFill>
            <a:srgbClr val="000000"/>
          </a:solidFill>
          <a:latin typeface="Times New Roman" pitchFamily="18" charset="0"/>
        </a:defRPr>
      </a:lvl2pPr>
      <a:lvl3pPr algn="l" rtl="0" fontAlgn="base">
        <a:spcBef>
          <a:spcPct val="0"/>
        </a:spcBef>
        <a:spcAft>
          <a:spcPct val="0"/>
        </a:spcAft>
        <a:defRPr sz="4400" b="1">
          <a:solidFill>
            <a:srgbClr val="000000"/>
          </a:solidFill>
          <a:latin typeface="Times New Roman" pitchFamily="18" charset="0"/>
        </a:defRPr>
      </a:lvl3pPr>
      <a:lvl4pPr algn="l" rtl="0" fontAlgn="base">
        <a:spcBef>
          <a:spcPct val="0"/>
        </a:spcBef>
        <a:spcAft>
          <a:spcPct val="0"/>
        </a:spcAft>
        <a:defRPr sz="4400" b="1">
          <a:solidFill>
            <a:srgbClr val="000000"/>
          </a:solidFill>
          <a:latin typeface="Times New Roman" pitchFamily="18" charset="0"/>
        </a:defRPr>
      </a:lvl4pPr>
      <a:lvl5pPr algn="l" rtl="0" fontAlgn="base">
        <a:spcBef>
          <a:spcPct val="0"/>
        </a:spcBef>
        <a:spcAft>
          <a:spcPct val="0"/>
        </a:spcAft>
        <a:defRPr sz="4400" b="1">
          <a:solidFill>
            <a:srgbClr val="000000"/>
          </a:solidFill>
          <a:latin typeface="Times New Roman" pitchFamily="18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 b="1">
          <a:solidFill>
            <a:srgbClr val="000000"/>
          </a:solidFill>
          <a:latin typeface="Times New Roman" pitchFamily="18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 b="1">
          <a:solidFill>
            <a:srgbClr val="000000"/>
          </a:solidFill>
          <a:latin typeface="Times New Roman" pitchFamily="18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 b="1">
          <a:solidFill>
            <a:srgbClr val="000000"/>
          </a:solidFill>
          <a:latin typeface="Times New Roman" pitchFamily="18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 b="1">
          <a:solidFill>
            <a:srgbClr val="000000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 b="1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 b="1">
          <a:solidFill>
            <a:srgbClr val="000000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 b="1">
          <a:solidFill>
            <a:srgbClr val="000000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 b="1">
          <a:solidFill>
            <a:srgbClr val="000000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•"/>
        <a:defRPr sz="2000" b="1">
          <a:solidFill>
            <a:srgbClr val="000000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•"/>
        <a:defRPr sz="2000" b="1">
          <a:solidFill>
            <a:srgbClr val="000000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•"/>
        <a:defRPr sz="2000" b="1">
          <a:solidFill>
            <a:srgbClr val="000000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•"/>
        <a:defRPr sz="2000" b="1">
          <a:solidFill>
            <a:srgbClr val="000000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•"/>
        <a:defRPr sz="2000" b="1">
          <a:solidFill>
            <a:srgbClr val="000000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10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/>
              <a:t>Life</a:t>
            </a:r>
            <a:r>
              <a:rPr lang="en-US">
                <a:latin typeface="Arial" charset="0"/>
              </a:rPr>
              <a:t>Knowledge</a:t>
            </a:r>
            <a:r>
              <a:rPr lang="en-US"/>
              <a:t>®</a:t>
            </a:r>
          </a:p>
        </p:txBody>
      </p:sp>
      <p:sp>
        <p:nvSpPr>
          <p:cNvPr id="6861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838200" y="228600"/>
            <a:ext cx="8305800" cy="2590800"/>
          </a:xfrm>
          <a:noFill/>
          <a:ln/>
        </p:spPr>
        <p:txBody>
          <a:bodyPr/>
          <a:lstStyle/>
          <a:p>
            <a:pPr algn="ctr"/>
            <a:r>
              <a:rPr lang="en-US" b="1">
                <a:cs typeface="Times New Roman" pitchFamily="18" charset="0"/>
              </a:rPr>
              <a:t>How Do You Find Opportunities for Accomplishment in Organizations? </a:t>
            </a:r>
          </a:p>
        </p:txBody>
      </p:sp>
      <p:sp>
        <p:nvSpPr>
          <p:cNvPr id="6861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514600" y="3581400"/>
            <a:ext cx="5638800" cy="609600"/>
          </a:xfrm>
          <a:noFill/>
          <a:ln/>
        </p:spPr>
        <p:txBody>
          <a:bodyPr/>
          <a:lstStyle/>
          <a:p>
            <a:r>
              <a:rPr lang="en-US">
                <a:cs typeface="Times New Roman" pitchFamily="18" charset="0"/>
              </a:rPr>
              <a:t>Opportunities in the FFA </a:t>
            </a:r>
            <a:endParaRPr lang="en-US"/>
          </a:p>
        </p:txBody>
      </p:sp>
      <p:sp>
        <p:nvSpPr>
          <p:cNvPr id="68612" name="Text Box 4"/>
          <p:cNvSpPr txBox="1">
            <a:spLocks noChangeArrowheads="1"/>
          </p:cNvSpPr>
          <p:nvPr/>
        </p:nvSpPr>
        <p:spPr bwMode="auto">
          <a:xfrm>
            <a:off x="-76200" y="5853113"/>
            <a:ext cx="1219200" cy="1004887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/>
            <a:r>
              <a:rPr lang="en-US" sz="1200" b="1">
                <a:solidFill>
                  <a:schemeClr val="bg1"/>
                </a:solidFill>
                <a:latin typeface="Arial" charset="0"/>
                <a:cs typeface="Times New Roman" pitchFamily="18" charset="0"/>
              </a:rPr>
              <a:t>FFA: An Integral Component of Agricultural Education</a:t>
            </a:r>
            <a:r>
              <a:rPr lang="en-US" sz="1200" b="1">
                <a:solidFill>
                  <a:schemeClr val="bg1"/>
                </a:solidFill>
                <a:latin typeface="Arial" charset="0"/>
              </a:rPr>
              <a:t> </a:t>
            </a:r>
          </a:p>
        </p:txBody>
      </p:sp>
      <p:sp>
        <p:nvSpPr>
          <p:cNvPr id="68613" name="Text Box 5"/>
          <p:cNvSpPr txBox="1">
            <a:spLocks noChangeArrowheads="1"/>
          </p:cNvSpPr>
          <p:nvPr/>
        </p:nvSpPr>
        <p:spPr bwMode="auto">
          <a:xfrm>
            <a:off x="228600" y="5638800"/>
            <a:ext cx="690563" cy="27463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>
            <a:spAutoFit/>
          </a:bodyPr>
          <a:lstStyle/>
          <a:p>
            <a:r>
              <a:rPr lang="en-US" sz="1200" b="1">
                <a:solidFill>
                  <a:schemeClr val="bg1"/>
                </a:solidFill>
                <a:latin typeface="Arial" charset="0"/>
              </a:rPr>
              <a:t>HS 117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Life</a:t>
            </a:r>
            <a:r>
              <a:rPr lang="en-US">
                <a:solidFill>
                  <a:srgbClr val="FF0000"/>
                </a:solidFill>
                <a:latin typeface="Arial" charset="0"/>
              </a:rPr>
              <a:t>Knowledge</a:t>
            </a:r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®</a:t>
            </a:r>
          </a:p>
          <a:p>
            <a:endParaRPr lang="en-US"/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1447800" y="152400"/>
            <a:ext cx="7696200" cy="914400"/>
          </a:xfrm>
          <a:noFill/>
          <a:ln/>
        </p:spPr>
        <p:txBody>
          <a:bodyPr/>
          <a:lstStyle/>
          <a:p>
            <a:r>
              <a:rPr lang="en-US" sz="5400">
                <a:cs typeface="Times New Roman" pitchFamily="18" charset="0"/>
              </a:rPr>
              <a:t>Accomplishment </a:t>
            </a:r>
          </a:p>
        </p:txBody>
      </p:sp>
      <p:sp>
        <p:nvSpPr>
          <p:cNvPr id="5209" name="Text Box 89"/>
          <p:cNvSpPr txBox="1">
            <a:spLocks noChangeArrowheads="1"/>
          </p:cNvSpPr>
          <p:nvPr/>
        </p:nvSpPr>
        <p:spPr bwMode="auto">
          <a:xfrm>
            <a:off x="0" y="6583363"/>
            <a:ext cx="1039813" cy="274637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>
            <a:spAutoFit/>
          </a:bodyPr>
          <a:lstStyle/>
          <a:p>
            <a:r>
              <a:rPr lang="en-US" sz="1200" b="1">
                <a:solidFill>
                  <a:schemeClr val="bg1"/>
                </a:solidFill>
                <a:latin typeface="Arial" charset="0"/>
              </a:rPr>
              <a:t>Objective 1 </a:t>
            </a:r>
          </a:p>
        </p:txBody>
      </p:sp>
      <p:sp>
        <p:nvSpPr>
          <p:cNvPr id="5213" name="Rectangle 93"/>
          <p:cNvSpPr>
            <a:spLocks noGrp="1" noChangeArrowheads="1"/>
          </p:cNvSpPr>
          <p:nvPr>
            <p:ph type="body" sz="half" idx="1"/>
          </p:nvPr>
        </p:nvSpPr>
        <p:spPr>
          <a:xfrm>
            <a:off x="1143000" y="1752600"/>
            <a:ext cx="7620000" cy="3886200"/>
          </a:xfrm>
        </p:spPr>
        <p:txBody>
          <a:bodyPr/>
          <a:lstStyle/>
          <a:p>
            <a:pPr>
              <a:buFontTx/>
              <a:buNone/>
            </a:pPr>
            <a:r>
              <a:rPr lang="en-US" sz="2800"/>
              <a:t>Accomplishment is the feeling you get when you have done all you could do to achieve a goal or dream.</a:t>
            </a:r>
            <a:br>
              <a:rPr lang="en-US" sz="2800"/>
            </a:br>
            <a:endParaRPr lang="en-US" sz="2800"/>
          </a:p>
          <a:p>
            <a:pPr>
              <a:buFontTx/>
              <a:buNone/>
            </a:pPr>
            <a:endParaRPr lang="en-US" sz="2800"/>
          </a:p>
          <a:p>
            <a:pPr>
              <a:buFontTx/>
              <a:buNone/>
            </a:pPr>
            <a:r>
              <a:rPr lang="en-US" sz="2800"/>
              <a:t> Accomplishment is not always about awards, money, or other physical things.</a:t>
            </a:r>
            <a:br>
              <a:rPr lang="en-US" sz="2800"/>
            </a:br>
            <a:endParaRPr lang="en-US" sz="28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Life</a:t>
            </a:r>
            <a:r>
              <a:rPr lang="en-US">
                <a:solidFill>
                  <a:srgbClr val="FF0000"/>
                </a:solidFill>
                <a:latin typeface="Arial" charset="0"/>
              </a:rPr>
              <a:t>Knowledge</a:t>
            </a:r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®</a:t>
            </a:r>
          </a:p>
          <a:p>
            <a:endParaRPr lang="en-US"/>
          </a:p>
        </p:txBody>
      </p:sp>
      <p:sp>
        <p:nvSpPr>
          <p:cNvPr id="74754" name="Rectangle 2"/>
          <p:cNvSpPr>
            <a:spLocks noGrp="1" noChangeArrowheads="1"/>
          </p:cNvSpPr>
          <p:nvPr>
            <p:ph type="title"/>
          </p:nvPr>
        </p:nvSpPr>
        <p:spPr>
          <a:xfrm>
            <a:off x="1447800" y="152400"/>
            <a:ext cx="7696200" cy="1219200"/>
          </a:xfrm>
          <a:noFill/>
          <a:ln/>
        </p:spPr>
        <p:txBody>
          <a:bodyPr/>
          <a:lstStyle/>
          <a:p>
            <a:pPr algn="ctr"/>
            <a:r>
              <a:rPr lang="en-US">
                <a:cs typeface="Times New Roman" pitchFamily="18" charset="0"/>
              </a:rPr>
              <a:t>Opportunities for Accomplishment </a:t>
            </a:r>
          </a:p>
        </p:txBody>
      </p:sp>
      <p:sp>
        <p:nvSpPr>
          <p:cNvPr id="74755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2362200" y="2286000"/>
            <a:ext cx="4876800" cy="3657600"/>
          </a:xfrm>
          <a:noFill/>
          <a:ln/>
        </p:spPr>
        <p:txBody>
          <a:bodyPr/>
          <a:lstStyle/>
          <a:p>
            <a:pPr algn="ctr">
              <a:buFontTx/>
              <a:buNone/>
            </a:pPr>
            <a:r>
              <a:rPr lang="en-US" sz="3600">
                <a:cs typeface="Times New Roman" pitchFamily="18" charset="0"/>
              </a:rPr>
              <a:t>Success</a:t>
            </a:r>
          </a:p>
          <a:p>
            <a:pPr algn="ctr">
              <a:buFontTx/>
              <a:buNone/>
            </a:pPr>
            <a:r>
              <a:rPr lang="en-US" sz="3600">
                <a:cs typeface="Times New Roman" pitchFamily="18" charset="0"/>
              </a:rPr>
              <a:t>Knowledge</a:t>
            </a:r>
          </a:p>
          <a:p>
            <a:pPr algn="ctr">
              <a:buFontTx/>
              <a:buNone/>
            </a:pPr>
            <a:r>
              <a:rPr lang="en-US" sz="3600">
                <a:cs typeface="Times New Roman" pitchFamily="18" charset="0"/>
              </a:rPr>
              <a:t>Leadership</a:t>
            </a:r>
          </a:p>
          <a:p>
            <a:pPr algn="ctr">
              <a:buFontTx/>
              <a:buNone/>
            </a:pPr>
            <a:r>
              <a:rPr lang="en-US" sz="3600">
                <a:cs typeface="Times New Roman" pitchFamily="18" charset="0"/>
              </a:rPr>
              <a:t>Fun</a:t>
            </a:r>
          </a:p>
          <a:p>
            <a:pPr algn="ctr">
              <a:buFontTx/>
              <a:buNone/>
            </a:pPr>
            <a:r>
              <a:rPr lang="en-US" sz="3600">
                <a:cs typeface="Times New Roman" pitchFamily="18" charset="0"/>
              </a:rPr>
              <a:t>Service</a:t>
            </a:r>
            <a:r>
              <a:rPr lang="en-US" sz="3600" b="0">
                <a:cs typeface="Times New Roman" pitchFamily="18" charset="0"/>
              </a:rPr>
              <a:t> </a:t>
            </a:r>
          </a:p>
        </p:txBody>
      </p:sp>
      <p:sp>
        <p:nvSpPr>
          <p:cNvPr id="74756" name="Text Box 4"/>
          <p:cNvSpPr txBox="1">
            <a:spLocks noChangeArrowheads="1"/>
          </p:cNvSpPr>
          <p:nvPr/>
        </p:nvSpPr>
        <p:spPr bwMode="auto">
          <a:xfrm>
            <a:off x="0" y="6324600"/>
            <a:ext cx="114935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r>
              <a:rPr lang="en-US" sz="1200" b="1">
                <a:solidFill>
                  <a:schemeClr val="bg1"/>
                </a:solidFill>
                <a:latin typeface="Arial" charset="0"/>
              </a:rPr>
              <a:t>Objective 2</a:t>
            </a:r>
          </a:p>
          <a:p>
            <a:r>
              <a:rPr lang="en-US" sz="1200" b="1">
                <a:solidFill>
                  <a:schemeClr val="bg1"/>
                </a:solidFill>
                <a:latin typeface="Arial" charset="0"/>
              </a:rPr>
              <a:t>HS 117 TM A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Life</a:t>
            </a:r>
            <a:r>
              <a:rPr lang="en-US">
                <a:solidFill>
                  <a:srgbClr val="FF0000"/>
                </a:solidFill>
                <a:latin typeface="Arial" charset="0"/>
              </a:rPr>
              <a:t>Knowledge</a:t>
            </a:r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®</a:t>
            </a:r>
          </a:p>
          <a:p>
            <a:endParaRPr lang="en-US"/>
          </a:p>
        </p:txBody>
      </p:sp>
      <p:sp>
        <p:nvSpPr>
          <p:cNvPr id="78851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1143000" y="1600200"/>
            <a:ext cx="1600200" cy="1676400"/>
          </a:xfrm>
          <a:noFill/>
          <a:ln/>
        </p:spPr>
        <p:txBody>
          <a:bodyPr/>
          <a:lstStyle/>
          <a:p>
            <a:pPr algn="ctr">
              <a:buFontTx/>
              <a:buNone/>
            </a:pPr>
            <a:r>
              <a:rPr lang="en-US" sz="2000">
                <a:cs typeface="Times New Roman" pitchFamily="18" charset="0"/>
              </a:rPr>
              <a:t>Success</a:t>
            </a:r>
          </a:p>
          <a:p>
            <a:pPr algn="ctr">
              <a:buFontTx/>
              <a:buNone/>
            </a:pPr>
            <a:endParaRPr lang="en-US" sz="2000">
              <a:cs typeface="Times New Roman" pitchFamily="18" charset="0"/>
            </a:endParaRPr>
          </a:p>
          <a:p>
            <a:pPr algn="ctr">
              <a:buFontTx/>
              <a:buNone/>
            </a:pPr>
            <a:r>
              <a:rPr lang="en-US" sz="2000">
                <a:cs typeface="Times New Roman" pitchFamily="18" charset="0"/>
              </a:rPr>
              <a:t>Knowledge</a:t>
            </a:r>
          </a:p>
          <a:p>
            <a:pPr algn="ctr">
              <a:buFontTx/>
              <a:buNone/>
            </a:pPr>
            <a:endParaRPr lang="en-US" sz="2000">
              <a:cs typeface="Times New Roman" pitchFamily="18" charset="0"/>
            </a:endParaRPr>
          </a:p>
          <a:p>
            <a:pPr algn="ctr">
              <a:buFontTx/>
              <a:buNone/>
            </a:pPr>
            <a:r>
              <a:rPr lang="en-US" sz="2000">
                <a:cs typeface="Times New Roman" pitchFamily="18" charset="0"/>
              </a:rPr>
              <a:t>Leadership</a:t>
            </a:r>
          </a:p>
          <a:p>
            <a:pPr algn="ctr">
              <a:buFontTx/>
              <a:buNone/>
            </a:pPr>
            <a:endParaRPr lang="en-US" sz="2000">
              <a:cs typeface="Times New Roman" pitchFamily="18" charset="0"/>
            </a:endParaRPr>
          </a:p>
          <a:p>
            <a:pPr algn="ctr">
              <a:buFontTx/>
              <a:buNone/>
            </a:pPr>
            <a:r>
              <a:rPr lang="en-US" sz="2000">
                <a:cs typeface="Times New Roman" pitchFamily="18" charset="0"/>
              </a:rPr>
              <a:t>Fun</a:t>
            </a:r>
          </a:p>
          <a:p>
            <a:pPr algn="ctr">
              <a:buFontTx/>
              <a:buNone/>
            </a:pPr>
            <a:endParaRPr lang="en-US" sz="2000">
              <a:cs typeface="Times New Roman" pitchFamily="18" charset="0"/>
            </a:endParaRPr>
          </a:p>
          <a:p>
            <a:pPr algn="ctr">
              <a:buFontTx/>
              <a:buNone/>
            </a:pPr>
            <a:r>
              <a:rPr lang="en-US" sz="2000">
                <a:cs typeface="Times New Roman" pitchFamily="18" charset="0"/>
              </a:rPr>
              <a:t>CDE Degrees</a:t>
            </a:r>
            <a:r>
              <a:rPr lang="en-US" sz="2000" b="0">
                <a:cs typeface="Times New Roman" pitchFamily="18" charset="0"/>
              </a:rPr>
              <a:t> </a:t>
            </a:r>
          </a:p>
        </p:txBody>
      </p:sp>
      <p:sp>
        <p:nvSpPr>
          <p:cNvPr id="78853" name="Rectangle 5"/>
          <p:cNvSpPr>
            <a:spLocks noGrp="1" noChangeArrowheads="1"/>
          </p:cNvSpPr>
          <p:nvPr>
            <p:ph type="body" sz="half" idx="2"/>
          </p:nvPr>
        </p:nvSpPr>
        <p:spPr>
          <a:xfrm>
            <a:off x="2819400" y="1600200"/>
            <a:ext cx="6172200" cy="4953000"/>
          </a:xfrm>
        </p:spPr>
        <p:txBody>
          <a:bodyPr/>
          <a:lstStyle/>
          <a:p>
            <a:pPr>
              <a:buFontTx/>
              <a:buNone/>
            </a:pPr>
            <a:r>
              <a:rPr lang="en-US" sz="2000"/>
              <a:t>	</a:t>
            </a:r>
          </a:p>
          <a:p>
            <a:pPr>
              <a:buFontTx/>
              <a:buNone/>
            </a:pPr>
            <a:r>
              <a:rPr lang="en-US" sz="2000"/>
              <a:t>	_______ 1. Represent your accomplishments in agricultural education, leadership, and SAE</a:t>
            </a:r>
            <a:br>
              <a:rPr lang="en-US" sz="2000"/>
            </a:br>
            <a:endParaRPr lang="en-US" sz="2000"/>
          </a:p>
          <a:p>
            <a:pPr>
              <a:buFontTx/>
              <a:buNone/>
            </a:pPr>
            <a:endParaRPr lang="en-US" sz="2000"/>
          </a:p>
          <a:p>
            <a:pPr>
              <a:buFontTx/>
              <a:buNone/>
            </a:pPr>
            <a:r>
              <a:rPr lang="en-US" sz="2000"/>
              <a:t>	_______ 2. An emotion that can be accomplished in FFA</a:t>
            </a:r>
            <a:br>
              <a:rPr lang="en-US" sz="2000"/>
            </a:br>
            <a:r>
              <a:rPr lang="en-US" sz="2000"/>
              <a:t>	</a:t>
            </a:r>
          </a:p>
          <a:p>
            <a:pPr>
              <a:buFontTx/>
              <a:buNone/>
            </a:pPr>
            <a:endParaRPr lang="en-US" sz="2000"/>
          </a:p>
          <a:p>
            <a:pPr>
              <a:buFontTx/>
              <a:buNone/>
            </a:pPr>
            <a:r>
              <a:rPr lang="en-US" sz="2000"/>
              <a:t>	_______ 3. An accomplishment that allows you to know more about agriculture, leadership, and science</a:t>
            </a:r>
            <a:br>
              <a:rPr lang="en-US" sz="2000"/>
            </a:br>
            <a:endParaRPr lang="en-US" sz="2000"/>
          </a:p>
        </p:txBody>
      </p:sp>
      <p:sp>
        <p:nvSpPr>
          <p:cNvPr id="78852" name="Text Box 4"/>
          <p:cNvSpPr txBox="1">
            <a:spLocks noChangeArrowheads="1"/>
          </p:cNvSpPr>
          <p:nvPr/>
        </p:nvSpPr>
        <p:spPr bwMode="auto">
          <a:xfrm>
            <a:off x="0" y="6324600"/>
            <a:ext cx="114935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r>
              <a:rPr lang="en-US" sz="1200" b="1">
                <a:solidFill>
                  <a:schemeClr val="bg1"/>
                </a:solidFill>
                <a:latin typeface="Arial" charset="0"/>
              </a:rPr>
              <a:t>HS 117 </a:t>
            </a:r>
          </a:p>
          <a:p>
            <a:r>
              <a:rPr lang="en-US" sz="1200" b="1">
                <a:solidFill>
                  <a:schemeClr val="bg1"/>
                </a:solidFill>
                <a:latin typeface="Arial" charset="0"/>
              </a:rPr>
              <a:t>Assess </a:t>
            </a:r>
          </a:p>
        </p:txBody>
      </p:sp>
      <p:sp>
        <p:nvSpPr>
          <p:cNvPr id="78854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Accomplishment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Life</a:t>
            </a:r>
            <a:r>
              <a:rPr lang="en-US">
                <a:solidFill>
                  <a:srgbClr val="FF0000"/>
                </a:solidFill>
                <a:latin typeface="Arial" charset="0"/>
              </a:rPr>
              <a:t>Knowledge</a:t>
            </a:r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®</a:t>
            </a:r>
          </a:p>
          <a:p>
            <a:endParaRPr lang="en-US"/>
          </a:p>
        </p:txBody>
      </p:sp>
      <p:sp>
        <p:nvSpPr>
          <p:cNvPr id="81922" name="Rectangle 2"/>
          <p:cNvSpPr>
            <a:spLocks noGrp="1" noChangeArrowheads="1"/>
          </p:cNvSpPr>
          <p:nvPr>
            <p:ph type="body" sz="half" idx="1"/>
          </p:nvPr>
        </p:nvSpPr>
        <p:spPr>
          <a:xfrm>
            <a:off x="1143000" y="1600200"/>
            <a:ext cx="1600200" cy="1676400"/>
          </a:xfrm>
          <a:noFill/>
          <a:ln/>
        </p:spPr>
        <p:txBody>
          <a:bodyPr/>
          <a:lstStyle/>
          <a:p>
            <a:pPr algn="ctr">
              <a:buFontTx/>
              <a:buNone/>
            </a:pPr>
            <a:r>
              <a:rPr lang="en-US" sz="2000">
                <a:cs typeface="Times New Roman" pitchFamily="18" charset="0"/>
              </a:rPr>
              <a:t>Success</a:t>
            </a:r>
          </a:p>
          <a:p>
            <a:pPr algn="ctr">
              <a:buFontTx/>
              <a:buNone/>
            </a:pPr>
            <a:endParaRPr lang="en-US" sz="2000">
              <a:cs typeface="Times New Roman" pitchFamily="18" charset="0"/>
            </a:endParaRPr>
          </a:p>
          <a:p>
            <a:pPr algn="ctr">
              <a:buFontTx/>
              <a:buNone/>
            </a:pPr>
            <a:r>
              <a:rPr lang="en-US" sz="2000">
                <a:cs typeface="Times New Roman" pitchFamily="18" charset="0"/>
              </a:rPr>
              <a:t>Knowledge</a:t>
            </a:r>
          </a:p>
          <a:p>
            <a:pPr algn="ctr">
              <a:buFontTx/>
              <a:buNone/>
            </a:pPr>
            <a:endParaRPr lang="en-US" sz="2000">
              <a:cs typeface="Times New Roman" pitchFamily="18" charset="0"/>
            </a:endParaRPr>
          </a:p>
          <a:p>
            <a:pPr algn="ctr">
              <a:buFontTx/>
              <a:buNone/>
            </a:pPr>
            <a:r>
              <a:rPr lang="en-US" sz="2000">
                <a:cs typeface="Times New Roman" pitchFamily="18" charset="0"/>
              </a:rPr>
              <a:t>Leadership</a:t>
            </a:r>
          </a:p>
          <a:p>
            <a:pPr algn="ctr">
              <a:buFontTx/>
              <a:buNone/>
            </a:pPr>
            <a:endParaRPr lang="en-US" sz="2000">
              <a:cs typeface="Times New Roman" pitchFamily="18" charset="0"/>
            </a:endParaRPr>
          </a:p>
          <a:p>
            <a:pPr algn="ctr">
              <a:buFontTx/>
              <a:buNone/>
            </a:pPr>
            <a:r>
              <a:rPr lang="en-US" sz="2000">
                <a:cs typeface="Times New Roman" pitchFamily="18" charset="0"/>
              </a:rPr>
              <a:t>Fun</a:t>
            </a:r>
          </a:p>
          <a:p>
            <a:pPr algn="ctr">
              <a:buFontTx/>
              <a:buNone/>
            </a:pPr>
            <a:endParaRPr lang="en-US" sz="2000">
              <a:cs typeface="Times New Roman" pitchFamily="18" charset="0"/>
            </a:endParaRPr>
          </a:p>
          <a:p>
            <a:pPr algn="ctr">
              <a:buFontTx/>
              <a:buNone/>
            </a:pPr>
            <a:r>
              <a:rPr lang="en-US" sz="2000">
                <a:cs typeface="Times New Roman" pitchFamily="18" charset="0"/>
              </a:rPr>
              <a:t>CDE Degrees</a:t>
            </a:r>
            <a:r>
              <a:rPr lang="en-US" sz="2000" b="0">
                <a:cs typeface="Times New Roman" pitchFamily="18" charset="0"/>
              </a:rPr>
              <a:t> </a:t>
            </a:r>
          </a:p>
        </p:txBody>
      </p:sp>
      <p:sp>
        <p:nvSpPr>
          <p:cNvPr id="81923" name="Rectangle 3"/>
          <p:cNvSpPr>
            <a:spLocks noGrp="1" noChangeArrowheads="1"/>
          </p:cNvSpPr>
          <p:nvPr>
            <p:ph type="body" sz="half" idx="2"/>
          </p:nvPr>
        </p:nvSpPr>
        <p:spPr>
          <a:xfrm>
            <a:off x="2819400" y="1600200"/>
            <a:ext cx="6019800" cy="495300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400"/>
              <a:t>	</a:t>
            </a:r>
            <a:br>
              <a:rPr lang="en-US" sz="2400"/>
            </a:br>
            <a:r>
              <a:rPr lang="en-US" sz="2400"/>
              <a:t>_______ 4. Career development event</a:t>
            </a:r>
            <a:br>
              <a:rPr lang="en-US" sz="2400"/>
            </a:br>
            <a:endParaRPr lang="en-US" sz="2400"/>
          </a:p>
          <a:p>
            <a:pPr>
              <a:lnSpc>
                <a:spcPct val="90000"/>
              </a:lnSpc>
              <a:buFontTx/>
              <a:buNone/>
            </a:pPr>
            <a:endParaRPr lang="en-US" sz="2400"/>
          </a:p>
          <a:p>
            <a:pPr>
              <a:lnSpc>
                <a:spcPct val="90000"/>
              </a:lnSpc>
              <a:buFontTx/>
              <a:buNone/>
            </a:pPr>
            <a:r>
              <a:rPr lang="en-US" sz="2400"/>
              <a:t>	_______ 5. A role that allows you to positively influence others and organizations</a:t>
            </a:r>
            <a:br>
              <a:rPr lang="en-US" sz="2400"/>
            </a:br>
            <a:endParaRPr lang="en-US" sz="2400"/>
          </a:p>
          <a:p>
            <a:pPr>
              <a:lnSpc>
                <a:spcPct val="90000"/>
              </a:lnSpc>
              <a:buFontTx/>
              <a:buNone/>
            </a:pPr>
            <a:endParaRPr lang="en-US" sz="2400"/>
          </a:p>
          <a:p>
            <a:pPr>
              <a:lnSpc>
                <a:spcPct val="90000"/>
              </a:lnSpc>
              <a:buFontTx/>
              <a:buNone/>
            </a:pPr>
            <a:r>
              <a:rPr lang="en-US" sz="2400"/>
              <a:t>	_______ 6. Can be reached in FFA through degrees, awards and scholarships, CDEs, and more </a:t>
            </a:r>
          </a:p>
        </p:txBody>
      </p:sp>
      <p:sp>
        <p:nvSpPr>
          <p:cNvPr id="81924" name="Text Box 4"/>
          <p:cNvSpPr txBox="1">
            <a:spLocks noChangeArrowheads="1"/>
          </p:cNvSpPr>
          <p:nvPr/>
        </p:nvSpPr>
        <p:spPr bwMode="auto">
          <a:xfrm>
            <a:off x="0" y="6324600"/>
            <a:ext cx="114935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r>
              <a:rPr lang="en-US" sz="1200" b="1">
                <a:solidFill>
                  <a:schemeClr val="bg1"/>
                </a:solidFill>
                <a:latin typeface="Arial" charset="0"/>
              </a:rPr>
              <a:t>HS 117 </a:t>
            </a:r>
          </a:p>
          <a:p>
            <a:r>
              <a:rPr lang="en-US" sz="1200" b="1">
                <a:solidFill>
                  <a:schemeClr val="bg1"/>
                </a:solidFill>
                <a:latin typeface="Arial" charset="0"/>
              </a:rPr>
              <a:t>Assess </a:t>
            </a:r>
          </a:p>
        </p:txBody>
      </p:sp>
      <p:sp>
        <p:nvSpPr>
          <p:cNvPr id="81925" name="Rectangle 5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Accomplishment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K Template">
  <a:themeElements>
    <a:clrScheme name="LK Template 1">
      <a:dk1>
        <a:srgbClr val="336699"/>
      </a:dk1>
      <a:lt1>
        <a:srgbClr val="FFFFFF"/>
      </a:lt1>
      <a:dk2>
        <a:srgbClr val="0066FF"/>
      </a:dk2>
      <a:lt2>
        <a:srgbClr val="AFB5D2"/>
      </a:lt2>
      <a:accent1>
        <a:srgbClr val="66CCFF"/>
      </a:accent1>
      <a:accent2>
        <a:srgbClr val="99FFCC"/>
      </a:accent2>
      <a:accent3>
        <a:srgbClr val="FFFFFF"/>
      </a:accent3>
      <a:accent4>
        <a:srgbClr val="2A5682"/>
      </a:accent4>
      <a:accent5>
        <a:srgbClr val="B8E2FF"/>
      </a:accent5>
      <a:accent6>
        <a:srgbClr val="8AE7B9"/>
      </a:accent6>
      <a:hlink>
        <a:srgbClr val="FF99FF"/>
      </a:hlink>
      <a:folHlink>
        <a:srgbClr val="CCCCFF"/>
      </a:folHlink>
    </a:clrScheme>
    <a:fontScheme name="LK Template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LK Template 1">
        <a:dk1>
          <a:srgbClr val="336699"/>
        </a:dk1>
        <a:lt1>
          <a:srgbClr val="FFFFFF"/>
        </a:lt1>
        <a:dk2>
          <a:srgbClr val="0066FF"/>
        </a:dk2>
        <a:lt2>
          <a:srgbClr val="AFB5D2"/>
        </a:lt2>
        <a:accent1>
          <a:srgbClr val="66CCFF"/>
        </a:accent1>
        <a:accent2>
          <a:srgbClr val="99FFCC"/>
        </a:accent2>
        <a:accent3>
          <a:srgbClr val="FFFFFF"/>
        </a:accent3>
        <a:accent4>
          <a:srgbClr val="2A5682"/>
        </a:accent4>
        <a:accent5>
          <a:srgbClr val="B8E2FF"/>
        </a:accent5>
        <a:accent6>
          <a:srgbClr val="8AE7B9"/>
        </a:accent6>
        <a:hlink>
          <a:srgbClr val="FF99FF"/>
        </a:hlink>
        <a:folHlink>
          <a:srgbClr val="CCC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K Template 2">
        <a:dk1>
          <a:srgbClr val="003366"/>
        </a:dk1>
        <a:lt1>
          <a:srgbClr val="CCECFF"/>
        </a:lt1>
        <a:dk2>
          <a:srgbClr val="4B3384"/>
        </a:dk2>
        <a:lt2>
          <a:srgbClr val="849CBB"/>
        </a:lt2>
        <a:accent1>
          <a:srgbClr val="90DBFF"/>
        </a:accent1>
        <a:accent2>
          <a:srgbClr val="99FFCC"/>
        </a:accent2>
        <a:accent3>
          <a:srgbClr val="E2F4FF"/>
        </a:accent3>
        <a:accent4>
          <a:srgbClr val="002A56"/>
        </a:accent4>
        <a:accent5>
          <a:srgbClr val="C6EAFF"/>
        </a:accent5>
        <a:accent6>
          <a:srgbClr val="8AE7B9"/>
        </a:accent6>
        <a:hlink>
          <a:srgbClr val="DFC0FF"/>
        </a:hlink>
        <a:folHlink>
          <a:srgbClr val="6DC5DE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K Template 3">
        <a:dk1>
          <a:srgbClr val="000000"/>
        </a:dk1>
        <a:lt1>
          <a:srgbClr val="FFFFFF"/>
        </a:lt1>
        <a:dk2>
          <a:srgbClr val="000000"/>
        </a:dk2>
        <a:lt2>
          <a:srgbClr val="B2B2B2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>
  <documentManagement>
    <QFMSP_x0020_source_x0020_name xmlns="7d75d6f9-8bd4-4602-97a0-53722360a9f2" xsi:nil="true"/>
    <Comments xmlns="7d75d6f9-8bd4-4602-97a0-53722360a9f2" xsi:nil="true"/>
    <FromServer xmlns="7d75d6f9-8bd4-4602-97a0-53722360a9f2" xsi:nil="true"/>
    <Department xmlns="7d75d6f9-8bd4-4602-97a0-53722360a9f2">(No department)</Department>
    <DocumentID xmlns="7d75d6f9-8bd4-4602-97a0-53722360a9f2" xsi:nil="true"/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585BF1E7EC2C041B26EC0D94B031A2B" ma:contentTypeVersion="8" ma:contentTypeDescription="Create a new document." ma:contentTypeScope="" ma:versionID="d2ff85afcd0bd1787a940054d8ddfd48">
  <xsd:schema xmlns:xsd="http://www.w3.org/2001/XMLSchema" xmlns:xs="http://www.w3.org/2001/XMLSchema" xmlns:p="http://schemas.microsoft.com/office/2006/metadata/properties" xmlns:ns2="7d75d6f9-8bd4-4602-97a0-53722360a9f2" targetNamespace="http://schemas.microsoft.com/office/2006/metadata/properties" ma:root="true" ma:fieldsID="7794668b00080dc134d5101d02f02a42" ns2:_="">
    <xsd:import namespace="7d75d6f9-8bd4-4602-97a0-53722360a9f2"/>
    <xsd:element name="properties">
      <xsd:complexType>
        <xsd:sequence>
          <xsd:element name="documentManagement">
            <xsd:complexType>
              <xsd:all>
                <xsd:element ref="ns2:FromServer" minOccurs="0"/>
                <xsd:element ref="ns2:Department" minOccurs="0"/>
                <xsd:element ref="ns2:DocumentID" minOccurs="0"/>
                <xsd:element ref="ns2:Comments" minOccurs="0"/>
                <xsd:element ref="ns2:QFMSP_x0020_source_x0020_nam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d75d6f9-8bd4-4602-97a0-53722360a9f2" elementFormDefault="qualified">
    <xsd:import namespace="http://schemas.microsoft.com/office/2006/documentManagement/types"/>
    <xsd:import namespace="http://schemas.microsoft.com/office/infopath/2007/PartnerControls"/>
    <xsd:element name="FromServer" ma:index="8" nillable="true" ma:displayName="FromServer" ma:default="" ma:internalName="FromServer">
      <xsd:simpleType>
        <xsd:restriction base="dms:Text"/>
      </xsd:simpleType>
    </xsd:element>
    <xsd:element name="Department" ma:index="9" nillable="true" ma:displayName="Department" ma:default="(No department)" ma:internalName="Department">
      <xsd:simpleType>
        <xsd:restriction base="dms:Text"/>
      </xsd:simpleType>
    </xsd:element>
    <xsd:element name="DocumentID" ma:index="10" nillable="true" ma:displayName="DocumentID" ma:default="" ma:internalName="DocumentID">
      <xsd:simpleType>
        <xsd:restriction base="dms:Text"/>
      </xsd:simpleType>
    </xsd:element>
    <xsd:element name="Comments" ma:index="12" nillable="true" ma:displayName="Comments" ma:default="" ma:internalName="Comments">
      <xsd:simpleType>
        <xsd:restriction base="dms:Text"/>
      </xsd:simpleType>
    </xsd:element>
    <xsd:element name="QFMSP_x0020_source_x0020_name" ma:index="13" nillable="true" ma:displayName="QFMSP source name" ma:description="Quest File Migrator original source name." ma:hidden="true" ma:internalName="QFMSP_x0020_source_x0020_nam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 ma:readOnly="tru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 ma:index="11" ma:displayName="Keywords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5208B213-0C19-4DCB-9834-BCF74B7F4576}">
  <ds:schemaRefs>
    <ds:schemaRef ds:uri="http://schemas.microsoft.com/office/2006/metadata/properties"/>
    <ds:schemaRef ds:uri="7d75d6f9-8bd4-4602-97a0-53722360a9f2"/>
  </ds:schemaRefs>
</ds:datastoreItem>
</file>

<file path=customXml/itemProps2.xml><?xml version="1.0" encoding="utf-8"?>
<ds:datastoreItem xmlns:ds="http://schemas.openxmlformats.org/officeDocument/2006/customXml" ds:itemID="{CB82BAEF-C262-4648-80E0-408B8F4A4173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289FB6D2-6A26-4165-9F27-0AA4CF7E1131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d75d6f9-8bd4-4602-97a0-53722360a9f2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56</TotalTime>
  <Words>97</Words>
  <Application>Microsoft Office PowerPoint</Application>
  <PresentationFormat>On-screen Show (4:3)</PresentationFormat>
  <Paragraphs>62</Paragraphs>
  <Slides>5</Slides>
  <Notes>5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LK Template</vt:lpstr>
      <vt:lpstr>How Do You Find Opportunities for Accomplishment in Organizations? </vt:lpstr>
      <vt:lpstr>Accomplishment </vt:lpstr>
      <vt:lpstr>Opportunities for Accomplishment </vt:lpstr>
      <vt:lpstr>Accomplishment</vt:lpstr>
      <vt:lpstr>Accomplishment</vt:lpstr>
    </vt:vector>
  </TitlesOfParts>
  <Company>Centre Pointe Education, Inc.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Mark Reardon</dc:creator>
  <cp:lastModifiedBy>I.T. Department</cp:lastModifiedBy>
  <cp:revision>12</cp:revision>
  <cp:lastPrinted>1601-01-01T00:00:00Z</cp:lastPrinted>
  <dcterms:created xsi:type="dcterms:W3CDTF">2003-11-25T06:13:37Z</dcterms:created>
  <dcterms:modified xsi:type="dcterms:W3CDTF">2012-04-02T15:13:52Z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2</vt:i4>
  </property>
  <property fmtid="{D5CDD505-2E9C-101B-9397-08002B2CF9AE}" pid="3" name="LCID">
    <vt:i4>1033</vt:i4>
  </property>
  <property fmtid="{D5CDD505-2E9C-101B-9397-08002B2CF9AE}" pid="4" name="ContentTypeId">
    <vt:lpwstr>0x0101003585BF1E7EC2C041B26EC0D94B031A2B</vt:lpwstr>
  </property>
</Properties>
</file>

<file path=docProps/thumbnail.jpeg>
</file>