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40"/>
  </p:notesMasterIdLst>
  <p:sldIdLst>
    <p:sldId id="257" r:id="rId5"/>
    <p:sldId id="286" r:id="rId6"/>
    <p:sldId id="290" r:id="rId7"/>
    <p:sldId id="292" r:id="rId8"/>
    <p:sldId id="345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287" r:id="rId17"/>
    <p:sldId id="322" r:id="rId18"/>
    <p:sldId id="324" r:id="rId19"/>
    <p:sldId id="325" r:id="rId20"/>
    <p:sldId id="326" r:id="rId21"/>
    <p:sldId id="327" r:id="rId22"/>
    <p:sldId id="339" r:id="rId23"/>
    <p:sldId id="340" r:id="rId24"/>
    <p:sldId id="341" r:id="rId25"/>
    <p:sldId id="342" r:id="rId26"/>
    <p:sldId id="343" r:id="rId27"/>
    <p:sldId id="344" r:id="rId28"/>
    <p:sldId id="347" r:id="rId29"/>
    <p:sldId id="312" r:id="rId30"/>
    <p:sldId id="313" r:id="rId31"/>
    <p:sldId id="348" r:id="rId32"/>
    <p:sldId id="349" r:id="rId33"/>
    <p:sldId id="385" r:id="rId34"/>
    <p:sldId id="386" r:id="rId35"/>
    <p:sldId id="387" r:id="rId36"/>
    <p:sldId id="388" r:id="rId37"/>
    <p:sldId id="389" r:id="rId38"/>
    <p:sldId id="390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B300"/>
    <a:srgbClr val="00AEC7"/>
    <a:srgbClr val="D22630"/>
    <a:srgbClr val="1B1810"/>
    <a:srgbClr val="1E19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6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80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E7E0D-B576-4FB8-B1E6-F4C0D3F194F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13F03-4586-463F-9FF7-21EFDCDEB4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88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0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76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9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279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452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890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55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52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9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8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D8EBF-C58D-46FA-A1D0-9D54DC11BAE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C96A5-99A3-43EE-8B8D-5370B271F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1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2.png"/><Relationship Id="rId5" Type="http://schemas.openxmlformats.org/officeDocument/2006/relationships/image" Target="../media/image3.emf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5">
            <a:extLst>
              <a:ext uri="{FF2B5EF4-FFF2-40B4-BE49-F238E27FC236}">
                <a16:creationId xmlns:a16="http://schemas.microsoft.com/office/drawing/2014/main" id="{5F4AEACC-9C16-4745-B92E-6F17427C0707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4172391" cy="6858000"/>
          </a:xfrm>
          <a:custGeom>
            <a:avLst/>
            <a:gdLst>
              <a:gd name="connsiteX0" fmla="*/ 0 w 11127100"/>
              <a:gd name="connsiteY0" fmla="*/ 0 h 13717588"/>
              <a:gd name="connsiteX1" fmla="*/ 11127100 w 11127100"/>
              <a:gd name="connsiteY1" fmla="*/ 0 h 13717588"/>
              <a:gd name="connsiteX2" fmla="*/ 8708318 w 11127100"/>
              <a:gd name="connsiteY2" fmla="*/ 13717588 h 13717588"/>
              <a:gd name="connsiteX3" fmla="*/ 0 w 11127100"/>
              <a:gd name="connsiteY3" fmla="*/ 13717588 h 1371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27100" h="13717588">
                <a:moveTo>
                  <a:pt x="0" y="0"/>
                </a:moveTo>
                <a:lnTo>
                  <a:pt x="11127100" y="0"/>
                </a:lnTo>
                <a:lnTo>
                  <a:pt x="8708318" y="13717588"/>
                </a:lnTo>
                <a:lnTo>
                  <a:pt x="0" y="137175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34D998-E8A9-4C43-84AC-493E5AB12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867400"/>
            <a:ext cx="2477381" cy="6736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191E7B-2436-41BF-BCB7-AD9DF3E29180}"/>
              </a:ext>
            </a:extLst>
          </p:cNvPr>
          <p:cNvSpPr txBox="1"/>
          <p:nvPr/>
        </p:nvSpPr>
        <p:spPr>
          <a:xfrm>
            <a:off x="3927565" y="2871434"/>
            <a:ext cx="4441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1B300"/>
                </a:solidFill>
                <a:latin typeface="Franklin Gothic Demi" panose="020B0703020102020204" pitchFamily="34" charset="0"/>
              </a:rPr>
              <a:t>LESSON 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23E95-298E-4F1D-AF28-3557BE563D99}"/>
              </a:ext>
            </a:extLst>
          </p:cNvPr>
          <p:cNvSpPr txBox="1"/>
          <p:nvPr/>
        </p:nvSpPr>
        <p:spPr>
          <a:xfrm>
            <a:off x="3936276" y="3702431"/>
            <a:ext cx="4772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Franklin Gothic Medium" panose="020B0603020102020204" pitchFamily="34" charset="0"/>
              </a:rPr>
              <a:t>MANAGING FOOD SAFETY --- PUTTING IT ALL TOGETHER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771799-E8EC-4DAF-86DD-F4086B44C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1" y="502064"/>
            <a:ext cx="2812092" cy="29900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D1279A-4F3F-43F8-8F46-B859E8D94777}"/>
              </a:ext>
            </a:extLst>
          </p:cNvPr>
          <p:cNvSpPr txBox="1"/>
          <p:nvPr/>
        </p:nvSpPr>
        <p:spPr>
          <a:xfrm>
            <a:off x="6670765" y="132732"/>
            <a:ext cx="5085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4th Edition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  <a:sym typeface="Wingdings" panose="05000000000000000000" pitchFamily="2" charset="2"/>
              </a:rPr>
              <a:t>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Franklin Gothic Medium" panose="020B0603020102020204" pitchFamily="34" charset="0"/>
              </a:rPr>
              <a:t>ECS 013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6E93201-0A2D-4E12-AC7E-8249EAC729C1}"/>
              </a:ext>
            </a:extLst>
          </p:cNvPr>
          <p:cNvSpPr txBox="1">
            <a:spLocks/>
          </p:cNvSpPr>
          <p:nvPr/>
        </p:nvSpPr>
        <p:spPr>
          <a:xfrm>
            <a:off x="4649780" y="6492875"/>
            <a:ext cx="4563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© University of Idaho Extension—</a:t>
            </a:r>
            <a:r>
              <a:rPr lang="en-US" i="1" dirty="0"/>
              <a:t>Ready, Set, Food Safe </a:t>
            </a:r>
            <a:r>
              <a:rPr lang="en-US" dirty="0"/>
              <a:t>– 4th Edition</a:t>
            </a:r>
          </a:p>
        </p:txBody>
      </p:sp>
    </p:spTree>
    <p:extLst>
      <p:ext uri="{BB962C8B-B14F-4D97-AF65-F5344CB8AC3E}">
        <p14:creationId xmlns:p14="http://schemas.microsoft.com/office/powerpoint/2010/main" val="1265849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33581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Five risk factors</a:t>
            </a:r>
            <a:endParaRPr kumimoji="0" lang="en-US" sz="36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51963AB-DFCD-4C09-AC89-6D21CD1F5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685" y="1572276"/>
            <a:ext cx="5190813" cy="1584729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ko-KR" dirty="0">
                <a:solidFill>
                  <a:srgbClr val="D22630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Risk Factor 4: 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Food prepared using contaminated equipment</a:t>
            </a:r>
            <a:endParaRPr lang="en-US" altLang="ko-KR" dirty="0">
              <a:solidFill>
                <a:srgbClr val="D22630"/>
              </a:solidFill>
              <a:latin typeface="Franklin Gothic Demi" panose="020B0703020102020204" pitchFamily="34" charset="0"/>
              <a:cs typeface="Tahoma" panose="020B0604030504040204" pitchFamily="34" charset="0"/>
            </a:endParaRPr>
          </a:p>
          <a:p>
            <a:pPr marL="0" indent="0" eaLnBrk="1" hangingPunct="1">
              <a:buNone/>
            </a:pPr>
            <a:endParaRPr lang="en-US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CF1AF2-C0FE-4E48-B668-203346A0D11D}"/>
              </a:ext>
            </a:extLst>
          </p:cNvPr>
          <p:cNvSpPr txBox="1">
            <a:spLocks/>
          </p:cNvSpPr>
          <p:nvPr/>
        </p:nvSpPr>
        <p:spPr>
          <a:xfrm>
            <a:off x="482136" y="1043252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>
                <a:solidFill>
                  <a:srgbClr val="000000"/>
                </a:solidFill>
                <a:latin typeface="Franklin Gothic Book" panose="020B0503020102020204" pitchFamily="34" charset="0"/>
              </a:rPr>
              <a:t>Sandwiches ‘n more</a:t>
            </a: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 inspection report</a:t>
            </a:r>
            <a:endParaRPr kumimoji="0" lang="en-US" sz="24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grpSp>
        <p:nvGrpSpPr>
          <p:cNvPr id="15" name="Group 12">
            <a:extLst>
              <a:ext uri="{FF2B5EF4-FFF2-40B4-BE49-F238E27FC236}">
                <a16:creationId xmlns:a16="http://schemas.microsoft.com/office/drawing/2014/main" id="{B035E464-4CA7-4EEE-93B8-0B9C095CBD2C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2514600"/>
            <a:ext cx="7772400" cy="4038600"/>
            <a:chOff x="838200" y="2514600"/>
            <a:chExt cx="7772400" cy="4038600"/>
          </a:xfrm>
        </p:grpSpPr>
        <p:pic>
          <p:nvPicPr>
            <p:cNvPr id="16" name="Picture 7" descr="Food Establishment Inspection Report scan.jpg">
              <a:extLst>
                <a:ext uri="{FF2B5EF4-FFF2-40B4-BE49-F238E27FC236}">
                  <a16:creationId xmlns:a16="http://schemas.microsoft.com/office/drawing/2014/main" id="{382D2D48-D0B8-44B7-BC22-8C834B3786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2514600"/>
              <a:ext cx="7772400" cy="403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5E1EECF-8A94-434A-AE40-9CE10E8CE348}"/>
                </a:ext>
              </a:extLst>
            </p:cNvPr>
            <p:cNvSpPr/>
            <p:nvPr/>
          </p:nvSpPr>
          <p:spPr bwMode="auto">
            <a:xfrm>
              <a:off x="1219200" y="5638800"/>
              <a:ext cx="3276600" cy="457200"/>
            </a:xfrm>
            <a:prstGeom prst="rect">
              <a:avLst/>
            </a:pr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ko-KR" altLang="ko-KR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2025A358-351C-4AB0-8D0C-2DB746868101}"/>
              </a:ext>
            </a:extLst>
          </p:cNvPr>
          <p:cNvSpPr/>
          <p:nvPr/>
        </p:nvSpPr>
        <p:spPr>
          <a:xfrm>
            <a:off x="1219200" y="5672091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76DF869-17FA-48E0-A56E-DA624E7AB090}"/>
              </a:ext>
            </a:extLst>
          </p:cNvPr>
          <p:cNvSpPr/>
          <p:nvPr/>
        </p:nvSpPr>
        <p:spPr>
          <a:xfrm>
            <a:off x="1219200" y="5867400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041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33581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Five risk factors</a:t>
            </a:r>
            <a:endParaRPr kumimoji="0" lang="en-US" sz="36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51963AB-DFCD-4C09-AC89-6D21CD1F5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685" y="1572276"/>
            <a:ext cx="6536806" cy="1584729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ko-KR" dirty="0">
                <a:solidFill>
                  <a:srgbClr val="D22630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Risk Factor 5: 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Food prepared/served by employees having poor personal hygiene</a:t>
            </a:r>
            <a:endParaRPr lang="en-US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CF1AF2-C0FE-4E48-B668-203346A0D11D}"/>
              </a:ext>
            </a:extLst>
          </p:cNvPr>
          <p:cNvSpPr txBox="1">
            <a:spLocks/>
          </p:cNvSpPr>
          <p:nvPr/>
        </p:nvSpPr>
        <p:spPr>
          <a:xfrm>
            <a:off x="482136" y="1043252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>
                <a:solidFill>
                  <a:srgbClr val="000000"/>
                </a:solidFill>
                <a:latin typeface="Franklin Gothic Book" panose="020B0503020102020204" pitchFamily="34" charset="0"/>
              </a:rPr>
              <a:t>Sandwiches ‘n more</a:t>
            </a: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 inspection report</a:t>
            </a:r>
            <a:endParaRPr kumimoji="0" lang="en-US" sz="24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grpSp>
        <p:nvGrpSpPr>
          <p:cNvPr id="12" name="Group 13">
            <a:extLst>
              <a:ext uri="{FF2B5EF4-FFF2-40B4-BE49-F238E27FC236}">
                <a16:creationId xmlns:a16="http://schemas.microsoft.com/office/drawing/2014/main" id="{2CD4109D-B9EC-40ED-8184-5719CFCA2141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2514600"/>
            <a:ext cx="7772400" cy="4038600"/>
            <a:chOff x="838200" y="2514600"/>
            <a:chExt cx="7772400" cy="4038600"/>
          </a:xfrm>
        </p:grpSpPr>
        <p:pic>
          <p:nvPicPr>
            <p:cNvPr id="13" name="Picture 7" descr="Food Establishment Inspection Report scan.jpg">
              <a:extLst>
                <a:ext uri="{FF2B5EF4-FFF2-40B4-BE49-F238E27FC236}">
                  <a16:creationId xmlns:a16="http://schemas.microsoft.com/office/drawing/2014/main" id="{1A6E4016-3F24-42E8-9D2C-C67675918A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2514600"/>
              <a:ext cx="7772400" cy="403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F94C0F1-7D35-429A-8C51-91E5DF061810}"/>
                </a:ext>
              </a:extLst>
            </p:cNvPr>
            <p:cNvSpPr/>
            <p:nvPr/>
          </p:nvSpPr>
          <p:spPr bwMode="auto">
            <a:xfrm>
              <a:off x="1219200" y="4267200"/>
              <a:ext cx="3276600" cy="533400"/>
            </a:xfrm>
            <a:prstGeom prst="rect">
              <a:avLst/>
            </a:pr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ko-KR" altLang="ko-KR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2025A358-351C-4AB0-8D0C-2DB746868101}"/>
              </a:ext>
            </a:extLst>
          </p:cNvPr>
          <p:cNvSpPr/>
          <p:nvPr/>
        </p:nvSpPr>
        <p:spPr>
          <a:xfrm>
            <a:off x="1271451" y="4249782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76DF869-17FA-48E0-A56E-DA624E7AB090}"/>
              </a:ext>
            </a:extLst>
          </p:cNvPr>
          <p:cNvSpPr/>
          <p:nvPr/>
        </p:nvSpPr>
        <p:spPr>
          <a:xfrm>
            <a:off x="1271451" y="4445091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FE9639C-1F33-4223-AD8D-9F754E3153FD}"/>
              </a:ext>
            </a:extLst>
          </p:cNvPr>
          <p:cNvSpPr/>
          <p:nvPr/>
        </p:nvSpPr>
        <p:spPr>
          <a:xfrm>
            <a:off x="1271451" y="4659719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033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33581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Remaining items</a:t>
            </a:r>
            <a:endParaRPr kumimoji="0" lang="en-US" sz="36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CF1AF2-C0FE-4E48-B668-203346A0D11D}"/>
              </a:ext>
            </a:extLst>
          </p:cNvPr>
          <p:cNvSpPr txBox="1">
            <a:spLocks/>
          </p:cNvSpPr>
          <p:nvPr/>
        </p:nvSpPr>
        <p:spPr>
          <a:xfrm>
            <a:off x="482136" y="1043252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>
                <a:solidFill>
                  <a:srgbClr val="000000"/>
                </a:solidFill>
                <a:latin typeface="Franklin Gothic Book" panose="020B0503020102020204" pitchFamily="34" charset="0"/>
              </a:rPr>
              <a:t>Sandwiches ‘n more</a:t>
            </a: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 inspection report</a:t>
            </a:r>
            <a:endParaRPr kumimoji="0" lang="en-US" sz="24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15" name="Content Placeholder 7" descr="Food Establishment Inspection Report scan.jpg">
            <a:extLst>
              <a:ext uri="{FF2B5EF4-FFF2-40B4-BE49-F238E27FC236}">
                <a16:creationId xmlns:a16="http://schemas.microsoft.com/office/drawing/2014/main" id="{3BB85424-FE1D-4C61-9A55-42927E1C2D4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2037" y="2126804"/>
            <a:ext cx="7772400" cy="3868737"/>
          </a:xfr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703C35A-9443-4F05-A33E-414F4DE4E00A}"/>
              </a:ext>
            </a:extLst>
          </p:cNvPr>
          <p:cNvSpPr/>
          <p:nvPr/>
        </p:nvSpPr>
        <p:spPr bwMode="auto">
          <a:xfrm>
            <a:off x="1193037" y="5531991"/>
            <a:ext cx="3276600" cy="3048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ko-KR" altLang="ko-KR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46DA6E8-6931-4BD6-9C7C-F07EC04D84D4}"/>
              </a:ext>
            </a:extLst>
          </p:cNvPr>
          <p:cNvSpPr/>
          <p:nvPr/>
        </p:nvSpPr>
        <p:spPr bwMode="auto">
          <a:xfrm>
            <a:off x="4622037" y="3779391"/>
            <a:ext cx="3581400" cy="16764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ko-KR" altLang="ko-KR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2FDA269-D13D-4E41-8381-F4DD5AC8A074}"/>
              </a:ext>
            </a:extLst>
          </p:cNvPr>
          <p:cNvSpPr/>
          <p:nvPr/>
        </p:nvSpPr>
        <p:spPr bwMode="auto">
          <a:xfrm>
            <a:off x="1116837" y="2560191"/>
            <a:ext cx="3429000" cy="6858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ko-KR" altLang="ko-KR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251A277-D40A-4578-840F-7A9EAEECE6CF}"/>
              </a:ext>
            </a:extLst>
          </p:cNvPr>
          <p:cNvSpPr/>
          <p:nvPr/>
        </p:nvSpPr>
        <p:spPr>
          <a:xfrm>
            <a:off x="1116837" y="3347591"/>
            <a:ext cx="3352800" cy="304800"/>
          </a:xfrm>
          <a:prstGeom prst="rect">
            <a:avLst/>
          </a:prstGeom>
          <a:solidFill>
            <a:srgbClr val="FFFF00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ko-KR" altLang="ko-KR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025A358-351C-4AB0-8D0C-2DB746868101}"/>
              </a:ext>
            </a:extLst>
          </p:cNvPr>
          <p:cNvSpPr/>
          <p:nvPr/>
        </p:nvSpPr>
        <p:spPr>
          <a:xfrm>
            <a:off x="1231113" y="3048657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FE9639C-1F33-4223-AD8D-9F754E3153FD}"/>
              </a:ext>
            </a:extLst>
          </p:cNvPr>
          <p:cNvSpPr/>
          <p:nvPr/>
        </p:nvSpPr>
        <p:spPr>
          <a:xfrm>
            <a:off x="1231113" y="2721370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600386C-048C-4BF3-99A6-B9C333BDA2A9}"/>
              </a:ext>
            </a:extLst>
          </p:cNvPr>
          <p:cNvSpPr/>
          <p:nvPr/>
        </p:nvSpPr>
        <p:spPr>
          <a:xfrm>
            <a:off x="1231113" y="3494793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909E1D1-92C9-4EAC-8CCB-725637C77C54}"/>
              </a:ext>
            </a:extLst>
          </p:cNvPr>
          <p:cNvSpPr/>
          <p:nvPr/>
        </p:nvSpPr>
        <p:spPr>
          <a:xfrm>
            <a:off x="1250347" y="3325104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3B70535-6F6D-429B-AC72-FAD2A8FF33C4}"/>
              </a:ext>
            </a:extLst>
          </p:cNvPr>
          <p:cNvSpPr/>
          <p:nvPr/>
        </p:nvSpPr>
        <p:spPr>
          <a:xfrm>
            <a:off x="1213181" y="5679877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FF379EE-73CF-4DA5-9743-82EFDDDA16BD}"/>
              </a:ext>
            </a:extLst>
          </p:cNvPr>
          <p:cNvSpPr/>
          <p:nvPr/>
        </p:nvSpPr>
        <p:spPr>
          <a:xfrm>
            <a:off x="1214997" y="5510188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F0FD534-0027-408C-BDCC-C417D0DA0159}"/>
              </a:ext>
            </a:extLst>
          </p:cNvPr>
          <p:cNvSpPr/>
          <p:nvPr/>
        </p:nvSpPr>
        <p:spPr>
          <a:xfrm>
            <a:off x="5298480" y="4363439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D95C195C-4A50-4C2D-B0BE-3CC56A880F36}"/>
              </a:ext>
            </a:extLst>
          </p:cNvPr>
          <p:cNvSpPr/>
          <p:nvPr/>
        </p:nvSpPr>
        <p:spPr>
          <a:xfrm>
            <a:off x="5111880" y="3984352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EE56579-31B5-4DD6-B1DC-A35CD86C87C0}"/>
              </a:ext>
            </a:extLst>
          </p:cNvPr>
          <p:cNvSpPr/>
          <p:nvPr/>
        </p:nvSpPr>
        <p:spPr>
          <a:xfrm>
            <a:off x="5111879" y="4696696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638F0FA-5CD1-4C05-B5C9-6930B44282C0}"/>
              </a:ext>
            </a:extLst>
          </p:cNvPr>
          <p:cNvSpPr/>
          <p:nvPr/>
        </p:nvSpPr>
        <p:spPr>
          <a:xfrm>
            <a:off x="5103171" y="5231802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5EE0BF61-E00F-4FF0-9762-104E25922AEC}"/>
              </a:ext>
            </a:extLst>
          </p:cNvPr>
          <p:cNvSpPr/>
          <p:nvPr/>
        </p:nvSpPr>
        <p:spPr>
          <a:xfrm>
            <a:off x="4633224" y="4894781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549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6647189-9F97-48B2-B7BC-FBF1053D5070}"/>
              </a:ext>
            </a:extLst>
          </p:cNvPr>
          <p:cNvSpPr/>
          <p:nvPr/>
        </p:nvSpPr>
        <p:spPr>
          <a:xfrm>
            <a:off x="-113212" y="-78377"/>
            <a:ext cx="762870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5969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haccp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2121406" y="2231225"/>
            <a:ext cx="616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3600" dirty="0" err="1">
                <a:latin typeface="Franklin Gothic Book" panose="020B0503020102020204" pitchFamily="34" charset="0"/>
              </a:rPr>
              <a:t>azard</a:t>
            </a:r>
            <a:endParaRPr lang="en-US" sz="3600" dirty="0">
              <a:latin typeface="Franklin Gothic Book" panose="020B05030201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9B3859C-1A88-43B6-A184-49831667E61E}"/>
              </a:ext>
            </a:extLst>
          </p:cNvPr>
          <p:cNvSpPr txBox="1">
            <a:spLocks/>
          </p:cNvSpPr>
          <p:nvPr/>
        </p:nvSpPr>
        <p:spPr>
          <a:xfrm>
            <a:off x="1716079" y="2394723"/>
            <a:ext cx="3988632" cy="48782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EB653FF-E10C-4DDC-BEB2-3B79E7EF1459}"/>
              </a:ext>
            </a:extLst>
          </p:cNvPr>
          <p:cNvSpPr/>
          <p:nvPr/>
        </p:nvSpPr>
        <p:spPr>
          <a:xfrm>
            <a:off x="7584809" y="-84909"/>
            <a:ext cx="74379" cy="7027817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7E0F40-5051-4CF7-AF89-5F181A27A7F4}"/>
              </a:ext>
            </a:extLst>
          </p:cNvPr>
          <p:cNvSpPr/>
          <p:nvPr/>
        </p:nvSpPr>
        <p:spPr>
          <a:xfrm>
            <a:off x="7721594" y="-78377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A5335A-1F6B-46B6-BD56-A8B028CCEF70}"/>
              </a:ext>
            </a:extLst>
          </p:cNvPr>
          <p:cNvSpPr txBox="1">
            <a:spLocks/>
          </p:cNvSpPr>
          <p:nvPr/>
        </p:nvSpPr>
        <p:spPr>
          <a:xfrm>
            <a:off x="1716079" y="2991260"/>
            <a:ext cx="3988632" cy="48782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952A6F-7F76-47A6-957C-2B7C11867EAA}"/>
              </a:ext>
            </a:extLst>
          </p:cNvPr>
          <p:cNvSpPr txBox="1"/>
          <p:nvPr/>
        </p:nvSpPr>
        <p:spPr>
          <a:xfrm>
            <a:off x="2121406" y="2813435"/>
            <a:ext cx="616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3600" dirty="0" err="1">
                <a:latin typeface="Franklin Gothic Book" panose="020B0503020102020204" pitchFamily="34" charset="0"/>
              </a:rPr>
              <a:t>nalysis</a:t>
            </a:r>
            <a:endParaRPr lang="en-US" sz="3600" dirty="0">
              <a:latin typeface="Franklin Gothic Book" panose="020B0503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A4E519-5343-4D65-9797-B1A6BFC8DA84}"/>
              </a:ext>
            </a:extLst>
          </p:cNvPr>
          <p:cNvSpPr txBox="1"/>
          <p:nvPr/>
        </p:nvSpPr>
        <p:spPr>
          <a:xfrm>
            <a:off x="2121406" y="3953006"/>
            <a:ext cx="616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3600" dirty="0" err="1">
                <a:latin typeface="Franklin Gothic Book" panose="020B0503020102020204" pitchFamily="34" charset="0"/>
              </a:rPr>
              <a:t>ritical</a:t>
            </a:r>
            <a:endParaRPr lang="en-US" sz="3600" dirty="0">
              <a:latin typeface="Franklin Gothic Book" panose="020B050302010202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CE39D7A-899E-4342-8DAF-FB19EE3886A5}"/>
              </a:ext>
            </a:extLst>
          </p:cNvPr>
          <p:cNvSpPr txBox="1">
            <a:spLocks/>
          </p:cNvSpPr>
          <p:nvPr/>
        </p:nvSpPr>
        <p:spPr>
          <a:xfrm>
            <a:off x="1716079" y="4142631"/>
            <a:ext cx="3988632" cy="48782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8402925-C87C-4DA7-8357-4DA8CE8D5CB8}"/>
              </a:ext>
            </a:extLst>
          </p:cNvPr>
          <p:cNvSpPr txBox="1">
            <a:spLocks/>
          </p:cNvSpPr>
          <p:nvPr/>
        </p:nvSpPr>
        <p:spPr>
          <a:xfrm>
            <a:off x="1716079" y="4739168"/>
            <a:ext cx="3988632" cy="48782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EF7B2D-35FB-40B2-A97A-4FB5E8E42713}"/>
              </a:ext>
            </a:extLst>
          </p:cNvPr>
          <p:cNvSpPr txBox="1"/>
          <p:nvPr/>
        </p:nvSpPr>
        <p:spPr>
          <a:xfrm>
            <a:off x="2121406" y="4535216"/>
            <a:ext cx="616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3600" dirty="0" err="1">
                <a:latin typeface="Franklin Gothic Book" panose="020B0503020102020204" pitchFamily="34" charset="0"/>
              </a:rPr>
              <a:t>ontrol</a:t>
            </a:r>
            <a:endParaRPr lang="en-US" sz="3600" dirty="0">
              <a:latin typeface="Franklin Gothic Book" panose="020B0503020102020204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AFC1D6A-70FB-4ABD-AF77-1BA3D8BE3638}"/>
              </a:ext>
            </a:extLst>
          </p:cNvPr>
          <p:cNvSpPr txBox="1">
            <a:spLocks/>
          </p:cNvSpPr>
          <p:nvPr/>
        </p:nvSpPr>
        <p:spPr>
          <a:xfrm>
            <a:off x="1742206" y="5326922"/>
            <a:ext cx="3988632" cy="48782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572848-2319-4128-A22F-5D7141C4FA92}"/>
              </a:ext>
            </a:extLst>
          </p:cNvPr>
          <p:cNvSpPr txBox="1"/>
          <p:nvPr/>
        </p:nvSpPr>
        <p:spPr>
          <a:xfrm>
            <a:off x="2121406" y="5122970"/>
            <a:ext cx="616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3600" dirty="0" err="1">
                <a:latin typeface="Franklin Gothic Book" panose="020B0503020102020204" pitchFamily="34" charset="0"/>
              </a:rPr>
              <a:t>oints</a:t>
            </a:r>
            <a:endParaRPr lang="en-US" sz="3600" dirty="0">
              <a:latin typeface="Franklin Gothic Book" panose="020B05030201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BA488C-EAAB-48EE-B381-E1D0B55596E9}"/>
              </a:ext>
            </a:extLst>
          </p:cNvPr>
          <p:cNvSpPr txBox="1"/>
          <p:nvPr/>
        </p:nvSpPr>
        <p:spPr>
          <a:xfrm>
            <a:off x="2420224" y="3498152"/>
            <a:ext cx="6164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D22630"/>
              </a:buClr>
            </a:pPr>
            <a:r>
              <a:rPr lang="en-US" sz="2400" dirty="0">
                <a:latin typeface="Franklin Gothic Book" panose="020B0503020102020204" pitchFamily="34" charset="0"/>
              </a:rPr>
              <a:t>of</a:t>
            </a:r>
            <a:endParaRPr lang="en-US" sz="3600" dirty="0">
              <a:latin typeface="Franklin Gothic Book" panose="020B0503020102020204" pitchFamily="34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22ED043C-42E9-41E3-9D43-1BE9CB55F670}"/>
              </a:ext>
            </a:extLst>
          </p:cNvPr>
          <p:cNvSpPr txBox="1">
            <a:spLocks/>
          </p:cNvSpPr>
          <p:nvPr/>
        </p:nvSpPr>
        <p:spPr>
          <a:xfrm>
            <a:off x="482136" y="1043252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Food safety Management tool</a:t>
            </a:r>
            <a:endParaRPr kumimoji="0" lang="en-US" sz="24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29" name="Picture 5" descr="C:\Documents and Settings\drumford\Local Settings\Temporary Internet Files\Content.IE5\TEM06J3M\MP900439244[1].jpg">
            <a:extLst>
              <a:ext uri="{FF2B5EF4-FFF2-40B4-BE49-F238E27FC236}">
                <a16:creationId xmlns:a16="http://schemas.microsoft.com/office/drawing/2014/main" id="{239050E2-4CD8-4F8A-B93D-429EA8791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000" b="90000" l="18381" r="79619">
                        <a14:foregroundMark x1="49143" y1="14571" x2="49333" y2="85286"/>
                        <a14:foregroundMark x1="48095" y1="33857" x2="46095" y2="46714"/>
                        <a14:foregroundMark x1="46095" y1="46714" x2="53524" y2="53286"/>
                        <a14:foregroundMark x1="53524" y1="53286" x2="50762" y2="65714"/>
                        <a14:foregroundMark x1="50762" y1="65714" x2="51429" y2="72714"/>
                        <a14:foregroundMark x1="45143" y1="48571" x2="48095" y2="54286"/>
                        <a14:foregroundMark x1="44857" y1="51857" x2="48095" y2="55429"/>
                        <a14:foregroundMark x1="47714" y1="18143" x2="23429" y2="78857"/>
                        <a14:foregroundMark x1="23619" y1="81286" x2="32476" y2="85286"/>
                        <a14:foregroundMark x1="32476" y1="85286" x2="52571" y2="85143"/>
                        <a14:foregroundMark x1="52571" y1="85143" x2="62000" y2="85143"/>
                        <a14:foregroundMark x1="62000" y1="85143" x2="75048" y2="84571"/>
                        <a14:foregroundMark x1="75048" y1="84571" x2="49048" y2="11857"/>
                        <a14:foregroundMark x1="20857" y1="80429" x2="30190" y2="88714"/>
                        <a14:foregroundMark x1="30190" y1="88714" x2="34190" y2="88714"/>
                        <a14:foregroundMark x1="29143" y1="89571" x2="20762" y2="89429"/>
                        <a14:foregroundMark x1="20762" y1="89429" x2="20857" y2="80143"/>
                        <a14:foregroundMark x1="18381" y1="85143" x2="18381" y2="85143"/>
                        <a14:foregroundMark x1="76667" y1="90000" x2="77143" y2="81429"/>
                        <a14:foregroundMark x1="79714" y1="85286" x2="79714" y2="85286"/>
                        <a14:foregroundMark x1="48095" y1="11000" x2="48095" y2="1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5357" r="17857" b="5357"/>
          <a:stretch>
            <a:fillRect/>
          </a:stretch>
        </p:blipFill>
        <p:spPr bwMode="auto">
          <a:xfrm>
            <a:off x="3753920" y="2379856"/>
            <a:ext cx="3438257" cy="3125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702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erson Holding Empty Notebook">
            <a:extLst>
              <a:ext uri="{FF2B5EF4-FFF2-40B4-BE49-F238E27FC236}">
                <a16:creationId xmlns:a16="http://schemas.microsoft.com/office/drawing/2014/main" id="{1071779D-20C0-4240-B0C7-321A91CC4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964" y="1121084"/>
            <a:ext cx="4302035" cy="573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5338CF6-1B6F-42C0-92D5-E115F3381EE6}"/>
              </a:ext>
            </a:extLst>
          </p:cNvPr>
          <p:cNvSpPr/>
          <p:nvPr/>
        </p:nvSpPr>
        <p:spPr>
          <a:xfrm>
            <a:off x="4841964" y="0"/>
            <a:ext cx="4302036" cy="1410789"/>
          </a:xfrm>
          <a:prstGeom prst="rect">
            <a:avLst/>
          </a:prstGeom>
          <a:solidFill>
            <a:srgbClr val="1B1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2A38F91-5711-4A85-8BFD-C4C863BDAF6F}"/>
              </a:ext>
            </a:extLst>
          </p:cNvPr>
          <p:cNvSpPr/>
          <p:nvPr/>
        </p:nvSpPr>
        <p:spPr>
          <a:xfrm>
            <a:off x="191589" y="191588"/>
            <a:ext cx="4450295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E5FACD-0BBF-4CA9-81EA-091D5CA7C8DE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Haccp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 definition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8C51CD22-47FE-4309-9CA1-3F126FD86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874" y="2302434"/>
            <a:ext cx="3175723" cy="4674325"/>
          </a:xfrm>
        </p:spPr>
        <p:txBody>
          <a:bodyPr>
            <a:normAutofit/>
          </a:bodyPr>
          <a:lstStyle/>
          <a:p>
            <a:pPr marL="339725" indent="-339725"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A system for identifying food hazards, and implementing procedures to control the hazards</a:t>
            </a:r>
          </a:p>
        </p:txBody>
      </p:sp>
    </p:spTree>
    <p:extLst>
      <p:ext uri="{BB962C8B-B14F-4D97-AF65-F5344CB8AC3E}">
        <p14:creationId xmlns:p14="http://schemas.microsoft.com/office/powerpoint/2010/main" val="4119385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76E7CBA-BADC-4496-938E-42E80145CB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826" y="1825767"/>
            <a:ext cx="4558616" cy="455861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C0710E1-7AD6-4B1E-86F2-D3D8190B9DEB}"/>
              </a:ext>
            </a:extLst>
          </p:cNvPr>
          <p:cNvSpPr/>
          <p:nvPr/>
        </p:nvSpPr>
        <p:spPr>
          <a:xfrm>
            <a:off x="1606135" y="2473062"/>
            <a:ext cx="4807766" cy="3733940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Background of 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haccp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graphicFrame>
        <p:nvGraphicFramePr>
          <p:cNvPr id="11" name="Object 5">
            <a:extLst>
              <a:ext uri="{FF2B5EF4-FFF2-40B4-BE49-F238E27FC236}">
                <a16:creationId xmlns:a16="http://schemas.microsoft.com/office/drawing/2014/main" id="{150C7CD6-15DA-496D-8969-6A3B7F4313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762591"/>
              </p:ext>
            </p:extLst>
          </p:nvPr>
        </p:nvGraphicFramePr>
        <p:xfrm>
          <a:off x="1967502" y="2185676"/>
          <a:ext cx="4807766" cy="3733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Clip" r:id="rId5" imgW="5714286" imgH="4439270" progId="MS_ClipArt_Gallery.5">
                  <p:embed/>
                </p:oleObj>
              </mc:Choice>
              <mc:Fallback>
                <p:oleObj name="Clip" r:id="rId5" imgW="5714286" imgH="4439270" progId="MS_ClipArt_Gallery.5">
                  <p:embed/>
                  <p:pic>
                    <p:nvPicPr>
                      <p:cNvPr id="11" name="Object 5">
                        <a:extLst>
                          <a:ext uri="{FF2B5EF4-FFF2-40B4-BE49-F238E27FC236}">
                            <a16:creationId xmlns:a16="http://schemas.microsoft.com/office/drawing/2014/main" id="{150C7CD6-15DA-496D-8969-6A3B7F4313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7502" y="2185676"/>
                        <a:ext cx="4807766" cy="37339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9303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6DE9C9-780F-4F56-9C79-139846F8D54D}"/>
              </a:ext>
            </a:extLst>
          </p:cNvPr>
          <p:cNvSpPr/>
          <p:nvPr/>
        </p:nvSpPr>
        <p:spPr>
          <a:xfrm rot="19617988">
            <a:off x="3873191" y="4850969"/>
            <a:ext cx="6800166" cy="3031087"/>
          </a:xfrm>
          <a:prstGeom prst="rect">
            <a:avLst/>
          </a:prstGeom>
          <a:solidFill>
            <a:srgbClr val="F1B3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Critical control point (</a:t>
            </a:r>
            <a:r>
              <a:rPr kumimoji="0" lang="en-US" sz="3600" b="1" i="0" u="none" strike="noStrike" kern="1200" cap="all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ccp</a:t>
            </a: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26D9E2-7259-4EE1-9320-852F9C69384F}"/>
              </a:ext>
            </a:extLst>
          </p:cNvPr>
          <p:cNvSpPr txBox="1">
            <a:spLocks/>
          </p:cNvSpPr>
          <p:nvPr/>
        </p:nvSpPr>
        <p:spPr>
          <a:xfrm>
            <a:off x="484639" y="1466023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definition</a:t>
            </a:r>
            <a:endParaRPr kumimoji="0" lang="en-US" sz="24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91B0C010-E721-4B0F-B093-EE68A15CDCCC}"/>
              </a:ext>
            </a:extLst>
          </p:cNvPr>
          <p:cNvSpPr txBox="1">
            <a:spLocks noChangeArrowheads="1"/>
          </p:cNvSpPr>
          <p:nvPr/>
        </p:nvSpPr>
        <p:spPr>
          <a:xfrm>
            <a:off x="484639" y="2175766"/>
            <a:ext cx="7924800" cy="4188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9725" indent="-339725">
              <a:buClr>
                <a:srgbClr val="C0000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A CCP is a point in the path of food flow, that if not controlled, might result in unsafe food</a:t>
            </a:r>
          </a:p>
          <a:p>
            <a:pPr marL="339725" indent="-339725">
              <a:buClr>
                <a:srgbClr val="C0000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Five easily identifiable CCPs in most food establishments:</a:t>
            </a:r>
          </a:p>
          <a:p>
            <a:pPr marL="1027113" lvl="1" indent="-342900">
              <a:buClr>
                <a:srgbClr val="C00000"/>
              </a:buClr>
              <a:buFont typeface="Arial" panose="020B0604020202020204" pitchFamily="34" charset="0"/>
              <a:buAutoNum type="arabicPeriod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Cooking temperatures</a:t>
            </a:r>
          </a:p>
          <a:p>
            <a:pPr marL="1027113" lvl="1" indent="-342900">
              <a:buClr>
                <a:srgbClr val="C00000"/>
              </a:buClr>
              <a:buFont typeface="Arial" panose="020B0604020202020204" pitchFamily="34" charset="0"/>
              <a:buAutoNum type="arabicPeriod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Cooling times</a:t>
            </a:r>
          </a:p>
          <a:p>
            <a:pPr marL="1027113" lvl="1" indent="-342900">
              <a:buClr>
                <a:srgbClr val="C00000"/>
              </a:buClr>
              <a:buFont typeface="Arial" panose="020B0604020202020204" pitchFamily="34" charset="0"/>
              <a:buAutoNum type="arabicPeriod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Holding temperatures</a:t>
            </a:r>
          </a:p>
          <a:p>
            <a:pPr marL="1027113" lvl="1" indent="-342900">
              <a:buClr>
                <a:srgbClr val="C00000"/>
              </a:buClr>
              <a:buFont typeface="Arial" panose="020B0604020202020204" pitchFamily="34" charset="0"/>
              <a:buAutoNum type="arabicPeriod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Reheating temperatures</a:t>
            </a:r>
          </a:p>
          <a:p>
            <a:pPr marL="1027113" lvl="1" indent="-342900">
              <a:buClr>
                <a:srgbClr val="C00000"/>
              </a:buClr>
              <a:buFont typeface="Arial" panose="020B0604020202020204" pitchFamily="34" charset="0"/>
              <a:buAutoNum type="arabicPeriod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Personal hygiene </a:t>
            </a:r>
            <a:b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</a:b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practices</a:t>
            </a:r>
          </a:p>
        </p:txBody>
      </p:sp>
    </p:spTree>
    <p:extLst>
      <p:ext uri="{BB962C8B-B14F-4D97-AF65-F5344CB8AC3E}">
        <p14:creationId xmlns:p14="http://schemas.microsoft.com/office/powerpoint/2010/main" val="3685918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27474B5-668B-4C6D-AB6E-6FEA31B54431}"/>
              </a:ext>
            </a:extLst>
          </p:cNvPr>
          <p:cNvSpPr/>
          <p:nvPr/>
        </p:nvSpPr>
        <p:spPr>
          <a:xfrm rot="19617988">
            <a:off x="3873191" y="4850969"/>
            <a:ext cx="6800166" cy="3031087"/>
          </a:xfrm>
          <a:prstGeom prst="rect">
            <a:avLst/>
          </a:prstGeom>
          <a:solidFill>
            <a:srgbClr val="D2263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264E76C-CDED-4E4D-87D0-137721B5C76B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Critical limit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5F38C26-2025-4AFF-A6BC-E8945FD8C9DB}"/>
              </a:ext>
            </a:extLst>
          </p:cNvPr>
          <p:cNvSpPr txBox="1">
            <a:spLocks/>
          </p:cNvSpPr>
          <p:nvPr/>
        </p:nvSpPr>
        <p:spPr>
          <a:xfrm>
            <a:off x="484639" y="1466023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definition</a:t>
            </a:r>
            <a:endParaRPr kumimoji="0" lang="en-US" sz="24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A3121E88-375E-4402-8228-05BD1D636F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885" y="2175766"/>
            <a:ext cx="6871559" cy="4304576"/>
          </a:xfrm>
        </p:spPr>
        <p:txBody>
          <a:bodyPr>
            <a:normAutofit/>
          </a:bodyPr>
          <a:lstStyle/>
          <a:p>
            <a:pPr marL="514350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A critical limit is the measurable aspect of the CCP</a:t>
            </a:r>
          </a:p>
          <a:p>
            <a:pPr marL="974725" lvl="1" indent="-234950">
              <a:buClr>
                <a:srgbClr val="D22630"/>
              </a:buClr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For example, the critical limit for the cooking temperature of a hamburger patty is 155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 for 15 seconds</a:t>
            </a:r>
          </a:p>
        </p:txBody>
      </p:sp>
    </p:spTree>
    <p:extLst>
      <p:ext uri="{BB962C8B-B14F-4D97-AF65-F5344CB8AC3E}">
        <p14:creationId xmlns:p14="http://schemas.microsoft.com/office/powerpoint/2010/main" val="6760937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B508288-23AC-40F9-8A10-E49B39343D7D}"/>
              </a:ext>
            </a:extLst>
          </p:cNvPr>
          <p:cNvSpPr/>
          <p:nvPr/>
        </p:nvSpPr>
        <p:spPr>
          <a:xfrm rot="19617988">
            <a:off x="3873191" y="4850969"/>
            <a:ext cx="6800166" cy="3031087"/>
          </a:xfrm>
          <a:prstGeom prst="rect">
            <a:avLst/>
          </a:prstGeom>
          <a:solidFill>
            <a:srgbClr val="00AEC7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E8639E4-BB46-4813-BDD7-A1C281E5D224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Corrective action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170AAB3-AE69-4581-A6D8-6C89C12EFC53}"/>
              </a:ext>
            </a:extLst>
          </p:cNvPr>
          <p:cNvSpPr txBox="1">
            <a:spLocks/>
          </p:cNvSpPr>
          <p:nvPr/>
        </p:nvSpPr>
        <p:spPr>
          <a:xfrm>
            <a:off x="484639" y="1466023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definition</a:t>
            </a:r>
            <a:endParaRPr kumimoji="0" lang="en-US" sz="24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C64C331C-1B9F-4FC6-9385-3685F0B61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885" y="2175766"/>
            <a:ext cx="6871559" cy="4304576"/>
          </a:xfrm>
        </p:spPr>
        <p:txBody>
          <a:bodyPr>
            <a:normAutofit/>
          </a:bodyPr>
          <a:lstStyle/>
          <a:p>
            <a:pPr marL="514350" indent="-3429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A corrective action is what can be done if the critical limit is not met</a:t>
            </a:r>
          </a:p>
          <a:p>
            <a:pPr marL="971550" lvl="1" indent="-231775">
              <a:buClr>
                <a:srgbClr val="D22630"/>
              </a:buClr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For example, if the hamburger patty is measured to be only 135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F, the corrective action would be to continue cooking it</a:t>
            </a:r>
          </a:p>
        </p:txBody>
      </p:sp>
    </p:spTree>
    <p:extLst>
      <p:ext uri="{BB962C8B-B14F-4D97-AF65-F5344CB8AC3E}">
        <p14:creationId xmlns:p14="http://schemas.microsoft.com/office/powerpoint/2010/main" val="2153405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56E2E66-E4D7-4B12-AA1F-7F33DE0F453D}"/>
              </a:ext>
            </a:extLst>
          </p:cNvPr>
          <p:cNvSpPr/>
          <p:nvPr/>
        </p:nvSpPr>
        <p:spPr>
          <a:xfrm>
            <a:off x="1279717" y="4574521"/>
            <a:ext cx="767726" cy="767726"/>
          </a:xfrm>
          <a:prstGeom prst="rect">
            <a:avLst/>
          </a:prstGeom>
          <a:solidFill>
            <a:srgbClr val="00AEC7"/>
          </a:solidFill>
          <a:ln w="38100">
            <a:solidFill>
              <a:srgbClr val="00AE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CE9841F-2011-48E5-8899-D61ADAE1417E}"/>
              </a:ext>
            </a:extLst>
          </p:cNvPr>
          <p:cNvSpPr/>
          <p:nvPr/>
        </p:nvSpPr>
        <p:spPr>
          <a:xfrm>
            <a:off x="1279717" y="3576102"/>
            <a:ext cx="767726" cy="767726"/>
          </a:xfrm>
          <a:prstGeom prst="rect">
            <a:avLst/>
          </a:prstGeom>
          <a:solidFill>
            <a:srgbClr val="D22630"/>
          </a:solidFill>
          <a:ln w="3810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1EDC968-9A3C-4CA4-8F30-57760AA1EE52}"/>
              </a:ext>
            </a:extLst>
          </p:cNvPr>
          <p:cNvSpPr txBox="1">
            <a:spLocks/>
          </p:cNvSpPr>
          <p:nvPr/>
        </p:nvSpPr>
        <p:spPr>
          <a:xfrm>
            <a:off x="484638" y="1086428"/>
            <a:ext cx="6926355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3600" dirty="0">
                <a:solidFill>
                  <a:srgbClr val="000000"/>
                </a:solidFill>
              </a:rPr>
              <a:t>Four </a:t>
            </a:r>
            <a:r>
              <a:rPr lang="en-US" sz="3600" dirty="0" err="1">
                <a:solidFill>
                  <a:srgbClr val="000000"/>
                </a:solidFill>
              </a:rPr>
              <a:t>haccp</a:t>
            </a:r>
            <a:r>
              <a:rPr lang="en-US" sz="3600" dirty="0">
                <a:solidFill>
                  <a:srgbClr val="000000"/>
                </a:solidFill>
              </a:rPr>
              <a:t> principles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E434D8A-1BE2-4C6B-AB5A-AA4403321297}"/>
              </a:ext>
            </a:extLst>
          </p:cNvPr>
          <p:cNvSpPr/>
          <p:nvPr/>
        </p:nvSpPr>
        <p:spPr>
          <a:xfrm>
            <a:off x="1279717" y="2587898"/>
            <a:ext cx="767726" cy="767726"/>
          </a:xfrm>
          <a:prstGeom prst="rect">
            <a:avLst/>
          </a:prstGeom>
          <a:solidFill>
            <a:srgbClr val="F1B300"/>
          </a:solidFill>
          <a:ln w="38100"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F6859DE-6A70-4682-B01C-FBA88A56123F}"/>
              </a:ext>
            </a:extLst>
          </p:cNvPr>
          <p:cNvSpPr txBox="1">
            <a:spLocks/>
          </p:cNvSpPr>
          <p:nvPr/>
        </p:nvSpPr>
        <p:spPr>
          <a:xfrm>
            <a:off x="1395914" y="2919100"/>
            <a:ext cx="605003" cy="5408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6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F6FC54F-BDAE-4F77-B059-044C1F1A27D0}"/>
              </a:ext>
            </a:extLst>
          </p:cNvPr>
          <p:cNvSpPr txBox="1">
            <a:spLocks/>
          </p:cNvSpPr>
          <p:nvPr/>
        </p:nvSpPr>
        <p:spPr>
          <a:xfrm>
            <a:off x="1402566" y="3907503"/>
            <a:ext cx="605003" cy="5408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66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6FC8729-B636-4225-A932-2353935A2FDE}"/>
              </a:ext>
            </a:extLst>
          </p:cNvPr>
          <p:cNvSpPr txBox="1">
            <a:spLocks/>
          </p:cNvSpPr>
          <p:nvPr/>
        </p:nvSpPr>
        <p:spPr>
          <a:xfrm>
            <a:off x="1402566" y="4882376"/>
            <a:ext cx="605003" cy="5408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66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6" name="Rectangle 4">
            <a:extLst>
              <a:ext uri="{FF2B5EF4-FFF2-40B4-BE49-F238E27FC236}">
                <a16:creationId xmlns:a16="http://schemas.microsoft.com/office/drawing/2014/main" id="{6A9DE888-B984-4B2E-B272-A026A27005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9837" y="2804166"/>
            <a:ext cx="6324600" cy="767726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latin typeface="Franklin Gothic Book" panose="020B0503020102020204" pitchFamily="34" charset="0"/>
                <a:cs typeface="Tahoma" panose="020B0604030504040204" pitchFamily="34" charset="0"/>
              </a:rPr>
              <a:t>Identify critical control points</a:t>
            </a:r>
          </a:p>
        </p:txBody>
      </p:sp>
      <p:sp>
        <p:nvSpPr>
          <p:cNvPr id="27" name="Rectangle 4">
            <a:extLst>
              <a:ext uri="{FF2B5EF4-FFF2-40B4-BE49-F238E27FC236}">
                <a16:creationId xmlns:a16="http://schemas.microsoft.com/office/drawing/2014/main" id="{6CF4F4AC-7EB4-4CC1-B06F-390189D1F63D}"/>
              </a:ext>
            </a:extLst>
          </p:cNvPr>
          <p:cNvSpPr txBox="1">
            <a:spLocks/>
          </p:cNvSpPr>
          <p:nvPr/>
        </p:nvSpPr>
        <p:spPr>
          <a:xfrm>
            <a:off x="2259837" y="3746441"/>
            <a:ext cx="632460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>
                <a:latin typeface="Franklin Gothic Book" panose="020B0503020102020204" pitchFamily="34" charset="0"/>
                <a:cs typeface="Tahoma" panose="020B0604030504040204" pitchFamily="34" charset="0"/>
              </a:rPr>
              <a:t>Identify the critical limits for those points</a:t>
            </a:r>
          </a:p>
        </p:txBody>
      </p:sp>
      <p:sp>
        <p:nvSpPr>
          <p:cNvPr id="28" name="Rectangle 4">
            <a:extLst>
              <a:ext uri="{FF2B5EF4-FFF2-40B4-BE49-F238E27FC236}">
                <a16:creationId xmlns:a16="http://schemas.microsoft.com/office/drawing/2014/main" id="{EC5F1AEA-3C23-4C2B-BB75-03BDB6D59CDC}"/>
              </a:ext>
            </a:extLst>
          </p:cNvPr>
          <p:cNvSpPr txBox="1">
            <a:spLocks/>
          </p:cNvSpPr>
          <p:nvPr/>
        </p:nvSpPr>
        <p:spPr>
          <a:xfrm>
            <a:off x="2259837" y="4696052"/>
            <a:ext cx="6324600" cy="914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>
                <a:latin typeface="Franklin Gothic Book" panose="020B0503020102020204" pitchFamily="34" charset="0"/>
                <a:cs typeface="Tahoma" panose="020B0604030504040204" pitchFamily="34" charset="0"/>
              </a:rPr>
              <a:t>Identify corrective actions</a:t>
            </a:r>
          </a:p>
          <a:p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2CFB4B1-C6FF-4EFE-A427-A03A51A356C1}"/>
              </a:ext>
            </a:extLst>
          </p:cNvPr>
          <p:cNvSpPr/>
          <p:nvPr/>
        </p:nvSpPr>
        <p:spPr>
          <a:xfrm>
            <a:off x="1279717" y="5541551"/>
            <a:ext cx="767726" cy="767726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FF565E4-3632-4862-9088-2626F0B5928F}"/>
              </a:ext>
            </a:extLst>
          </p:cNvPr>
          <p:cNvSpPr txBox="1">
            <a:spLocks/>
          </p:cNvSpPr>
          <p:nvPr/>
        </p:nvSpPr>
        <p:spPr>
          <a:xfrm>
            <a:off x="1393857" y="5875533"/>
            <a:ext cx="605003" cy="5408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66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3" name="Rectangle 4">
            <a:extLst>
              <a:ext uri="{FF2B5EF4-FFF2-40B4-BE49-F238E27FC236}">
                <a16:creationId xmlns:a16="http://schemas.microsoft.com/office/drawing/2014/main" id="{6E2EB9CC-F7C2-4B21-9EFB-DB07DB863E86}"/>
              </a:ext>
            </a:extLst>
          </p:cNvPr>
          <p:cNvSpPr txBox="1">
            <a:spLocks/>
          </p:cNvSpPr>
          <p:nvPr/>
        </p:nvSpPr>
        <p:spPr>
          <a:xfrm>
            <a:off x="2259837" y="5663082"/>
            <a:ext cx="6324600" cy="914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>
                <a:latin typeface="Franklin Gothic Book" panose="020B0503020102020204" pitchFamily="34" charset="0"/>
                <a:cs typeface="Tahoma" panose="020B0604030504040204" pitchFamily="34" charset="0"/>
              </a:rPr>
              <a:t>Document action</a:t>
            </a:r>
          </a:p>
          <a:p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Rectangle 4">
            <a:extLst>
              <a:ext uri="{FF2B5EF4-FFF2-40B4-BE49-F238E27FC236}">
                <a16:creationId xmlns:a16="http://schemas.microsoft.com/office/drawing/2014/main" id="{6CCDB426-392C-4470-A3BE-786B6C455B73}"/>
              </a:ext>
            </a:extLst>
          </p:cNvPr>
          <p:cNvSpPr txBox="1">
            <a:spLocks/>
          </p:cNvSpPr>
          <p:nvPr/>
        </p:nvSpPr>
        <p:spPr>
          <a:xfrm>
            <a:off x="424503" y="1634972"/>
            <a:ext cx="7195497" cy="767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en-US" dirty="0">
                <a:latin typeface="Franklin Gothic Book" panose="020B0503020102020204" pitchFamily="34" charset="0"/>
                <a:cs typeface="Tahoma" panose="020B0604030504040204" pitchFamily="34" charset="0"/>
              </a:rPr>
              <a:t>For food service in Idaho, HACCP has 4 steps:</a:t>
            </a:r>
          </a:p>
        </p:txBody>
      </p:sp>
    </p:spTree>
    <p:extLst>
      <p:ext uri="{BB962C8B-B14F-4D97-AF65-F5344CB8AC3E}">
        <p14:creationId xmlns:p14="http://schemas.microsoft.com/office/powerpoint/2010/main" val="684707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004592" y="712212"/>
            <a:ext cx="6779091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You’re the inspector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D809C8E-7075-491A-9FF6-E591B1C38AAA}"/>
              </a:ext>
            </a:extLst>
          </p:cNvPr>
          <p:cNvSpPr txBox="1">
            <a:spLocks/>
          </p:cNvSpPr>
          <p:nvPr/>
        </p:nvSpPr>
        <p:spPr>
          <a:xfrm>
            <a:off x="2067617" y="1200636"/>
            <a:ext cx="3941929" cy="58990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2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A safe, celebratory meal for the football team</a:t>
            </a:r>
          </a:p>
        </p:txBody>
      </p:sp>
      <p:sp>
        <p:nvSpPr>
          <p:cNvPr id="19" name="Content Placeholder 8">
            <a:extLst>
              <a:ext uri="{FF2B5EF4-FFF2-40B4-BE49-F238E27FC236}">
                <a16:creationId xmlns:a16="http://schemas.microsoft.com/office/drawing/2014/main" id="{EE052396-66C1-4227-8807-98E9F07D15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7508" y="2157548"/>
            <a:ext cx="7053943" cy="5133975"/>
          </a:xfrm>
        </p:spPr>
        <p:txBody>
          <a:bodyPr>
            <a:normAutofit/>
          </a:bodyPr>
          <a:lstStyle/>
          <a:p>
            <a:pPr marL="400050" indent="-400050">
              <a:lnSpc>
                <a:spcPct val="80000"/>
              </a:lnSpc>
              <a:spcAft>
                <a:spcPts val="6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Rate the </a:t>
            </a:r>
            <a:r>
              <a:rPr lang="en-US" altLang="ko-KR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Sandwiches ‘n More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 catering club on the </a:t>
            </a:r>
            <a:r>
              <a:rPr lang="en-US" altLang="ko-KR" b="1" dirty="0">
                <a:latin typeface="Franklin Gothic Book" panose="020B0503020102020204" pitchFamily="34" charset="0"/>
                <a:cs typeface="Tahoma" panose="020B0604030504040204" pitchFamily="34" charset="0"/>
              </a:rPr>
              <a:t>26 Risk Factors and Interventions</a:t>
            </a:r>
            <a:endParaRPr lang="en-US" altLang="ko-KR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  <a:p>
            <a:pPr marL="400050" indent="-400050">
              <a:lnSpc>
                <a:spcPct val="80000"/>
              </a:lnSpc>
              <a:spcAft>
                <a:spcPts val="6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Use the Food Establishment Inspection Report form 2—middle section of the form</a:t>
            </a:r>
          </a:p>
          <a:p>
            <a:pPr marL="400050" indent="-400050">
              <a:lnSpc>
                <a:spcPct val="80000"/>
              </a:lnSpc>
              <a:spcAft>
                <a:spcPts val="600"/>
              </a:spcAft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Fill in or circle the rating according to the information in the story: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ko-KR" sz="28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	Y = yes, in compliance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ko-KR" sz="28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	N = no, not in compliance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ko-KR" sz="28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	N/O = not observed</a:t>
            </a:r>
          </a:p>
          <a:p>
            <a:pPr lvl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ko-KR" sz="28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	N/A = not applicable</a:t>
            </a:r>
          </a:p>
        </p:txBody>
      </p:sp>
      <p:pic>
        <p:nvPicPr>
          <p:cNvPr id="20" name="Picture 2" descr="THE INSPECTOR 4 BLOG.jpg">
            <a:extLst>
              <a:ext uri="{FF2B5EF4-FFF2-40B4-BE49-F238E27FC236}">
                <a16:creationId xmlns:a16="http://schemas.microsoft.com/office/drawing/2014/main" id="{EB2B8F44-7DE7-4E90-9494-101178424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437" y="4450080"/>
            <a:ext cx="19050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3341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1F1A40D-5361-4C68-AF02-C25B6F230573}"/>
              </a:ext>
            </a:extLst>
          </p:cNvPr>
          <p:cNvSpPr/>
          <p:nvPr/>
        </p:nvSpPr>
        <p:spPr>
          <a:xfrm>
            <a:off x="0" y="796379"/>
            <a:ext cx="4232366" cy="988878"/>
          </a:xfrm>
          <a:prstGeom prst="rect">
            <a:avLst/>
          </a:prstGeom>
          <a:solidFill>
            <a:srgbClr val="F1B300"/>
          </a:solidFill>
          <a:ln w="38100"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E8639E4-BB46-4813-BDD7-A1C281E5D224}"/>
              </a:ext>
            </a:extLst>
          </p:cNvPr>
          <p:cNvSpPr txBox="1">
            <a:spLocks/>
          </p:cNvSpPr>
          <p:nvPr/>
        </p:nvSpPr>
        <p:spPr>
          <a:xfrm>
            <a:off x="484639" y="903545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Lettuce salad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170AAB3-AE69-4581-A6D8-6C89C12EFC53}"/>
              </a:ext>
            </a:extLst>
          </p:cNvPr>
          <p:cNvSpPr txBox="1">
            <a:spLocks/>
          </p:cNvSpPr>
          <p:nvPr/>
        </p:nvSpPr>
        <p:spPr>
          <a:xfrm>
            <a:off x="484639" y="1283140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Example 1</a:t>
            </a:r>
            <a:endParaRPr kumimoji="0" lang="en-US" sz="24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180F31F2-CBEB-4222-9B44-A955B36C19AD}"/>
              </a:ext>
            </a:extLst>
          </p:cNvPr>
          <p:cNvSpPr txBox="1">
            <a:spLocks noChangeArrowheads="1"/>
          </p:cNvSpPr>
          <p:nvPr/>
        </p:nvSpPr>
        <p:spPr>
          <a:xfrm>
            <a:off x="371428" y="1891763"/>
            <a:ext cx="7924800" cy="452596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en-US" b="1" i="1" dirty="0">
                <a:latin typeface="Franklin Gothic Book" panose="020B0503020102020204" pitchFamily="34" charset="0"/>
                <a:cs typeface="Tahoma"/>
              </a:rPr>
              <a:t>Situation</a:t>
            </a:r>
            <a:r>
              <a:rPr lang="en-US" dirty="0">
                <a:latin typeface="Franklin Gothic Book" panose="020B0503020102020204" pitchFamily="34" charset="0"/>
                <a:cs typeface="Tahoma"/>
              </a:rPr>
              <a:t>. </a:t>
            </a:r>
            <a:r>
              <a:rPr lang="en-US" sz="2400" i="1" dirty="0">
                <a:latin typeface="Franklin Gothic Book" panose="020B0503020102020204" pitchFamily="34" charset="0"/>
                <a:cs typeface="Tahoma"/>
              </a:rPr>
              <a:t>Sandwiches n More</a:t>
            </a:r>
            <a:r>
              <a:rPr lang="en-US" sz="2400" dirty="0">
                <a:latin typeface="Franklin Gothic Book" panose="020B0503020102020204" pitchFamily="34" charset="0"/>
                <a:cs typeface="Tahoma"/>
              </a:rPr>
              <a:t> made a freshly prepared salad for the football team. The salad ingredients were refrigerated after purchase, washed in a clean and sanitized sink, then chopped and mixed. The salad was prepared just before service.</a:t>
            </a:r>
            <a:endParaRPr lang="en-US" sz="2400" strike="sngStrike" dirty="0">
              <a:latin typeface="Franklin Gothic Book" panose="020B0503020102020204" pitchFamily="34" charset="0"/>
              <a:cs typeface="Tahoma"/>
            </a:endParaRPr>
          </a:p>
          <a:p>
            <a:pPr marL="458788" indent="-458788">
              <a:buClr>
                <a:srgbClr val="D22630"/>
              </a:buClr>
              <a:buFont typeface="Wingdings" pitchFamily="2" charset="2"/>
              <a:buAutoNum type="arabicPeriod"/>
              <a:defRPr/>
            </a:pPr>
            <a:r>
              <a:rPr lang="en-US" b="1" dirty="0">
                <a:latin typeface="Franklin Gothic Book" panose="020B0503020102020204" pitchFamily="34" charset="0"/>
                <a:cs typeface="Tahoma"/>
              </a:rPr>
              <a:t>Identify Critical Control Points</a:t>
            </a:r>
          </a:p>
          <a:p>
            <a:pPr marL="801688" lvl="1" indent="-344488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Washing the salad ingredients </a:t>
            </a:r>
            <a:br>
              <a:rPr lang="en-US" dirty="0">
                <a:latin typeface="Franklin Gothic Book" panose="020B0503020102020204" pitchFamily="34" charset="0"/>
                <a:cs typeface="Tahoma"/>
              </a:rPr>
            </a:br>
            <a:r>
              <a:rPr lang="en-US" dirty="0">
                <a:latin typeface="Franklin Gothic Book" panose="020B0503020102020204" pitchFamily="34" charset="0"/>
                <a:cs typeface="Tahoma"/>
              </a:rPr>
              <a:t>before preparation</a:t>
            </a:r>
            <a:endParaRPr lang="en-US" strike="sngStrike" dirty="0">
              <a:latin typeface="Franklin Gothic Book" panose="020B0503020102020204" pitchFamily="34" charset="0"/>
              <a:cs typeface="Tahoma"/>
            </a:endParaRPr>
          </a:p>
          <a:p>
            <a:pPr marL="801688" lvl="1" indent="-344488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Personal hygienic practices of</a:t>
            </a:r>
            <a:br>
              <a:rPr lang="en-US" dirty="0">
                <a:latin typeface="Franklin Gothic Book" panose="020B0503020102020204" pitchFamily="34" charset="0"/>
                <a:cs typeface="Tahoma"/>
              </a:rPr>
            </a:br>
            <a:r>
              <a:rPr lang="en-US" dirty="0">
                <a:latin typeface="Franklin Gothic Book" panose="020B0503020102020204" pitchFamily="34" charset="0"/>
                <a:cs typeface="Tahoma"/>
              </a:rPr>
              <a:t>the person assigned to make</a:t>
            </a:r>
            <a:br>
              <a:rPr lang="en-US" dirty="0">
                <a:latin typeface="Franklin Gothic Book" panose="020B0503020102020204" pitchFamily="34" charset="0"/>
                <a:cs typeface="Tahoma"/>
              </a:rPr>
            </a:br>
            <a:r>
              <a:rPr lang="en-US" dirty="0">
                <a:latin typeface="Franklin Gothic Book" panose="020B0503020102020204" pitchFamily="34" charset="0"/>
                <a:cs typeface="Tahoma"/>
              </a:rPr>
              <a:t>the salad</a:t>
            </a:r>
          </a:p>
        </p:txBody>
      </p:sp>
      <p:pic>
        <p:nvPicPr>
          <p:cNvPr id="16386" name="Picture 2" descr="Person Holding Brown Wooden Bowl With Vegetable Salad Inside">
            <a:extLst>
              <a:ext uri="{FF2B5EF4-FFF2-40B4-BE49-F238E27FC236}">
                <a16:creationId xmlns:a16="http://schemas.microsoft.com/office/drawing/2014/main" id="{D6B89680-6235-4821-A51E-A2275BF5D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226" y="3609889"/>
            <a:ext cx="2886211" cy="278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9435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3E5DD3-1B92-41FD-A5C3-F1F9BE72CCAB}"/>
              </a:ext>
            </a:extLst>
          </p:cNvPr>
          <p:cNvSpPr/>
          <p:nvPr/>
        </p:nvSpPr>
        <p:spPr>
          <a:xfrm>
            <a:off x="0" y="796379"/>
            <a:ext cx="4232366" cy="988878"/>
          </a:xfrm>
          <a:prstGeom prst="rect">
            <a:avLst/>
          </a:prstGeom>
          <a:solidFill>
            <a:srgbClr val="F1B300"/>
          </a:solidFill>
          <a:ln w="38100"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E8639E4-BB46-4813-BDD7-A1C281E5D224}"/>
              </a:ext>
            </a:extLst>
          </p:cNvPr>
          <p:cNvSpPr txBox="1">
            <a:spLocks/>
          </p:cNvSpPr>
          <p:nvPr/>
        </p:nvSpPr>
        <p:spPr>
          <a:xfrm>
            <a:off x="484639" y="903545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Lettuce salad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170AAB3-AE69-4581-A6D8-6C89C12EFC53}"/>
              </a:ext>
            </a:extLst>
          </p:cNvPr>
          <p:cNvSpPr txBox="1">
            <a:spLocks/>
          </p:cNvSpPr>
          <p:nvPr/>
        </p:nvSpPr>
        <p:spPr>
          <a:xfrm>
            <a:off x="484639" y="1283140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Example 1</a:t>
            </a:r>
            <a:endParaRPr kumimoji="0" lang="en-US" sz="24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180F31F2-CBEB-4222-9B44-A955B36C19AD}"/>
              </a:ext>
            </a:extLst>
          </p:cNvPr>
          <p:cNvSpPr txBox="1">
            <a:spLocks noChangeArrowheads="1"/>
          </p:cNvSpPr>
          <p:nvPr/>
        </p:nvSpPr>
        <p:spPr>
          <a:xfrm>
            <a:off x="371428" y="2142309"/>
            <a:ext cx="7924800" cy="427541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rgbClr val="C00000"/>
              </a:buClr>
              <a:buFont typeface="Wingdings" pitchFamily="2" charset="2"/>
              <a:buAutoNum type="arabicPeriod" startAt="2"/>
              <a:defRPr/>
            </a:pPr>
            <a:r>
              <a:rPr lang="en-US" b="1" dirty="0">
                <a:latin typeface="Franklin Gothic Book" panose="020B0503020102020204" pitchFamily="34" charset="0"/>
                <a:cs typeface="Tahoma"/>
              </a:rPr>
              <a:t>Set Critical Limits</a:t>
            </a:r>
          </a:p>
          <a:p>
            <a:pPr marL="801688" lvl="1" indent="-344488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The food preparation sink must be cleaned and sanitized before washing the salad ingredients.</a:t>
            </a:r>
            <a:endParaRPr lang="en-US" strike="sngStrike" dirty="0">
              <a:latin typeface="Franklin Gothic Book" panose="020B0503020102020204" pitchFamily="34" charset="0"/>
              <a:cs typeface="Tahoma"/>
            </a:endParaRPr>
          </a:p>
          <a:p>
            <a:pPr marL="801688" lvl="1" indent="-344488">
              <a:spcAft>
                <a:spcPts val="600"/>
              </a:spcAft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No bare-hand contact with the</a:t>
            </a:r>
            <a:br>
              <a:rPr lang="en-US" dirty="0">
                <a:latin typeface="Franklin Gothic Book" panose="020B0503020102020204" pitchFamily="34" charset="0"/>
                <a:cs typeface="Tahoma"/>
              </a:rPr>
            </a:br>
            <a:r>
              <a:rPr lang="en-US" dirty="0">
                <a:latin typeface="Franklin Gothic Book" panose="020B0503020102020204" pitchFamily="34" charset="0"/>
                <a:cs typeface="Tahoma"/>
              </a:rPr>
              <a:t>salad ingredients</a:t>
            </a:r>
          </a:p>
          <a:p>
            <a:pPr marL="457200" indent="-457200">
              <a:buClr>
                <a:srgbClr val="D22630"/>
              </a:buClr>
              <a:buFont typeface="Wingdings" pitchFamily="2" charset="2"/>
              <a:buAutoNum type="arabicPeriod" startAt="2"/>
              <a:defRPr/>
            </a:pPr>
            <a:r>
              <a:rPr lang="en-US" b="1" dirty="0">
                <a:latin typeface="Franklin Gothic Book" panose="020B0503020102020204" pitchFamily="34" charset="0"/>
                <a:cs typeface="Tahoma"/>
              </a:rPr>
              <a:t>Corrective Action</a:t>
            </a:r>
          </a:p>
          <a:p>
            <a:pPr marL="801688" lvl="1" indent="-344488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If critical limits are not met, </a:t>
            </a:r>
            <a:br>
              <a:rPr lang="en-US" dirty="0">
                <a:latin typeface="Franklin Gothic Book" panose="020B0503020102020204" pitchFamily="34" charset="0"/>
                <a:cs typeface="Tahoma"/>
              </a:rPr>
            </a:br>
            <a:r>
              <a:rPr lang="en-US" dirty="0">
                <a:latin typeface="Franklin Gothic Book" panose="020B0503020102020204" pitchFamily="34" charset="0"/>
                <a:cs typeface="Tahoma"/>
              </a:rPr>
              <a:t>the salad should be discarded</a:t>
            </a:r>
          </a:p>
        </p:txBody>
      </p:sp>
      <p:pic>
        <p:nvPicPr>
          <p:cNvPr id="16386" name="Picture 2" descr="Person Holding Brown Wooden Bowl With Vegetable Salad Inside">
            <a:extLst>
              <a:ext uri="{FF2B5EF4-FFF2-40B4-BE49-F238E27FC236}">
                <a16:creationId xmlns:a16="http://schemas.microsoft.com/office/drawing/2014/main" id="{D6B89680-6235-4821-A51E-A2275BF5D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226" y="3609889"/>
            <a:ext cx="2886211" cy="278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7257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1F1A40D-5361-4C68-AF02-C25B6F230573}"/>
              </a:ext>
            </a:extLst>
          </p:cNvPr>
          <p:cNvSpPr/>
          <p:nvPr/>
        </p:nvSpPr>
        <p:spPr>
          <a:xfrm>
            <a:off x="-1" y="796379"/>
            <a:ext cx="5503817" cy="988878"/>
          </a:xfrm>
          <a:prstGeom prst="rect">
            <a:avLst/>
          </a:prstGeom>
          <a:solidFill>
            <a:srgbClr val="00AEC7"/>
          </a:solidFill>
          <a:ln w="38100">
            <a:solidFill>
              <a:srgbClr val="00AE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E8639E4-BB46-4813-BDD7-A1C281E5D224}"/>
              </a:ext>
            </a:extLst>
          </p:cNvPr>
          <p:cNvSpPr txBox="1">
            <a:spLocks/>
          </p:cNvSpPr>
          <p:nvPr/>
        </p:nvSpPr>
        <p:spPr>
          <a:xfrm>
            <a:off x="484639" y="903545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Lasagna casseroles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170AAB3-AE69-4581-A6D8-6C89C12EFC53}"/>
              </a:ext>
            </a:extLst>
          </p:cNvPr>
          <p:cNvSpPr txBox="1">
            <a:spLocks/>
          </p:cNvSpPr>
          <p:nvPr/>
        </p:nvSpPr>
        <p:spPr>
          <a:xfrm>
            <a:off x="484639" y="1283140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Example 2</a:t>
            </a:r>
            <a:endParaRPr kumimoji="0" lang="en-US" sz="24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180F31F2-CBEB-4222-9B44-A955B36C19AD}"/>
              </a:ext>
            </a:extLst>
          </p:cNvPr>
          <p:cNvSpPr txBox="1">
            <a:spLocks noChangeArrowheads="1"/>
          </p:cNvSpPr>
          <p:nvPr/>
        </p:nvSpPr>
        <p:spPr>
          <a:xfrm>
            <a:off x="371428" y="2077167"/>
            <a:ext cx="7924800" cy="434055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  <a:defRPr/>
            </a:pPr>
            <a:r>
              <a:rPr lang="en-US" b="1" i="1" dirty="0">
                <a:latin typeface="Franklin Gothic Book" panose="020B0503020102020204" pitchFamily="34" charset="0"/>
                <a:cs typeface="Tahoma"/>
              </a:rPr>
              <a:t>Situation</a:t>
            </a:r>
            <a:r>
              <a:rPr lang="en-US" dirty="0">
                <a:latin typeface="Franklin Gothic Book" panose="020B0503020102020204" pitchFamily="34" charset="0"/>
                <a:cs typeface="Tahoma"/>
              </a:rPr>
              <a:t>. </a:t>
            </a:r>
            <a:r>
              <a:rPr lang="en-US" sz="2400" dirty="0">
                <a:latin typeface="Franklin Gothic Book" panose="020B0503020102020204" pitchFamily="34" charset="0"/>
                <a:cs typeface="Tahoma"/>
              </a:rPr>
              <a:t>Because of student member schedules, the </a:t>
            </a:r>
            <a:r>
              <a:rPr lang="en-US" sz="2400" i="1" dirty="0">
                <a:latin typeface="Franklin Gothic Book" panose="020B0503020102020204" pitchFamily="34" charset="0"/>
                <a:cs typeface="Tahoma"/>
              </a:rPr>
              <a:t>Sandwiches ‘n More</a:t>
            </a:r>
            <a:r>
              <a:rPr lang="en-US" sz="2400" dirty="0">
                <a:latin typeface="Franklin Gothic Book" panose="020B0503020102020204" pitchFamily="34" charset="0"/>
                <a:cs typeface="Tahoma"/>
              </a:rPr>
              <a:t> catering club decided to prepare the four lasagna casseroles in the morning, and hold them in the refrigerator until late afternoon, when they would be baked.</a:t>
            </a:r>
            <a:endParaRPr lang="en-US" sz="2400" strike="sngStrike" dirty="0">
              <a:latin typeface="Franklin Gothic Book" panose="020B0503020102020204" pitchFamily="34" charset="0"/>
              <a:cs typeface="Tahoma"/>
            </a:endParaRPr>
          </a:p>
          <a:p>
            <a:pPr marL="458788" indent="-458788">
              <a:buClr>
                <a:srgbClr val="D22630"/>
              </a:buClr>
              <a:buFont typeface="Wingdings" pitchFamily="2" charset="2"/>
              <a:buAutoNum type="arabicPeriod"/>
              <a:defRPr/>
            </a:pPr>
            <a:r>
              <a:rPr lang="en-US" b="1" dirty="0">
                <a:latin typeface="Franklin Gothic Book" panose="020B0503020102020204" pitchFamily="34" charset="0"/>
                <a:cs typeface="Tahoma"/>
              </a:rPr>
              <a:t>Identify Critical Control Points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Casseroles are cooled quickly</a:t>
            </a:r>
          </a:p>
          <a:p>
            <a:pPr lvl="1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Casseroles are safely cooked</a:t>
            </a:r>
            <a:endParaRPr lang="en-US" strike="sngStrike" dirty="0">
              <a:latin typeface="Franklin Gothic Book" panose="020B0503020102020204" pitchFamily="34" charset="0"/>
              <a:cs typeface="Tahoma"/>
            </a:endParaRPr>
          </a:p>
        </p:txBody>
      </p:sp>
      <p:pic>
        <p:nvPicPr>
          <p:cNvPr id="13" name="Picture 5" descr="lasagna">
            <a:extLst>
              <a:ext uri="{FF2B5EF4-FFF2-40B4-BE49-F238E27FC236}">
                <a16:creationId xmlns:a16="http://schemas.microsoft.com/office/drawing/2014/main" id="{44272DDB-5695-45B6-A1A3-A19F82394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92001" y="4412660"/>
            <a:ext cx="3680571" cy="204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9518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5" descr="lasagna">
            <a:extLst>
              <a:ext uri="{FF2B5EF4-FFF2-40B4-BE49-F238E27FC236}">
                <a16:creationId xmlns:a16="http://schemas.microsoft.com/office/drawing/2014/main" id="{9F060368-ADB6-4652-9DAD-78DAC7819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92001" y="4412660"/>
            <a:ext cx="3680571" cy="204885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180F31F2-CBEB-4222-9B44-A955B36C19AD}"/>
              </a:ext>
            </a:extLst>
          </p:cNvPr>
          <p:cNvSpPr txBox="1">
            <a:spLocks noChangeArrowheads="1"/>
          </p:cNvSpPr>
          <p:nvPr/>
        </p:nvSpPr>
        <p:spPr>
          <a:xfrm>
            <a:off x="371428" y="2046511"/>
            <a:ext cx="7924800" cy="427541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rgbClr val="C00000"/>
              </a:buClr>
              <a:buFont typeface="Wingdings" pitchFamily="2" charset="2"/>
              <a:buAutoNum type="arabicPeriod" startAt="2"/>
              <a:defRPr/>
            </a:pPr>
            <a:r>
              <a:rPr lang="en-US" b="1" dirty="0">
                <a:latin typeface="Franklin Gothic Book" panose="020B0503020102020204" pitchFamily="34" charset="0"/>
                <a:cs typeface="Tahoma"/>
              </a:rPr>
              <a:t>Set Critical Limits</a:t>
            </a:r>
          </a:p>
          <a:p>
            <a:pPr marL="801688" lvl="1" indent="-344488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Cool completed casseroles from 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135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 to 70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 within 2 hours and 70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 to 41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 or less in 4 more hours</a:t>
            </a:r>
          </a:p>
          <a:p>
            <a:pPr marL="801688" lvl="1" indent="-344488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 panose="020B0604030504040204" pitchFamily="34" charset="0"/>
              </a:rPr>
              <a:t>Cook casseroles to a minimum internal temperature of 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165</a:t>
            </a:r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 for 15 seconds, tested with a thermometer</a:t>
            </a:r>
            <a:endParaRPr lang="en-US" dirty="0">
              <a:latin typeface="Franklin Gothic Book" panose="020B0503020102020204" pitchFamily="34" charset="0"/>
              <a:cs typeface="Tahoma"/>
            </a:endParaRPr>
          </a:p>
          <a:p>
            <a:pPr marL="457200" indent="-457200">
              <a:buClr>
                <a:srgbClr val="D22630"/>
              </a:buClr>
              <a:buFont typeface="Wingdings" pitchFamily="2" charset="2"/>
              <a:buAutoNum type="arabicPeriod" startAt="2"/>
              <a:defRPr/>
            </a:pPr>
            <a:r>
              <a:rPr lang="en-US" b="1" dirty="0">
                <a:latin typeface="Franklin Gothic Book" panose="020B0503020102020204" pitchFamily="34" charset="0"/>
                <a:cs typeface="Tahoma"/>
              </a:rPr>
              <a:t>Corrective Action</a:t>
            </a:r>
          </a:p>
          <a:p>
            <a:pPr marL="801688" lvl="1" indent="-344488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If the cooling critical limit is not </a:t>
            </a:r>
            <a:br>
              <a:rPr lang="en-US" dirty="0">
                <a:latin typeface="Franklin Gothic Book" panose="020B0503020102020204" pitchFamily="34" charset="0"/>
                <a:cs typeface="Tahoma"/>
              </a:rPr>
            </a:br>
            <a:r>
              <a:rPr lang="en-US" dirty="0">
                <a:latin typeface="Franklin Gothic Book" panose="020B0503020102020204" pitchFamily="34" charset="0"/>
                <a:cs typeface="Tahoma"/>
              </a:rPr>
              <a:t>met, use an ice bath</a:t>
            </a:r>
          </a:p>
          <a:p>
            <a:pPr marL="801688" lvl="1" indent="-344488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If the cooking critical limit is </a:t>
            </a:r>
            <a:br>
              <a:rPr lang="en-US" dirty="0">
                <a:latin typeface="Franklin Gothic Book" panose="020B0503020102020204" pitchFamily="34" charset="0"/>
                <a:cs typeface="Tahoma"/>
              </a:rPr>
            </a:br>
            <a:r>
              <a:rPr lang="en-US" dirty="0">
                <a:latin typeface="Franklin Gothic Book" panose="020B0503020102020204" pitchFamily="34" charset="0"/>
                <a:cs typeface="Tahoma"/>
              </a:rPr>
              <a:t>not met, continue cooking </a:t>
            </a:r>
            <a:br>
              <a:rPr lang="en-US" dirty="0">
                <a:latin typeface="Franklin Gothic Book" panose="020B0503020102020204" pitchFamily="34" charset="0"/>
                <a:cs typeface="Tahoma"/>
              </a:rPr>
            </a:br>
            <a:r>
              <a:rPr lang="en-US" dirty="0">
                <a:latin typeface="Franklin Gothic Book" panose="020B0503020102020204" pitchFamily="34" charset="0"/>
                <a:cs typeface="Tahoma"/>
              </a:rPr>
              <a:t>until correct endpoint is met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1BE21A-D24F-423D-928D-2B9E02E982E9}"/>
              </a:ext>
            </a:extLst>
          </p:cNvPr>
          <p:cNvSpPr/>
          <p:nvPr/>
        </p:nvSpPr>
        <p:spPr>
          <a:xfrm>
            <a:off x="-1" y="796379"/>
            <a:ext cx="5503817" cy="988878"/>
          </a:xfrm>
          <a:prstGeom prst="rect">
            <a:avLst/>
          </a:prstGeom>
          <a:solidFill>
            <a:srgbClr val="00AEC7"/>
          </a:solidFill>
          <a:ln w="38100">
            <a:solidFill>
              <a:srgbClr val="00AE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A01E78-1F67-4595-A812-4DED77E285C0}"/>
              </a:ext>
            </a:extLst>
          </p:cNvPr>
          <p:cNvSpPr txBox="1">
            <a:spLocks/>
          </p:cNvSpPr>
          <p:nvPr/>
        </p:nvSpPr>
        <p:spPr>
          <a:xfrm>
            <a:off x="484639" y="903545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Lasagna casseroles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41D60F2-866E-41EF-923B-85FC6B192B32}"/>
              </a:ext>
            </a:extLst>
          </p:cNvPr>
          <p:cNvSpPr txBox="1">
            <a:spLocks/>
          </p:cNvSpPr>
          <p:nvPr/>
        </p:nvSpPr>
        <p:spPr>
          <a:xfrm>
            <a:off x="484639" y="1283140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Example 2</a:t>
            </a:r>
            <a:endParaRPr kumimoji="0" lang="en-US" sz="24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6162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5" descr="lasagna">
            <a:extLst>
              <a:ext uri="{FF2B5EF4-FFF2-40B4-BE49-F238E27FC236}">
                <a16:creationId xmlns:a16="http://schemas.microsoft.com/office/drawing/2014/main" id="{9F060368-ADB6-4652-9DAD-78DAC7819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92001" y="4412660"/>
            <a:ext cx="3680571" cy="204885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180F31F2-CBEB-4222-9B44-A955B36C19AD}"/>
              </a:ext>
            </a:extLst>
          </p:cNvPr>
          <p:cNvSpPr txBox="1">
            <a:spLocks noChangeArrowheads="1"/>
          </p:cNvSpPr>
          <p:nvPr/>
        </p:nvSpPr>
        <p:spPr>
          <a:xfrm>
            <a:off x="371428" y="2307772"/>
            <a:ext cx="6551886" cy="427541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Clr>
                <a:srgbClr val="C00000"/>
              </a:buClr>
              <a:buFont typeface="+mj-lt"/>
              <a:buAutoNum type="arabicPeriod" startAt="4"/>
              <a:defRPr/>
            </a:pPr>
            <a:r>
              <a:rPr lang="en-US" b="1" dirty="0">
                <a:latin typeface="Franklin Gothic Book" panose="020B0503020102020204" pitchFamily="34" charset="0"/>
                <a:cs typeface="Tahoma"/>
              </a:rPr>
              <a:t>Documentation</a:t>
            </a:r>
          </a:p>
          <a:p>
            <a:pPr marL="801688" lvl="1" indent="-344488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A written checklist</a:t>
            </a:r>
          </a:p>
          <a:p>
            <a:pPr marL="801688" lvl="1" indent="-344488">
              <a:buClr>
                <a:srgbClr val="D22630"/>
              </a:buClr>
              <a:buFont typeface="Webdings" panose="05030102010509060703" pitchFamily="18" charset="2"/>
              <a:buChar char="4"/>
              <a:defRPr/>
            </a:pPr>
            <a:r>
              <a:rPr lang="en-US" dirty="0">
                <a:latin typeface="Franklin Gothic Book" panose="020B0503020102020204" pitchFamily="34" charset="0"/>
                <a:cs typeface="Tahoma"/>
              </a:rPr>
              <a:t>Record the temperature of the cooked casserole and what corrective action is taken, if any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1BE21A-D24F-423D-928D-2B9E02E982E9}"/>
              </a:ext>
            </a:extLst>
          </p:cNvPr>
          <p:cNvSpPr/>
          <p:nvPr/>
        </p:nvSpPr>
        <p:spPr>
          <a:xfrm>
            <a:off x="-1" y="796379"/>
            <a:ext cx="5503817" cy="988878"/>
          </a:xfrm>
          <a:prstGeom prst="rect">
            <a:avLst/>
          </a:prstGeom>
          <a:solidFill>
            <a:srgbClr val="00AEC7"/>
          </a:solidFill>
          <a:ln w="38100">
            <a:solidFill>
              <a:srgbClr val="00AE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A01E78-1F67-4595-A812-4DED77E285C0}"/>
              </a:ext>
            </a:extLst>
          </p:cNvPr>
          <p:cNvSpPr txBox="1">
            <a:spLocks/>
          </p:cNvSpPr>
          <p:nvPr/>
        </p:nvSpPr>
        <p:spPr>
          <a:xfrm>
            <a:off x="484639" y="903545"/>
            <a:ext cx="818909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Lasagna casseroles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41D60F2-866E-41EF-923B-85FC6B192B32}"/>
              </a:ext>
            </a:extLst>
          </p:cNvPr>
          <p:cNvSpPr txBox="1">
            <a:spLocks/>
          </p:cNvSpPr>
          <p:nvPr/>
        </p:nvSpPr>
        <p:spPr>
          <a:xfrm>
            <a:off x="484639" y="1283140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Example 2</a:t>
            </a:r>
            <a:endParaRPr kumimoji="0" lang="en-US" sz="24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9590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hoto of Yellow Arrow Road Signage">
            <a:extLst>
              <a:ext uri="{FF2B5EF4-FFF2-40B4-BE49-F238E27FC236}">
                <a16:creationId xmlns:a16="http://schemas.microsoft.com/office/drawing/2014/main" id="{BDEFE2AD-ACB5-4CE9-B169-5610CD2147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2" r="4912"/>
          <a:stretch/>
        </p:blipFill>
        <p:spPr bwMode="auto">
          <a:xfrm>
            <a:off x="200297" y="191589"/>
            <a:ext cx="8743406" cy="647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rrow: Chevron 1">
            <a:extLst>
              <a:ext uri="{FF2B5EF4-FFF2-40B4-BE49-F238E27FC236}">
                <a16:creationId xmlns:a16="http://schemas.microsoft.com/office/drawing/2014/main" id="{D27BFC97-D4F1-450A-A97E-E7CB5DE54E66}"/>
              </a:ext>
            </a:extLst>
          </p:cNvPr>
          <p:cNvSpPr/>
          <p:nvPr/>
        </p:nvSpPr>
        <p:spPr>
          <a:xfrm rot="10800000">
            <a:off x="-452846" y="879563"/>
            <a:ext cx="4075611" cy="1306286"/>
          </a:xfrm>
          <a:prstGeom prst="chevron">
            <a:avLst>
              <a:gd name="adj" fmla="val 26000"/>
            </a:avLst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1EDC968-9A3C-4CA4-8F30-57760AA1EE52}"/>
              </a:ext>
            </a:extLst>
          </p:cNvPr>
          <p:cNvSpPr txBox="1">
            <a:spLocks/>
          </p:cNvSpPr>
          <p:nvPr/>
        </p:nvSpPr>
        <p:spPr>
          <a:xfrm>
            <a:off x="484638" y="1086428"/>
            <a:ext cx="6926355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3600" dirty="0" err="1">
                <a:solidFill>
                  <a:srgbClr val="000000"/>
                </a:solidFill>
              </a:rPr>
              <a:t>Haccp</a:t>
            </a:r>
            <a:r>
              <a:rPr lang="en-US" sz="3600" dirty="0">
                <a:solidFill>
                  <a:srgbClr val="000000"/>
                </a:solidFill>
              </a:rPr>
              <a:t> </a:t>
            </a:r>
            <a:br>
              <a:rPr lang="en-US" sz="3600" dirty="0">
                <a:solidFill>
                  <a:srgbClr val="000000"/>
                </a:solidFill>
              </a:rPr>
            </a:br>
            <a:r>
              <a:rPr lang="en-US" sz="3600" dirty="0">
                <a:solidFill>
                  <a:srgbClr val="000000"/>
                </a:solidFill>
              </a:rPr>
              <a:t>advantage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E4B82B5-A620-441A-AD5C-0997D0219005}"/>
              </a:ext>
            </a:extLst>
          </p:cNvPr>
          <p:cNvSpPr txBox="1">
            <a:spLocks/>
          </p:cNvSpPr>
          <p:nvPr/>
        </p:nvSpPr>
        <p:spPr>
          <a:xfrm>
            <a:off x="4878112" y="2673764"/>
            <a:ext cx="2463214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3600" dirty="0">
                <a:solidFill>
                  <a:srgbClr val="000000"/>
                </a:solidFill>
              </a:rPr>
              <a:t>proactive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D856AF2-897B-4D98-B701-AC956A520ED1}"/>
              </a:ext>
            </a:extLst>
          </p:cNvPr>
          <p:cNvSpPr txBox="1">
            <a:spLocks/>
          </p:cNvSpPr>
          <p:nvPr/>
        </p:nvSpPr>
        <p:spPr>
          <a:xfrm>
            <a:off x="1991220" y="3909078"/>
            <a:ext cx="2463214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lvl="0">
              <a:defRPr/>
            </a:pPr>
            <a:r>
              <a:rPr lang="en-US" sz="3600" dirty="0">
                <a:solidFill>
                  <a:srgbClr val="000000"/>
                </a:solidFill>
              </a:rPr>
              <a:t>reactive</a:t>
            </a:r>
          </a:p>
        </p:txBody>
      </p:sp>
    </p:spTree>
    <p:extLst>
      <p:ext uri="{BB962C8B-B14F-4D97-AF65-F5344CB8AC3E}">
        <p14:creationId xmlns:p14="http://schemas.microsoft.com/office/powerpoint/2010/main" val="24519321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9">
            <a:extLst>
              <a:ext uri="{FF2B5EF4-FFF2-40B4-BE49-F238E27FC236}">
                <a16:creationId xmlns:a16="http://schemas.microsoft.com/office/drawing/2014/main" id="{E1DBD476-5C17-4E5E-8EA9-FDBD8F231C49}"/>
              </a:ext>
            </a:extLst>
          </p:cNvPr>
          <p:cNvSpPr/>
          <p:nvPr/>
        </p:nvSpPr>
        <p:spPr>
          <a:xfrm rot="660000">
            <a:off x="-587298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6" name="Freeform 9">
            <a:extLst>
              <a:ext uri="{FF2B5EF4-FFF2-40B4-BE49-F238E27FC236}">
                <a16:creationId xmlns:a16="http://schemas.microsoft.com/office/drawing/2014/main" id="{D7FDD998-E87E-4F3F-8F82-8D85471EDE3B}"/>
              </a:ext>
            </a:extLst>
          </p:cNvPr>
          <p:cNvSpPr/>
          <p:nvPr/>
        </p:nvSpPr>
        <p:spPr>
          <a:xfrm rot="660000">
            <a:off x="-629510" y="-198445"/>
            <a:ext cx="1405105" cy="7009285"/>
          </a:xfrm>
          <a:custGeom>
            <a:avLst/>
            <a:gdLst>
              <a:gd name="connsiteX0" fmla="*/ 0 w 1405105"/>
              <a:gd name="connsiteY0" fmla="*/ 273125 h 7009285"/>
              <a:gd name="connsiteX1" fmla="*/ 1405105 w 1405105"/>
              <a:gd name="connsiteY1" fmla="*/ 0 h 7009285"/>
              <a:gd name="connsiteX2" fmla="*/ 1405105 w 1405105"/>
              <a:gd name="connsiteY2" fmla="*/ 6990677 h 7009285"/>
              <a:gd name="connsiteX3" fmla="*/ 1309377 w 1405105"/>
              <a:gd name="connsiteY3" fmla="*/ 7009285 h 700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105" h="7009285">
                <a:moveTo>
                  <a:pt x="0" y="273125"/>
                </a:moveTo>
                <a:lnTo>
                  <a:pt x="1405105" y="0"/>
                </a:lnTo>
                <a:lnTo>
                  <a:pt x="1405105" y="6990677"/>
                </a:lnTo>
                <a:lnTo>
                  <a:pt x="1309377" y="7009285"/>
                </a:lnTo>
                <a:close/>
              </a:path>
            </a:pathLst>
          </a:cu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ED3E8F2-09B6-4CB1-B796-05B45C490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0082" y="2830529"/>
            <a:ext cx="6831314" cy="67524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Franklin Gothic Demi" panose="020B0703020102020204" pitchFamily="34" charset="0"/>
              </a:rPr>
              <a:t>UNDERSTANDING CHECK</a:t>
            </a:r>
          </a:p>
        </p:txBody>
      </p:sp>
      <p:sp>
        <p:nvSpPr>
          <p:cNvPr id="18" name="Text Placeholder 39">
            <a:extLst>
              <a:ext uri="{FF2B5EF4-FFF2-40B4-BE49-F238E27FC236}">
                <a16:creationId xmlns:a16="http://schemas.microsoft.com/office/drawing/2014/main" id="{CD89717F-B6FF-4A43-8DF4-73D54DC4DFAA}"/>
              </a:ext>
            </a:extLst>
          </p:cNvPr>
          <p:cNvSpPr txBox="1">
            <a:spLocks/>
          </p:cNvSpPr>
          <p:nvPr/>
        </p:nvSpPr>
        <p:spPr>
          <a:xfrm>
            <a:off x="1000089" y="3497504"/>
            <a:ext cx="5454251" cy="480131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Franklin Gothic Book" panose="020B0503020102020204" pitchFamily="34" charset="0"/>
              </a:rPr>
              <a:t>LET’S SEE WHAT YOU’VE LEARNED</a:t>
            </a:r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854E4D9E-A6D6-46D9-8FB8-9F7E84E67BB1}"/>
              </a:ext>
            </a:extLst>
          </p:cNvPr>
          <p:cNvSpPr/>
          <p:nvPr/>
        </p:nvSpPr>
        <p:spPr>
          <a:xfrm>
            <a:off x="7058996" y="2915196"/>
            <a:ext cx="687977" cy="1027611"/>
          </a:xfrm>
          <a:prstGeom prst="chevron">
            <a:avLst/>
          </a:prstGeom>
          <a:solidFill>
            <a:srgbClr val="D22630"/>
          </a:solidFill>
          <a:ln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71EB1398-5FD6-48A2-8C59-1BB7B624BBA5}"/>
              </a:ext>
            </a:extLst>
          </p:cNvPr>
          <p:cNvSpPr/>
          <p:nvPr/>
        </p:nvSpPr>
        <p:spPr>
          <a:xfrm>
            <a:off x="7555384" y="2915195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027EF7A0-2368-4A82-B14C-0B80AF6BE9DC}"/>
              </a:ext>
            </a:extLst>
          </p:cNvPr>
          <p:cNvSpPr/>
          <p:nvPr/>
        </p:nvSpPr>
        <p:spPr>
          <a:xfrm>
            <a:off x="8051772" y="2915194"/>
            <a:ext cx="687977" cy="1027611"/>
          </a:xfrm>
          <a:prstGeom prst="chevron">
            <a:avLst/>
          </a:prstGeom>
          <a:solidFill>
            <a:srgbClr val="F1B300"/>
          </a:solidFill>
          <a:ln>
            <a:solidFill>
              <a:srgbClr val="F1B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05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Two Persons in a Restaurant">
            <a:extLst>
              <a:ext uri="{FF2B5EF4-FFF2-40B4-BE49-F238E27FC236}">
                <a16:creationId xmlns:a16="http://schemas.microsoft.com/office/drawing/2014/main" id="{678FB50A-E484-4BC2-B800-D9163E7BFC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22" r="36327"/>
          <a:stretch/>
        </p:blipFill>
        <p:spPr bwMode="auto">
          <a:xfrm>
            <a:off x="6956907" y="1960"/>
            <a:ext cx="2323434" cy="685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927281" y="2122123"/>
            <a:ext cx="6348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How does a food service manager practice Active Managerial Control?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C169CD0-9519-443F-9486-CE71BB0486AB}"/>
              </a:ext>
            </a:extLst>
          </p:cNvPr>
          <p:cNvSpPr txBox="1"/>
          <p:nvPr/>
        </p:nvSpPr>
        <p:spPr>
          <a:xfrm>
            <a:off x="1045436" y="3537896"/>
            <a:ext cx="53777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Demi" panose="020B0703020102020204" pitchFamily="34" charset="0"/>
              </a:rPr>
              <a:t>Identifies possible food risks in the establishment and develops a plan for eliminating them </a:t>
            </a:r>
          </a:p>
        </p:txBody>
      </p:sp>
    </p:spTree>
    <p:extLst>
      <p:ext uri="{BB962C8B-B14F-4D97-AF65-F5344CB8AC3E}">
        <p14:creationId xmlns:p14="http://schemas.microsoft.com/office/powerpoint/2010/main" val="302231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Two Persons in a Restaurant">
            <a:extLst>
              <a:ext uri="{FF2B5EF4-FFF2-40B4-BE49-F238E27FC236}">
                <a16:creationId xmlns:a16="http://schemas.microsoft.com/office/drawing/2014/main" id="{678FB50A-E484-4BC2-B800-D9163E7BFC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22" r="36327"/>
          <a:stretch/>
        </p:blipFill>
        <p:spPr bwMode="auto">
          <a:xfrm>
            <a:off x="6956907" y="1960"/>
            <a:ext cx="2323434" cy="685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560023" y="1691235"/>
            <a:ext cx="63485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What are the five most common risk factors for foodborne illness as identified by the Centers for Disease Control and Prevention?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C169CD0-9519-443F-9486-CE71BB0486AB}"/>
              </a:ext>
            </a:extLst>
          </p:cNvPr>
          <p:cNvSpPr txBox="1"/>
          <p:nvPr/>
        </p:nvSpPr>
        <p:spPr>
          <a:xfrm>
            <a:off x="984068" y="3537895"/>
            <a:ext cx="576130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2400" dirty="0">
                <a:latin typeface="Franklin Gothic Demi" panose="020B0703020102020204" pitchFamily="34" charset="0"/>
              </a:rPr>
              <a:t>Food from unsafe sources</a:t>
            </a:r>
          </a:p>
          <a:p>
            <a:pPr marL="514350" indent="-514350">
              <a:buAutoNum type="arabicPeriod"/>
            </a:pPr>
            <a:r>
              <a:rPr lang="en-US" sz="2400" dirty="0">
                <a:latin typeface="Franklin Gothic Demi" panose="020B0703020102020204" pitchFamily="34" charset="0"/>
              </a:rPr>
              <a:t>Food inadequately cooked</a:t>
            </a:r>
          </a:p>
          <a:p>
            <a:pPr marL="514350" indent="-514350">
              <a:buAutoNum type="arabicPeriod"/>
            </a:pPr>
            <a:r>
              <a:rPr lang="en-US" sz="2400" dirty="0">
                <a:latin typeface="Franklin Gothic Demi" panose="020B0703020102020204" pitchFamily="34" charset="0"/>
              </a:rPr>
              <a:t>Food held at incorrect temperatures</a:t>
            </a:r>
          </a:p>
          <a:p>
            <a:pPr marL="514350" indent="-514350">
              <a:buAutoNum type="arabicPeriod"/>
            </a:pPr>
            <a:r>
              <a:rPr lang="en-US" sz="2400" dirty="0">
                <a:latin typeface="Franklin Gothic Demi" panose="020B0703020102020204" pitchFamily="34" charset="0"/>
              </a:rPr>
              <a:t>Food prepared using contaminated equipment</a:t>
            </a:r>
          </a:p>
          <a:p>
            <a:pPr marL="514350" indent="-514350">
              <a:buAutoNum type="arabicPeriod"/>
            </a:pPr>
            <a:r>
              <a:rPr lang="en-US" sz="2400" dirty="0">
                <a:latin typeface="Franklin Gothic Demi" panose="020B0703020102020204" pitchFamily="34" charset="0"/>
              </a:rPr>
              <a:t>Food prepared/served by employees having poor personal hygiene</a:t>
            </a:r>
          </a:p>
        </p:txBody>
      </p:sp>
    </p:spTree>
    <p:extLst>
      <p:ext uri="{BB962C8B-B14F-4D97-AF65-F5344CB8AC3E}">
        <p14:creationId xmlns:p14="http://schemas.microsoft.com/office/powerpoint/2010/main" val="290756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Two Persons in a Restaurant">
            <a:extLst>
              <a:ext uri="{FF2B5EF4-FFF2-40B4-BE49-F238E27FC236}">
                <a16:creationId xmlns:a16="http://schemas.microsoft.com/office/drawing/2014/main" id="{678FB50A-E484-4BC2-B800-D9163E7BFC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22" r="36327"/>
          <a:stretch/>
        </p:blipFill>
        <p:spPr bwMode="auto">
          <a:xfrm>
            <a:off x="6956907" y="1960"/>
            <a:ext cx="2323434" cy="685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D1C0CB7-4DA6-4A65-9C8C-33BD315254EC}"/>
              </a:ext>
            </a:extLst>
          </p:cNvPr>
          <p:cNvSpPr txBox="1">
            <a:spLocks/>
          </p:cNvSpPr>
          <p:nvPr/>
        </p:nvSpPr>
        <p:spPr>
          <a:xfrm>
            <a:off x="1100509" y="1086428"/>
            <a:ext cx="7270912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UNDERSTANDING CHECK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FD85B8-1952-4E91-8856-AC5F90B05029}"/>
              </a:ext>
            </a:extLst>
          </p:cNvPr>
          <p:cNvSpPr txBox="1"/>
          <p:nvPr/>
        </p:nvSpPr>
        <p:spPr>
          <a:xfrm>
            <a:off x="561636" y="1757898"/>
            <a:ext cx="6348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Franklin Gothic Book" panose="020B0503020102020204" pitchFamily="34" charset="0"/>
              </a:rPr>
              <a:t>What are the four steps in HACCP?</a:t>
            </a:r>
            <a:br>
              <a:rPr lang="en-US" sz="2800" dirty="0">
                <a:latin typeface="Franklin Gothic Book" panose="020B0503020102020204" pitchFamily="34" charset="0"/>
              </a:rPr>
            </a:br>
            <a:r>
              <a:rPr lang="en-US" sz="2800" dirty="0">
                <a:latin typeface="Franklin Gothic Book" panose="020B0503020102020204" pitchFamily="34" charset="0"/>
              </a:rPr>
              <a:t>Give an example of each.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D1E074B-197A-45B7-9FD0-4F422858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6600" l="1600" r="97800">
                        <a14:foregroundMark x1="5000" y1="32600" x2="5000" y2="32600"/>
                        <a14:foregroundMark x1="1600" y1="51200" x2="1600" y2="51200"/>
                        <a14:foregroundMark x1="14000" y1="96600" x2="14000" y2="96600"/>
                        <a14:foregroundMark x1="94600" y1="10400" x2="94600" y2="10400"/>
                        <a14:foregroundMark x1="97800" y1="10600" x2="97800" y2="10600"/>
                        <a14:foregroundMark x1="96000" y1="6000" x2="96000" y2="6000"/>
                        <a14:foregroundMark x1="30200" y1="42600" x2="30200" y2="42600"/>
                        <a14:foregroundMark x1="32600" y1="38200" x2="32600" y2="38200"/>
                        <a14:foregroundMark x1="18200" y1="35000" x2="45400" y2="45600"/>
                        <a14:foregroundMark x1="9800" y1="37400" x2="11600" y2="80000"/>
                        <a14:foregroundMark x1="11600" y1="80000" x2="55000" y2="91000"/>
                        <a14:foregroundMark x1="55000" y1="91000" x2="63600" y2="60200"/>
                        <a14:foregroundMark x1="10600" y1="87400" x2="47000" y2="92000"/>
                        <a14:foregroundMark x1="44600" y1="85200" x2="66400" y2="48000"/>
                        <a14:foregroundMark x1="66400" y1="48000" x2="63600" y2="89400"/>
                        <a14:foregroundMark x1="63600" y1="89400" x2="59200" y2="93400"/>
                        <a14:foregroundMark x1="54600" y1="36600" x2="11000" y2="32800"/>
                        <a14:foregroundMark x1="11000" y1="32800" x2="53400" y2="36800"/>
                        <a14:foregroundMark x1="53400" y1="36800" x2="28000" y2="30600"/>
                        <a14:foregroundMark x1="27200" y1="46400" x2="36400" y2="5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" y="512398"/>
            <a:ext cx="1148059" cy="114805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C169CD0-9519-443F-9486-CE71BB0486AB}"/>
              </a:ext>
            </a:extLst>
          </p:cNvPr>
          <p:cNvSpPr txBox="1"/>
          <p:nvPr/>
        </p:nvSpPr>
        <p:spPr>
          <a:xfrm>
            <a:off x="399974" y="2966208"/>
            <a:ext cx="634854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2000" dirty="0">
                <a:latin typeface="Franklin Gothic Demi" panose="020B0703020102020204" pitchFamily="34" charset="0"/>
              </a:rPr>
              <a:t>Identify critical limits for foods prepared in the establishment. </a:t>
            </a:r>
            <a:r>
              <a:rPr lang="en-US" sz="2000" i="1" dirty="0">
                <a:latin typeface="Franklin Gothic Demi" panose="020B0703020102020204" pitchFamily="34" charset="0"/>
              </a:rPr>
              <a:t>Example: Cooking to proper temperature</a:t>
            </a:r>
            <a:endParaRPr lang="en-US" sz="2000" dirty="0">
              <a:latin typeface="Franklin Gothic Demi" panose="020B0703020102020204" pitchFamily="34" charset="0"/>
            </a:endParaRPr>
          </a:p>
          <a:p>
            <a:pPr marL="514350" indent="-514350">
              <a:buAutoNum type="arabicPeriod"/>
            </a:pPr>
            <a:r>
              <a:rPr lang="en-US" sz="2000" dirty="0">
                <a:latin typeface="Franklin Gothic Demi" panose="020B0703020102020204" pitchFamily="34" charset="0"/>
              </a:rPr>
              <a:t>Set critical limits. </a:t>
            </a:r>
            <a:r>
              <a:rPr lang="en-US" sz="2000" i="1" dirty="0">
                <a:latin typeface="Franklin Gothic Demi" panose="020B0703020102020204" pitchFamily="34" charset="0"/>
              </a:rPr>
              <a:t>Example: Ground beef must be cooked to </a:t>
            </a:r>
            <a:r>
              <a:rPr lang="en-US" altLang="ko-KR" sz="2000" i="1" dirty="0">
                <a:latin typeface="Franklin Gothic Demi" panose="020B0703020102020204" pitchFamily="34" charset="0"/>
                <a:cs typeface="Tahoma" panose="020B0604030504040204" pitchFamily="34" charset="0"/>
              </a:rPr>
              <a:t>155° F for 15 seconds</a:t>
            </a:r>
          </a:p>
          <a:p>
            <a:pPr marL="514350" indent="-514350">
              <a:buAutoNum type="arabicPeriod"/>
            </a:pPr>
            <a:r>
              <a:rPr lang="en-US" sz="2000" dirty="0">
                <a:latin typeface="Franklin Gothic Demi" panose="020B0703020102020204" pitchFamily="34" charset="0"/>
                <a:cs typeface="Tahoma" panose="020B0604030504040204" pitchFamily="34" charset="0"/>
              </a:rPr>
              <a:t>Identify corrective action.</a:t>
            </a:r>
            <a:r>
              <a:rPr lang="en-US" sz="2000" dirty="0">
                <a:latin typeface="Franklin Gothic Demi" panose="020B0703020102020204" pitchFamily="34" charset="0"/>
              </a:rPr>
              <a:t> </a:t>
            </a:r>
            <a:r>
              <a:rPr lang="en-US" sz="2000" i="1" dirty="0">
                <a:latin typeface="Franklin Gothic Demi" panose="020B0703020102020204" pitchFamily="34" charset="0"/>
              </a:rPr>
              <a:t>Example: Put hamburger patty back on the grill if safe temperature has not been reached.</a:t>
            </a:r>
            <a:endParaRPr lang="en-US" sz="2000" dirty="0">
              <a:latin typeface="Franklin Gothic Demi" panose="020B0703020102020204" pitchFamily="34" charset="0"/>
            </a:endParaRPr>
          </a:p>
          <a:p>
            <a:pPr marL="514350" indent="-514350">
              <a:buAutoNum type="arabicPeriod"/>
            </a:pPr>
            <a:r>
              <a:rPr lang="en-US" sz="2000" dirty="0">
                <a:latin typeface="Franklin Gothic Demi" panose="020B0703020102020204" pitchFamily="34" charset="0"/>
                <a:cs typeface="Tahoma" panose="020B0604030504040204" pitchFamily="34" charset="0"/>
              </a:rPr>
              <a:t>Establish documentation. </a:t>
            </a:r>
            <a:r>
              <a:rPr lang="en-US" sz="2000" i="1" dirty="0">
                <a:latin typeface="Franklin Gothic Demi" panose="020B0703020102020204" pitchFamily="34" charset="0"/>
                <a:cs typeface="Tahoma" panose="020B0604030504040204" pitchFamily="34" charset="0"/>
              </a:rPr>
              <a:t>Example: Record hamburger cook temperatures</a:t>
            </a:r>
            <a:endParaRPr lang="en-US" sz="2000" dirty="0">
              <a:latin typeface="Franklin Gothic Demi" panose="020B070302010202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35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aptop,, Calendar and Books">
            <a:extLst>
              <a:ext uri="{FF2B5EF4-FFF2-40B4-BE49-F238E27FC236}">
                <a16:creationId xmlns:a16="http://schemas.microsoft.com/office/drawing/2014/main" id="{C9BC583F-B77D-4A7D-92DD-D9D5219F51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0" r="21778"/>
          <a:stretch/>
        </p:blipFill>
        <p:spPr bwMode="auto">
          <a:xfrm>
            <a:off x="4841966" y="4000"/>
            <a:ext cx="4302034" cy="68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4157245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Managing food safety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D43FFB-BA37-4253-AAD7-D609721D05D1}"/>
              </a:ext>
            </a:extLst>
          </p:cNvPr>
          <p:cNvSpPr txBox="1"/>
          <p:nvPr/>
        </p:nvSpPr>
        <p:spPr>
          <a:xfrm>
            <a:off x="338113" y="2146841"/>
            <a:ext cx="423388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Inspection is a once-a-year snapshot of how the establishment is doing</a:t>
            </a:r>
          </a:p>
          <a:p>
            <a:pPr marL="457200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800" dirty="0">
                <a:latin typeface="Franklin Gothic Book" panose="020B0503020102020204" pitchFamily="34" charset="0"/>
              </a:rPr>
              <a:t>For day-to-day food safety, two management tools:</a:t>
            </a:r>
          </a:p>
          <a:p>
            <a:pPr marL="914400" lvl="1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Active Managerial Control</a:t>
            </a:r>
          </a:p>
          <a:p>
            <a:pPr marL="914400" lvl="1" indent="-457200"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sz="2400" dirty="0">
                <a:latin typeface="Franklin Gothic Book" panose="020B0503020102020204" pitchFamily="34" charset="0"/>
              </a:rPr>
              <a:t>HACCP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A38F91-5711-4A85-8BFD-C4C863BDAF6F}"/>
              </a:ext>
            </a:extLst>
          </p:cNvPr>
          <p:cNvSpPr/>
          <p:nvPr/>
        </p:nvSpPr>
        <p:spPr>
          <a:xfrm>
            <a:off x="191589" y="191588"/>
            <a:ext cx="4450295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9463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547612-3E7F-4D10-A95A-1507DD6C3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795" y="405566"/>
            <a:ext cx="1353341" cy="135334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580668" y="918290"/>
            <a:ext cx="411313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I will survive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1963574" y="1749974"/>
            <a:ext cx="3191272" cy="5192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7013" indent="-227013"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I’d listen to the news and I’d be petrified</a:t>
            </a:r>
          </a:p>
          <a:p>
            <a:pPr marL="227013" indent="-227013"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Another foodborne outbreak, I’d be all torn up inside</a:t>
            </a:r>
          </a:p>
          <a:p>
            <a:pPr marL="227013" indent="-227013"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But then I spent so many nights</a:t>
            </a:r>
          </a:p>
          <a:p>
            <a:pPr marL="227013" indent="-227013"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Worried about what I just ate</a:t>
            </a:r>
          </a:p>
          <a:p>
            <a:pPr marL="227013" indent="-227013"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Could I be next?</a:t>
            </a:r>
          </a:p>
          <a:p>
            <a:pPr marL="227013" indent="-227013"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Did I have poisons on </a:t>
            </a:r>
            <a:b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</a:b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my plate?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05AB68E-998D-4882-B7E8-13D582109394}"/>
              </a:ext>
            </a:extLst>
          </p:cNvPr>
          <p:cNvSpPr txBox="1">
            <a:spLocks noChangeArrowheads="1"/>
          </p:cNvSpPr>
          <p:nvPr/>
        </p:nvSpPr>
        <p:spPr>
          <a:xfrm>
            <a:off x="5412572" y="1785034"/>
            <a:ext cx="3360290" cy="48824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But now I’m back</a:t>
            </a:r>
          </a:p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From cyberspace</a:t>
            </a:r>
          </a:p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Determined that I won’t become a foodborne illness case</a:t>
            </a:r>
          </a:p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I’ve learned some simple steps </a:t>
            </a:r>
          </a:p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To keep my food all safe for me</a:t>
            </a:r>
          </a:p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And if you 	    	     do the same</a:t>
            </a:r>
          </a:p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You’ll raise your life expectancy</a:t>
            </a:r>
          </a:p>
        </p:txBody>
      </p:sp>
      <p:pic>
        <p:nvPicPr>
          <p:cNvPr id="2" name="09 - I Will Survive">
            <a:hlinkClick r:id="" action="ppaction://media"/>
            <a:extLst>
              <a:ext uri="{FF2B5EF4-FFF2-40B4-BE49-F238E27FC236}">
                <a16:creationId xmlns:a16="http://schemas.microsoft.com/office/drawing/2014/main" id="{C030E406-CFE0-4E1A-83BD-4E141BAD35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63574" y="918290"/>
            <a:ext cx="405977" cy="40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2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2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580668" y="564164"/>
            <a:ext cx="411313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I will survive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2048755" y="1154718"/>
            <a:ext cx="3240139" cy="56118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I’ve got a sign, on my fridge door</a:t>
            </a:r>
          </a:p>
          <a:p>
            <a:pPr>
              <a:buNone/>
            </a:pPr>
            <a:r>
              <a:rPr lang="en-US" altLang="ko-KR" sz="2400" dirty="0" err="1">
                <a:latin typeface="Franklin Gothic Book" panose="020B0503020102020204" pitchFamily="34" charset="0"/>
                <a:cs typeface="Tahoma" panose="020B0604030504040204" pitchFamily="34" charset="0"/>
              </a:rPr>
              <a:t>Sayin</a:t>
            </a: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’ go away bacteria</a:t>
            </a:r>
          </a:p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Cause you’re not welcome anymore</a:t>
            </a:r>
          </a:p>
          <a:p>
            <a:pPr>
              <a:buNone/>
            </a:pPr>
            <a:r>
              <a:rPr lang="en-US" altLang="ko-KR" sz="24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Listeria</a:t>
            </a: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 don’t scare me nor does that nasty </a:t>
            </a:r>
            <a:r>
              <a:rPr lang="en-US" altLang="ko-KR" sz="24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E. coli</a:t>
            </a:r>
          </a:p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Hey </a:t>
            </a:r>
            <a:r>
              <a:rPr lang="en-US" altLang="ko-KR" sz="24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Salmonella</a:t>
            </a: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?</a:t>
            </a:r>
          </a:p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Did you think I’d lay down and die?</a:t>
            </a:r>
          </a:p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Oh no, not I! I will survive</a:t>
            </a:r>
          </a:p>
          <a:p>
            <a:pPr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Oh as long as I am careful with my food I’ll stay alive</a:t>
            </a:r>
          </a:p>
          <a:p>
            <a:pPr>
              <a:buNone/>
            </a:pPr>
            <a:endParaRPr lang="en-US" altLang="ko-KR" sz="24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05AB68E-998D-4882-B7E8-13D582109394}"/>
              </a:ext>
            </a:extLst>
          </p:cNvPr>
          <p:cNvSpPr txBox="1">
            <a:spLocks noChangeArrowheads="1"/>
          </p:cNvSpPr>
          <p:nvPr/>
        </p:nvSpPr>
        <p:spPr>
          <a:xfrm>
            <a:off x="5555110" y="1154718"/>
            <a:ext cx="3360290" cy="4882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Cause I’ve got all my safety plans</a:t>
            </a:r>
          </a:p>
          <a:p>
            <a:pPr>
              <a:buNone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I disinfect and wash my hands</a:t>
            </a:r>
          </a:p>
          <a:p>
            <a:pPr>
              <a:buNone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And I’ll survive, I will survive</a:t>
            </a:r>
          </a:p>
          <a:p>
            <a:pPr>
              <a:buNone/>
            </a:pPr>
            <a:r>
              <a:rPr lang="en-US" altLang="ko-KR" sz="2000" dirty="0">
                <a:latin typeface="Franklin Gothic Book" panose="020B0503020102020204" pitchFamily="34" charset="0"/>
                <a:cs typeface="Tahoma" panose="020B0604030504040204" pitchFamily="34" charset="0"/>
              </a:rPr>
              <a:t>Hey, hey</a:t>
            </a:r>
            <a:endParaRPr lang="en-US" altLang="ko-KR" sz="24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pic>
        <p:nvPicPr>
          <p:cNvPr id="20482" name="Picture 2" descr="Person's Left Fist Punching Water">
            <a:extLst>
              <a:ext uri="{FF2B5EF4-FFF2-40B4-BE49-F238E27FC236}">
                <a16:creationId xmlns:a16="http://schemas.microsoft.com/office/drawing/2014/main" id="{9C87429F-074F-423F-B767-217B9E53AA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7" r="154"/>
          <a:stretch/>
        </p:blipFill>
        <p:spPr bwMode="auto">
          <a:xfrm>
            <a:off x="5446063" y="3516086"/>
            <a:ext cx="3394999" cy="305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9374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2067694" y="1358305"/>
            <a:ext cx="3191272" cy="522536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 pointed my web browser to fightbac.org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 learned that microbes pose a danger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Though they are too small to see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So I spent a couple nights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 err="1">
                <a:latin typeface="Franklin Gothic Book" panose="020B0503020102020204" pitchFamily="34" charset="0"/>
                <a:cs typeface="Tahoma" panose="020B0604030504040204" pitchFamily="34" charset="0"/>
              </a:rPr>
              <a:t>Gettin</a:t>
            </a: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’ myself into the know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And now I take the steps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That don’t allow those bugs to grow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 cook my meats and poultry through</a:t>
            </a:r>
          </a:p>
          <a:p>
            <a:pPr>
              <a:spcBef>
                <a:spcPts val="25"/>
              </a:spcBef>
              <a:buNone/>
            </a:pPr>
            <a:endParaRPr lang="en-US" altLang="ko-KR" sz="2400" dirty="0"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05AB68E-998D-4882-B7E8-13D582109394}"/>
              </a:ext>
            </a:extLst>
          </p:cNvPr>
          <p:cNvSpPr txBox="1">
            <a:spLocks noChangeArrowheads="1"/>
          </p:cNvSpPr>
          <p:nvPr/>
        </p:nvSpPr>
        <p:spPr>
          <a:xfrm>
            <a:off x="5512874" y="3428999"/>
            <a:ext cx="3360290" cy="33798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 thermometer is handy to show me just how well I do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 defrost food in the fridge 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And promptly refrigerate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When you’re dealing with food pathogens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There’s not much time to wait</a:t>
            </a:r>
          </a:p>
        </p:txBody>
      </p:sp>
      <p:pic>
        <p:nvPicPr>
          <p:cNvPr id="14" name="Picture 7" descr="gfhsm114[1]">
            <a:extLst>
              <a:ext uri="{FF2B5EF4-FFF2-40B4-BE49-F238E27FC236}">
                <a16:creationId xmlns:a16="http://schemas.microsoft.com/office/drawing/2014/main" id="{88299D22-92CB-4CD8-ACF0-895E038B6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76989">
            <a:off x="5774121" y="929234"/>
            <a:ext cx="2347182" cy="2474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A5B9705B-9E78-4C9C-9608-527CC2B6E410}"/>
              </a:ext>
            </a:extLst>
          </p:cNvPr>
          <p:cNvSpPr txBox="1">
            <a:spLocks/>
          </p:cNvSpPr>
          <p:nvPr/>
        </p:nvSpPr>
        <p:spPr>
          <a:xfrm>
            <a:off x="2580668" y="564164"/>
            <a:ext cx="411313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I will survive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225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Turned-on Pendant Lamp">
            <a:extLst>
              <a:ext uri="{FF2B5EF4-FFF2-40B4-BE49-F238E27FC236}">
                <a16:creationId xmlns:a16="http://schemas.microsoft.com/office/drawing/2014/main" id="{03A6EBD1-EAB6-46C3-ACC6-DC5D5A0C5E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6" r="23863"/>
          <a:stretch/>
        </p:blipFill>
        <p:spPr bwMode="auto">
          <a:xfrm>
            <a:off x="7276690" y="-2"/>
            <a:ext cx="18673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580668" y="918290"/>
            <a:ext cx="411313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I will survive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1764650" y="1681940"/>
            <a:ext cx="2716205" cy="4704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I’ve got a sign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On my fridge door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 err="1">
                <a:latin typeface="Franklin Gothic Book" panose="020B0503020102020204" pitchFamily="34" charset="0"/>
                <a:cs typeface="Tahoma" panose="020B0604030504040204" pitchFamily="34" charset="0"/>
              </a:rPr>
              <a:t>Sayin</a:t>
            </a: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’ go away bacteria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Cause you’re not welcome anymore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Listeria</a:t>
            </a: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 don’t scare me nor does that nasty </a:t>
            </a:r>
            <a:r>
              <a:rPr lang="en-US" altLang="ko-KR" sz="24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E. coli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Hey </a:t>
            </a:r>
            <a:r>
              <a:rPr lang="en-US" altLang="ko-KR" sz="24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Salmonella</a:t>
            </a: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?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Did you think I’d lay down and die?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05AB68E-998D-4882-B7E8-13D582109394}"/>
              </a:ext>
            </a:extLst>
          </p:cNvPr>
          <p:cNvSpPr txBox="1">
            <a:spLocks noChangeArrowheads="1"/>
          </p:cNvSpPr>
          <p:nvPr/>
        </p:nvSpPr>
        <p:spPr>
          <a:xfrm>
            <a:off x="4663147" y="1681940"/>
            <a:ext cx="2504393" cy="4882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Oh no, not I!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 will survive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Oh as long as I am careful with my food I’ll stay alive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Cause I’ve got all my safety plans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I disinfect and wash my hands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And I’ll survive, I will survive</a:t>
            </a:r>
          </a:p>
        </p:txBody>
      </p:sp>
    </p:spTree>
    <p:extLst>
      <p:ext uri="{BB962C8B-B14F-4D97-AF65-F5344CB8AC3E}">
        <p14:creationId xmlns:p14="http://schemas.microsoft.com/office/powerpoint/2010/main" val="4982733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580668" y="918290"/>
            <a:ext cx="411313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I will survive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2166563" y="1828576"/>
            <a:ext cx="2832157" cy="4704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There’s a sign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On my fridge door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 err="1">
                <a:latin typeface="Franklin Gothic Book" panose="020B0503020102020204" pitchFamily="34" charset="0"/>
                <a:cs typeface="Tahoma" panose="020B0604030504040204" pitchFamily="34" charset="0"/>
              </a:rPr>
              <a:t>Sayin</a:t>
            </a: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’ go away bacteria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Cause you’re not welcome anymore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Listeria</a:t>
            </a: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 don’t scare me nor does that nasty </a:t>
            </a:r>
            <a:r>
              <a:rPr lang="en-US" altLang="ko-KR" sz="24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E. coli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Hey </a:t>
            </a:r>
            <a:r>
              <a:rPr lang="en-US" altLang="ko-KR" sz="2400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Salmonella</a:t>
            </a: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?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Franklin Gothic Book" panose="020B0503020102020204" pitchFamily="34" charset="0"/>
                <a:cs typeface="Tahoma" panose="020B0604030504040204" pitchFamily="34" charset="0"/>
              </a:rPr>
              <a:t>Did you think I’d lay down and die?</a:t>
            </a:r>
          </a:p>
        </p:txBody>
      </p:sp>
      <p:pic>
        <p:nvPicPr>
          <p:cNvPr id="23554" name="Picture 2" descr="Woman Wearing Pink Knit Top Opening Refrigerator">
            <a:extLst>
              <a:ext uri="{FF2B5EF4-FFF2-40B4-BE49-F238E27FC236}">
                <a16:creationId xmlns:a16="http://schemas.microsoft.com/office/drawing/2014/main" id="{F7B5D6F6-9C78-4F28-8E56-DA2991399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189" y="1686167"/>
            <a:ext cx="3231030" cy="484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3122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997F058-B923-4889-A133-84D1F50674BD}"/>
              </a:ext>
            </a:extLst>
          </p:cNvPr>
          <p:cNvSpPr/>
          <p:nvPr/>
        </p:nvSpPr>
        <p:spPr>
          <a:xfrm>
            <a:off x="-97858" y="0"/>
            <a:ext cx="1630124" cy="6875419"/>
          </a:xfrm>
          <a:prstGeom prst="rect">
            <a:avLst/>
          </a:prstGeom>
          <a:solidFill>
            <a:srgbClr val="F1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FBC8873-C253-4002-AC77-A20F7253D6FB}"/>
              </a:ext>
            </a:extLst>
          </p:cNvPr>
          <p:cNvSpPr txBox="1">
            <a:spLocks/>
          </p:cNvSpPr>
          <p:nvPr/>
        </p:nvSpPr>
        <p:spPr>
          <a:xfrm rot="16200000">
            <a:off x="-2328328" y="2353753"/>
            <a:ext cx="7243190" cy="68544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E9A3DD9-4A14-4229-8EA1-E8914FEDA9A9}"/>
              </a:ext>
            </a:extLst>
          </p:cNvPr>
          <p:cNvSpPr txBox="1">
            <a:spLocks/>
          </p:cNvSpPr>
          <p:nvPr/>
        </p:nvSpPr>
        <p:spPr>
          <a:xfrm>
            <a:off x="2580668" y="918290"/>
            <a:ext cx="4113138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0000"/>
                </a:solidFill>
              </a:rPr>
              <a:t>I will survive</a:t>
            </a: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F8245-550D-48A2-8520-EB3521019790}"/>
              </a:ext>
            </a:extLst>
          </p:cNvPr>
          <p:cNvSpPr/>
          <p:nvPr/>
        </p:nvSpPr>
        <p:spPr>
          <a:xfrm>
            <a:off x="1584841" y="-84909"/>
            <a:ext cx="74379" cy="7027817"/>
          </a:xfrm>
          <a:prstGeom prst="rect">
            <a:avLst/>
          </a:prstGeom>
          <a:solidFill>
            <a:srgbClr val="D22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8D0D02AA-BEF9-4B32-83E9-F9F5941C4B43}"/>
              </a:ext>
            </a:extLst>
          </p:cNvPr>
          <p:cNvSpPr txBox="1">
            <a:spLocks noChangeArrowheads="1"/>
          </p:cNvSpPr>
          <p:nvPr/>
        </p:nvSpPr>
        <p:spPr>
          <a:xfrm>
            <a:off x="5775042" y="2089833"/>
            <a:ext cx="2933530" cy="4704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Oh no, not I!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I will survive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Oh as long as I am careful with my food I’ll stay alive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Cause I’ve got all my safety plans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I disinfect and wash my hands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And I’ll survive, I will survive</a:t>
            </a:r>
          </a:p>
          <a:p>
            <a:pPr>
              <a:spcBef>
                <a:spcPts val="25"/>
              </a:spcBef>
              <a:buNone/>
            </a:pPr>
            <a:r>
              <a:rPr lang="en-US" altLang="ko-KR" sz="2400" dirty="0">
                <a:latin typeface="Tahoma" panose="020B0604030504040204" pitchFamily="34" charset="0"/>
                <a:cs typeface="Tahoma" panose="020B0604030504040204" pitchFamily="34" charset="0"/>
              </a:rPr>
              <a:t>I will survive</a:t>
            </a:r>
          </a:p>
        </p:txBody>
      </p:sp>
      <p:pic>
        <p:nvPicPr>
          <p:cNvPr id="22530" name="Picture 2" descr="Human Hand Under Pouring Water">
            <a:extLst>
              <a:ext uri="{FF2B5EF4-FFF2-40B4-BE49-F238E27FC236}">
                <a16:creationId xmlns:a16="http://schemas.microsoft.com/office/drawing/2014/main" id="{39AE8CF3-C8BC-47CB-B805-0EA45931EE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5" b="2770"/>
          <a:stretch/>
        </p:blipFill>
        <p:spPr bwMode="auto">
          <a:xfrm>
            <a:off x="2166563" y="1822939"/>
            <a:ext cx="3255065" cy="4569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667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Active Managerial Control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3F62B64A-4579-4EA2-B1D7-E5A7AB854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5394" y="2442933"/>
            <a:ext cx="4408606" cy="46743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Identifies possible sources of foodborne illness and develops procedures to prevent hazards</a:t>
            </a:r>
          </a:p>
          <a:p>
            <a:pPr eaLnBrk="1" hangingPunct="1">
              <a:lnSpc>
                <a:spcPct val="90000"/>
              </a:lnSpc>
              <a:buClr>
                <a:srgbClr val="D22630"/>
              </a:buClr>
              <a:buFont typeface="Webdings" panose="05030102010509060703" pitchFamily="18" charset="2"/>
              <a:buChar char="4"/>
            </a:pPr>
            <a:r>
              <a:rPr lang="en-US" altLang="ko-KR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Requires a forward-looking approach</a:t>
            </a:r>
          </a:p>
        </p:txBody>
      </p:sp>
      <p:pic>
        <p:nvPicPr>
          <p:cNvPr id="3074" name="Picture 2" descr="Chef Holding White Tea Cup">
            <a:extLst>
              <a:ext uri="{FF2B5EF4-FFF2-40B4-BE49-F238E27FC236}">
                <a16:creationId xmlns:a16="http://schemas.microsoft.com/office/drawing/2014/main" id="{45F39FF6-8642-4185-A1CA-E652B83996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0" r="5218"/>
          <a:stretch/>
        </p:blipFill>
        <p:spPr bwMode="auto">
          <a:xfrm>
            <a:off x="729502" y="1967414"/>
            <a:ext cx="3805595" cy="406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250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Active Managerial Control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51963AB-DFCD-4C09-AC89-6D21CD1F5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639" y="1918438"/>
            <a:ext cx="5530770" cy="4525963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  Identifies procedures to control the five most common risk factors that cause foodborne illness:  </a:t>
            </a:r>
          </a:p>
          <a:p>
            <a:pPr marL="914400" lvl="2" indent="-339725" eaLnBrk="1" hangingPunct="1">
              <a:buClr>
                <a:srgbClr val="D22630"/>
              </a:buClr>
              <a:buFont typeface="Arial" panose="020B0604020202020204" pitchFamily="34" charset="0"/>
              <a:buAutoNum type="arabicPeriod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Food obtained from unsafe sources</a:t>
            </a:r>
          </a:p>
          <a:p>
            <a:pPr marL="914400" lvl="2" indent="-339725" eaLnBrk="1" hangingPunct="1">
              <a:buClr>
                <a:srgbClr val="D22630"/>
              </a:buClr>
              <a:buFont typeface="Arial" panose="020B0604020202020204" pitchFamily="34" charset="0"/>
              <a:buAutoNum type="arabicPeriod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Failing to cook food adequately</a:t>
            </a:r>
          </a:p>
          <a:p>
            <a:pPr marL="914400" lvl="2" indent="-339725" eaLnBrk="1" hangingPunct="1">
              <a:buClr>
                <a:srgbClr val="D22630"/>
              </a:buClr>
              <a:buFont typeface="Arial" panose="020B0604020202020204" pitchFamily="34" charset="0"/>
              <a:buAutoNum type="arabicPeriod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Food held at incorrect temperatures</a:t>
            </a:r>
          </a:p>
          <a:p>
            <a:pPr marL="914400" lvl="2" indent="-339725" eaLnBrk="1" hangingPunct="1">
              <a:buClr>
                <a:srgbClr val="D22630"/>
              </a:buClr>
              <a:buFont typeface="Arial" panose="020B0604020202020204" pitchFamily="34" charset="0"/>
              <a:buAutoNum type="arabicPeriod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Food prepared using contaminated equipment</a:t>
            </a:r>
          </a:p>
          <a:p>
            <a:pPr marL="914400" lvl="2" indent="-339725" eaLnBrk="1" hangingPunct="1">
              <a:buClr>
                <a:srgbClr val="D22630"/>
              </a:buClr>
              <a:buFont typeface="Arial" panose="020B0604020202020204" pitchFamily="34" charset="0"/>
              <a:buAutoNum type="arabicPeriod"/>
            </a:pP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Food prepared/served by employees having poor personal hygiene</a:t>
            </a:r>
          </a:p>
          <a:p>
            <a:pPr eaLnBrk="1" hangingPunct="1"/>
            <a:endParaRPr lang="en-US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314" name="Picture 2" descr="Person Holding Red Marker">
            <a:extLst>
              <a:ext uri="{FF2B5EF4-FFF2-40B4-BE49-F238E27FC236}">
                <a16:creationId xmlns:a16="http://schemas.microsoft.com/office/drawing/2014/main" id="{FCA4378F-82F7-48D2-A810-69D866423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13735" y="574766"/>
            <a:ext cx="9154777" cy="608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360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DBCB81-29CA-40FD-9B5E-2A5F223E7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7626">
            <a:off x="5646706" y="2380267"/>
            <a:ext cx="3411264" cy="341126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1086428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Five risk factors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51963AB-DFCD-4C09-AC89-6D21CD1F5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639" y="2092722"/>
            <a:ext cx="5776824" cy="1584729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ko-KR" i="1" dirty="0">
                <a:latin typeface="Franklin Gothic Book" panose="020B0503020102020204" pitchFamily="34" charset="0"/>
                <a:cs typeface="Tahoma" panose="020B0604030504040204" pitchFamily="34" charset="0"/>
              </a:rPr>
              <a:t>Idaho Food Establishment Inspection Report 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is based on the </a:t>
            </a:r>
            <a:r>
              <a:rPr lang="en-US" altLang="ko-KR" dirty="0">
                <a:solidFill>
                  <a:srgbClr val="D22630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five most common risk factors</a:t>
            </a:r>
          </a:p>
          <a:p>
            <a:pPr marL="0" indent="0" eaLnBrk="1" hangingPunct="1">
              <a:buNone/>
            </a:pPr>
            <a:endParaRPr lang="en-US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FC15CF1-2ADF-45DE-9FB3-B9B2739ABC48}"/>
              </a:ext>
            </a:extLst>
          </p:cNvPr>
          <p:cNvSpPr txBox="1">
            <a:spLocks/>
          </p:cNvSpPr>
          <p:nvPr/>
        </p:nvSpPr>
        <p:spPr>
          <a:xfrm>
            <a:off x="3071673" y="5063576"/>
            <a:ext cx="577682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altLang="ko-KR" sz="2400" i="1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Sandwiches ‘n More</a:t>
            </a:r>
            <a:r>
              <a:rPr lang="en-US" altLang="ko-KR" sz="2400" dirty="0">
                <a:latin typeface="Franklin Gothic Book" panose="020B050302010202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catering club inspection reviewed on the next 6 slides</a:t>
            </a:r>
            <a:endParaRPr lang="en-US" altLang="ko-KR" sz="2400" i="1" dirty="0">
              <a:latin typeface="Franklin Gothic Book" panose="020B050302010202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algn="r"/>
            <a:endParaRPr lang="en-US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611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33581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Five risk factors</a:t>
            </a:r>
            <a:endParaRPr kumimoji="0" lang="en-US" sz="36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51963AB-DFCD-4C09-AC89-6D21CD1F5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811" y="1738998"/>
            <a:ext cx="5190813" cy="1584729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ko-KR" dirty="0">
                <a:solidFill>
                  <a:srgbClr val="D22630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Risk Factor 1: 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Food purchased or obtained from unsafe sources</a:t>
            </a:r>
            <a:endParaRPr lang="en-US" altLang="ko-KR" dirty="0">
              <a:solidFill>
                <a:srgbClr val="D22630"/>
              </a:solidFill>
              <a:latin typeface="Franklin Gothic Demi" panose="020B0703020102020204" pitchFamily="34" charset="0"/>
              <a:cs typeface="Tahoma" panose="020B0604030504040204" pitchFamily="34" charset="0"/>
            </a:endParaRPr>
          </a:p>
          <a:p>
            <a:pPr marL="0" indent="0" eaLnBrk="1" hangingPunct="1">
              <a:buNone/>
            </a:pPr>
            <a:endParaRPr lang="en-US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CF1AF2-C0FE-4E48-B668-203346A0D11D}"/>
              </a:ext>
            </a:extLst>
          </p:cNvPr>
          <p:cNvSpPr txBox="1">
            <a:spLocks/>
          </p:cNvSpPr>
          <p:nvPr/>
        </p:nvSpPr>
        <p:spPr>
          <a:xfrm>
            <a:off x="482136" y="1043252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>
                <a:solidFill>
                  <a:srgbClr val="000000"/>
                </a:solidFill>
                <a:latin typeface="Franklin Gothic Book" panose="020B0503020102020204" pitchFamily="34" charset="0"/>
              </a:rPr>
              <a:t>Sandwiches ‘n more</a:t>
            </a: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 inspection report</a:t>
            </a:r>
            <a:endParaRPr kumimoji="0" lang="en-US" sz="24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grpSp>
        <p:nvGrpSpPr>
          <p:cNvPr id="11" name="Group 14">
            <a:extLst>
              <a:ext uri="{FF2B5EF4-FFF2-40B4-BE49-F238E27FC236}">
                <a16:creationId xmlns:a16="http://schemas.microsoft.com/office/drawing/2014/main" id="{76F29739-6650-48D0-A960-A7213B539351}"/>
              </a:ext>
            </a:extLst>
          </p:cNvPr>
          <p:cNvGrpSpPr>
            <a:grpSpLocks/>
          </p:cNvGrpSpPr>
          <p:nvPr/>
        </p:nvGrpSpPr>
        <p:grpSpPr bwMode="auto">
          <a:xfrm>
            <a:off x="491011" y="2627155"/>
            <a:ext cx="8001000" cy="3962400"/>
            <a:chOff x="838200" y="2209800"/>
            <a:chExt cx="8001000" cy="3962400"/>
          </a:xfrm>
        </p:grpSpPr>
        <p:pic>
          <p:nvPicPr>
            <p:cNvPr id="12" name="Picture 7" descr="Food Establishment Inspection Report scan.jpg">
              <a:extLst>
                <a:ext uri="{FF2B5EF4-FFF2-40B4-BE49-F238E27FC236}">
                  <a16:creationId xmlns:a16="http://schemas.microsoft.com/office/drawing/2014/main" id="{5E386AF7-421F-4ACF-8840-903A51D6E3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2209800"/>
              <a:ext cx="8001000" cy="396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" name="Group 13">
              <a:extLst>
                <a:ext uri="{FF2B5EF4-FFF2-40B4-BE49-F238E27FC236}">
                  <a16:creationId xmlns:a16="http://schemas.microsoft.com/office/drawing/2014/main" id="{66F5D1FB-BA34-4B2A-8E56-43AAF42765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43000" y="4495800"/>
              <a:ext cx="3429000" cy="685800"/>
              <a:chOff x="1143000" y="4495800"/>
              <a:chExt cx="3429000" cy="685800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BCD37BA-8C83-4D6A-9B81-36B22082D8E9}"/>
                  </a:ext>
                </a:extLst>
              </p:cNvPr>
              <p:cNvSpPr/>
              <p:nvPr/>
            </p:nvSpPr>
            <p:spPr>
              <a:xfrm flipH="1">
                <a:off x="1143000" y="4495800"/>
                <a:ext cx="3429000" cy="685800"/>
              </a:xfrm>
              <a:prstGeom prst="rect">
                <a:avLst/>
              </a:prstGeom>
              <a:solidFill>
                <a:srgbClr val="FFFF00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defRPr/>
                </a:pPr>
                <a:endParaRPr lang="ko-KR" altLang="ko-KR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" name="TextBox 11">
                <a:extLst>
                  <a:ext uri="{FF2B5EF4-FFF2-40B4-BE49-F238E27FC236}">
                    <a16:creationId xmlns:a16="http://schemas.microsoft.com/office/drawing/2014/main" id="{65ECFFD2-F698-4FB3-B4E9-EC77F1BE64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40888" y="4724400"/>
                <a:ext cx="533400" cy="25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FF0000"/>
                  </a:buClr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spcBef>
                    <a:spcPct val="20000"/>
                  </a:spcBef>
                  <a:buClr>
                    <a:srgbClr val="FF0000"/>
                  </a:buClr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lr>
                    <a:srgbClr val="FF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lr>
                    <a:srgbClr val="FF0000"/>
                  </a:buClr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lr>
                    <a:srgbClr val="FF0000"/>
                  </a:buClr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ko-KR" sz="1000" dirty="0">
                    <a:solidFill>
                      <a:srgbClr val="C00000"/>
                    </a:solidFill>
                  </a:rPr>
                  <a:t>N/O</a:t>
                </a:r>
              </a:p>
            </p:txBody>
          </p:sp>
        </p:grp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259BA38D-ECCB-412F-9A56-897A1143EBBE}"/>
              </a:ext>
            </a:extLst>
          </p:cNvPr>
          <p:cNvSpPr/>
          <p:nvPr/>
        </p:nvSpPr>
        <p:spPr>
          <a:xfrm>
            <a:off x="887764" y="4996778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9522A82-7ABC-4ED9-B42B-B3CFB51467F4}"/>
              </a:ext>
            </a:extLst>
          </p:cNvPr>
          <p:cNvSpPr/>
          <p:nvPr/>
        </p:nvSpPr>
        <p:spPr>
          <a:xfrm>
            <a:off x="1370050" y="5372599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915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33581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Five risk factors</a:t>
            </a:r>
            <a:endParaRPr kumimoji="0" lang="en-US" sz="36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51963AB-DFCD-4C09-AC89-6D21CD1F5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037" y="1641059"/>
            <a:ext cx="5190813" cy="1584729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ko-KR" dirty="0">
                <a:solidFill>
                  <a:srgbClr val="D22630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Risk Factor 2: 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Failing to cook food adequately</a:t>
            </a:r>
            <a:endParaRPr lang="en-US" altLang="ko-KR" dirty="0">
              <a:solidFill>
                <a:srgbClr val="D22630"/>
              </a:solidFill>
              <a:latin typeface="Franklin Gothic Demi" panose="020B0703020102020204" pitchFamily="34" charset="0"/>
              <a:cs typeface="Tahoma" panose="020B0604030504040204" pitchFamily="34" charset="0"/>
            </a:endParaRPr>
          </a:p>
          <a:p>
            <a:pPr marL="0" indent="0" eaLnBrk="1" hangingPunct="1">
              <a:buNone/>
            </a:pPr>
            <a:endParaRPr lang="en-US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CF1AF2-C0FE-4E48-B668-203346A0D11D}"/>
              </a:ext>
            </a:extLst>
          </p:cNvPr>
          <p:cNvSpPr txBox="1">
            <a:spLocks/>
          </p:cNvSpPr>
          <p:nvPr/>
        </p:nvSpPr>
        <p:spPr>
          <a:xfrm>
            <a:off x="482136" y="1043252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>
                <a:solidFill>
                  <a:srgbClr val="000000"/>
                </a:solidFill>
                <a:latin typeface="Franklin Gothic Book" panose="020B0503020102020204" pitchFamily="34" charset="0"/>
              </a:rPr>
              <a:t>Sandwiches ‘n more</a:t>
            </a: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 inspection report</a:t>
            </a:r>
            <a:endParaRPr kumimoji="0" lang="en-US" sz="24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grpSp>
        <p:nvGrpSpPr>
          <p:cNvPr id="16" name="Group 10">
            <a:extLst>
              <a:ext uri="{FF2B5EF4-FFF2-40B4-BE49-F238E27FC236}">
                <a16:creationId xmlns:a16="http://schemas.microsoft.com/office/drawing/2014/main" id="{2134C52B-949F-417B-9473-A9A0CBA33B0C}"/>
              </a:ext>
            </a:extLst>
          </p:cNvPr>
          <p:cNvGrpSpPr>
            <a:grpSpLocks/>
          </p:cNvGrpSpPr>
          <p:nvPr/>
        </p:nvGrpSpPr>
        <p:grpSpPr bwMode="auto">
          <a:xfrm>
            <a:off x="812037" y="2539988"/>
            <a:ext cx="7772400" cy="4038600"/>
            <a:chOff x="838200" y="2514600"/>
            <a:chExt cx="7772400" cy="4038600"/>
          </a:xfrm>
        </p:grpSpPr>
        <p:pic>
          <p:nvPicPr>
            <p:cNvPr id="17" name="Picture 7" descr="Food Establishment Inspection Report scan.jpg">
              <a:extLst>
                <a:ext uri="{FF2B5EF4-FFF2-40B4-BE49-F238E27FC236}">
                  <a16:creationId xmlns:a16="http://schemas.microsoft.com/office/drawing/2014/main" id="{161D70D6-DB12-4D2F-BC19-253BECEDBD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2514600"/>
              <a:ext cx="7772400" cy="403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6685DFD-3B9B-49CD-80D2-E492A531B57B}"/>
                </a:ext>
              </a:extLst>
            </p:cNvPr>
            <p:cNvSpPr/>
            <p:nvPr/>
          </p:nvSpPr>
          <p:spPr>
            <a:xfrm>
              <a:off x="4648200" y="3124200"/>
              <a:ext cx="3657600" cy="152400"/>
            </a:xfrm>
            <a:prstGeom prst="rect">
              <a:avLst/>
            </a:pr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ko-KR" altLang="ko-KR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259BA38D-ECCB-412F-9A56-897A1143EBBE}"/>
              </a:ext>
            </a:extLst>
          </p:cNvPr>
          <p:cNvSpPr/>
          <p:nvPr/>
        </p:nvSpPr>
        <p:spPr>
          <a:xfrm>
            <a:off x="4630746" y="3119424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158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384BE0-773C-418E-8CF0-1D31F3D6299A}"/>
              </a:ext>
            </a:extLst>
          </p:cNvPr>
          <p:cNvSpPr/>
          <p:nvPr/>
        </p:nvSpPr>
        <p:spPr>
          <a:xfrm>
            <a:off x="191589" y="191588"/>
            <a:ext cx="8752114" cy="6470469"/>
          </a:xfrm>
          <a:prstGeom prst="rect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0B25D-A52A-4B10-8211-E1CF85A0176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"/>
            <a:ext cx="431037" cy="903798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6C08E70-EFD6-43C8-B0BC-9CC577691730}"/>
              </a:ext>
            </a:extLst>
          </p:cNvPr>
          <p:cNvSpPr txBox="1">
            <a:spLocks/>
          </p:cNvSpPr>
          <p:nvPr/>
        </p:nvSpPr>
        <p:spPr>
          <a:xfrm>
            <a:off x="484639" y="633581"/>
            <a:ext cx="7886782" cy="46166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Demi" panose="020B0603020102020204" pitchFamily="34" charset="0"/>
              </a:rPr>
              <a:t>Five risk factors</a:t>
            </a:r>
            <a:endParaRPr kumimoji="0" lang="en-US" sz="3600" b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Demi" panose="020B06030201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51963AB-DFCD-4C09-AC89-6D21CD1F5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685" y="1572276"/>
            <a:ext cx="5190813" cy="1584729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ko-KR" dirty="0">
                <a:solidFill>
                  <a:srgbClr val="D22630"/>
                </a:solidFill>
                <a:latin typeface="Franklin Gothic Demi" panose="020B0703020102020204" pitchFamily="34" charset="0"/>
                <a:cs typeface="Tahoma" panose="020B0604030504040204" pitchFamily="34" charset="0"/>
              </a:rPr>
              <a:t>Risk Factor 3: </a:t>
            </a:r>
            <a:r>
              <a:rPr lang="en-US" altLang="ko-KR" dirty="0">
                <a:latin typeface="Franklin Gothic Book" panose="020B0503020102020204" pitchFamily="34" charset="0"/>
                <a:cs typeface="Tahoma" panose="020B0604030504040204" pitchFamily="34" charset="0"/>
              </a:rPr>
              <a:t>Food held at incorrect temperatures</a:t>
            </a:r>
            <a:endParaRPr lang="en-US" altLang="ko-KR" dirty="0">
              <a:solidFill>
                <a:srgbClr val="D22630"/>
              </a:solidFill>
              <a:latin typeface="Franklin Gothic Demi" panose="020B0703020102020204" pitchFamily="34" charset="0"/>
              <a:cs typeface="Tahoma" panose="020B0604030504040204" pitchFamily="34" charset="0"/>
            </a:endParaRPr>
          </a:p>
          <a:p>
            <a:pPr marL="0" indent="0" eaLnBrk="1" hangingPunct="1">
              <a:buNone/>
            </a:pPr>
            <a:endParaRPr lang="en-US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7CF1AF2-C0FE-4E48-B668-203346A0D11D}"/>
              </a:ext>
            </a:extLst>
          </p:cNvPr>
          <p:cNvSpPr txBox="1">
            <a:spLocks/>
          </p:cNvSpPr>
          <p:nvPr/>
        </p:nvSpPr>
        <p:spPr>
          <a:xfrm>
            <a:off x="482136" y="1043252"/>
            <a:ext cx="7886782" cy="417037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699" rtl="0" eaLnBrk="1" latinLnBrk="0" hangingPunct="1">
              <a:lnSpc>
                <a:spcPts val="3563"/>
              </a:lnSpc>
              <a:spcBef>
                <a:spcPct val="0"/>
              </a:spcBef>
              <a:buNone/>
              <a:defRPr sz="3375" b="1" i="0" kern="1200" cap="all" baseline="0">
                <a:solidFill>
                  <a:schemeClr val="tx1"/>
                </a:solidFill>
                <a:latin typeface="Franklin Gothic Demi" panose="020B0603020102020204" pitchFamily="34" charset="0"/>
                <a:ea typeface="Franklin Gothic Demi" panose="020B0603020102020204" pitchFamily="34" charset="0"/>
                <a:cs typeface="Franklin Gothic Demi" panose="020B0603020102020204" pitchFamily="34" charset="0"/>
              </a:defRPr>
            </a:lvl1pPr>
          </a:lstStyle>
          <a:p>
            <a:pPr marL="0" marR="0" lvl="0" indent="0" algn="l" defTabSz="914699" rtl="0" eaLnBrk="1" fontAlgn="auto" latinLnBrk="0" hangingPunct="1">
              <a:lnSpc>
                <a:spcPts val="35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>
                <a:solidFill>
                  <a:srgbClr val="000000"/>
                </a:solidFill>
                <a:latin typeface="Franklin Gothic Book" panose="020B0503020102020204" pitchFamily="34" charset="0"/>
              </a:rPr>
              <a:t>Sandwiches ‘n more</a:t>
            </a:r>
            <a:r>
              <a:rPr lang="en-US" sz="2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 inspection report</a:t>
            </a:r>
            <a:endParaRPr kumimoji="0" lang="en-US" sz="2400" b="1" i="1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 pitchFamily="34" charset="0"/>
            </a:endParaRPr>
          </a:p>
        </p:txBody>
      </p:sp>
      <p:pic>
        <p:nvPicPr>
          <p:cNvPr id="18" name="Picture 7" descr="Food Establishment Inspection Report scan.jpg">
            <a:extLst>
              <a:ext uri="{FF2B5EF4-FFF2-40B4-BE49-F238E27FC236}">
                <a16:creationId xmlns:a16="http://schemas.microsoft.com/office/drawing/2014/main" id="{19E9319A-8070-45D9-A718-170967DC0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10276"/>
            <a:ext cx="77724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5B41316-CB8B-4756-983A-25F8FDFF55A6}"/>
              </a:ext>
            </a:extLst>
          </p:cNvPr>
          <p:cNvSpPr/>
          <p:nvPr/>
        </p:nvSpPr>
        <p:spPr bwMode="auto">
          <a:xfrm>
            <a:off x="4614863" y="3288151"/>
            <a:ext cx="3657600" cy="990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ko-KR" altLang="ko-KR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9522A82-7ABC-4ED9-B42B-B3CFB51467F4}"/>
              </a:ext>
            </a:extLst>
          </p:cNvPr>
          <p:cNvSpPr/>
          <p:nvPr/>
        </p:nvSpPr>
        <p:spPr>
          <a:xfrm>
            <a:off x="5131911" y="3237304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8A5969F-10B9-4767-987B-3520D6316ECC}"/>
              </a:ext>
            </a:extLst>
          </p:cNvPr>
          <p:cNvSpPr/>
          <p:nvPr/>
        </p:nvSpPr>
        <p:spPr>
          <a:xfrm>
            <a:off x="5131910" y="3389704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958F9E0-ACBC-4B48-912C-2B489673FC63}"/>
              </a:ext>
            </a:extLst>
          </p:cNvPr>
          <p:cNvSpPr/>
          <p:nvPr/>
        </p:nvSpPr>
        <p:spPr>
          <a:xfrm>
            <a:off x="5131909" y="3562718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D772A39-980F-496C-B80B-987DC8D1C17A}"/>
              </a:ext>
            </a:extLst>
          </p:cNvPr>
          <p:cNvSpPr/>
          <p:nvPr/>
        </p:nvSpPr>
        <p:spPr>
          <a:xfrm>
            <a:off x="5131908" y="3715118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76DF869-17FA-48E0-A56E-DA624E7AB090}"/>
              </a:ext>
            </a:extLst>
          </p:cNvPr>
          <p:cNvSpPr/>
          <p:nvPr/>
        </p:nvSpPr>
        <p:spPr>
          <a:xfrm>
            <a:off x="4660658" y="3853232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025A358-351C-4AB0-8D0C-2DB746868101}"/>
              </a:ext>
            </a:extLst>
          </p:cNvPr>
          <p:cNvSpPr/>
          <p:nvPr/>
        </p:nvSpPr>
        <p:spPr>
          <a:xfrm>
            <a:off x="4660657" y="4049177"/>
            <a:ext cx="195309" cy="195309"/>
          </a:xfrm>
          <a:prstGeom prst="ellipse">
            <a:avLst/>
          </a:prstGeom>
          <a:noFill/>
          <a:ln w="19050">
            <a:solidFill>
              <a:srgbClr val="D226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431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7E0BC95FFB34588F39CC8476B1C06" ma:contentTypeVersion="5" ma:contentTypeDescription="Create a new document." ma:contentTypeScope="" ma:versionID="0792814bf0587981aebdf3a620b53ee0">
  <xsd:schema xmlns:xsd="http://www.w3.org/2001/XMLSchema" xmlns:xs="http://www.w3.org/2001/XMLSchema" xmlns:p="http://schemas.microsoft.com/office/2006/metadata/properties" xmlns:ns3="e8f4c7ce-057b-4e21-9353-0b78335ecec4" xmlns:ns4="a16d3d09-882a-4e95-b91f-206a1b605909" targetNamespace="http://schemas.microsoft.com/office/2006/metadata/properties" ma:root="true" ma:fieldsID="cc0887bb8adb6df8112797a0bbac477b" ns3:_="" ns4:_="">
    <xsd:import namespace="e8f4c7ce-057b-4e21-9353-0b78335ecec4"/>
    <xsd:import namespace="a16d3d09-882a-4e95-b91f-206a1b6059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f4c7ce-057b-4e21-9353-0b78335ece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6d3d09-882a-4e95-b91f-206a1b60590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BB7DA2C-A27B-40E7-A662-A914D5C331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f4c7ce-057b-4e21-9353-0b78335ecec4"/>
    <ds:schemaRef ds:uri="a16d3d09-882a-4e95-b91f-206a1b6059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6B3B0FA-F137-49FC-BF58-18AA308595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434807-B841-4068-ABEB-B736B067320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1344</Words>
  <Application>Microsoft Office PowerPoint</Application>
  <PresentationFormat>On-screen Show (4:3)</PresentationFormat>
  <Paragraphs>224</Paragraphs>
  <Slides>35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Arial</vt:lpstr>
      <vt:lpstr>Calibri</vt:lpstr>
      <vt:lpstr>Calibri Light</vt:lpstr>
      <vt:lpstr>Franklin Gothic Book</vt:lpstr>
      <vt:lpstr>Franklin Gothic Demi</vt:lpstr>
      <vt:lpstr>Franklin Gothic Medium</vt:lpstr>
      <vt:lpstr>Tahoma</vt:lpstr>
      <vt:lpstr>Webdings</vt:lpstr>
      <vt:lpstr>Wingdings</vt:lpstr>
      <vt:lpstr>Office Theme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UNDERSTANDING CHECK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Doty, Erin (edoty@uidaho.edu)</dc:creator>
  <cp:lastModifiedBy>Doty, Erin (edoty@uidaho.edu)</cp:lastModifiedBy>
  <cp:revision>57</cp:revision>
  <dcterms:created xsi:type="dcterms:W3CDTF">2019-05-15T18:59:01Z</dcterms:created>
  <dcterms:modified xsi:type="dcterms:W3CDTF">2019-10-17T17:16:36Z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0x010100C447E0BC95FFB34588F39CC8476B1C06</vt:lpwstr>
  </property>
</Properties>
</file>