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1" r:id="rId3"/>
    <p:sldId id="270" r:id="rId4"/>
    <p:sldId id="273" r:id="rId5"/>
    <p:sldId id="274" r:id="rId6"/>
    <p:sldId id="275" r:id="rId7"/>
    <p:sldId id="258" r:id="rId8"/>
    <p:sldId id="259" r:id="rId9"/>
    <p:sldId id="260" r:id="rId10"/>
    <p:sldId id="261" r:id="rId11"/>
    <p:sldId id="262" r:id="rId12"/>
    <p:sldId id="263" r:id="rId13"/>
    <p:sldId id="264" r:id="rId14"/>
    <p:sldId id="276"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p:cViewPr varScale="1">
        <p:scale>
          <a:sx n="95" d="100"/>
          <a:sy n="95" d="100"/>
        </p:scale>
        <p:origin x="348" y="96"/>
      </p:cViewPr>
      <p:guideLst>
        <p:guide orient="horz" pos="2160"/>
        <p:guide pos="2880"/>
      </p:guideLst>
    </p:cSldViewPr>
  </p:slideViewPr>
  <p:outlineViewPr>
    <p:cViewPr>
      <p:scale>
        <a:sx n="33" d="100"/>
        <a:sy n="33" d="100"/>
      </p:scale>
      <p:origin x="0" y="-27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7EC41-4581-43EE-9280-80C31C9AB68C}" type="datetimeFigureOut">
              <a:rPr lang="en-US" smtClean="0"/>
              <a:pPr/>
              <a:t>5/6/2026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2B890-C1D8-4AEC-AD3F-D43D88D3E7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64C5B8-3BAF-44FE-BFAC-173EC9D4EE75}" type="slidenum">
              <a:rPr lang="en-US" smtClean="0"/>
              <a:pPr fontAlgn="base">
                <a:spcBef>
                  <a:spcPct val="0"/>
                </a:spcBef>
                <a:spcAft>
                  <a:spcPct val="0"/>
                </a:spcAft>
                <a:defRPr/>
              </a:pPr>
              <a:t>1</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You are viewing a presentation on the nutrition needs for young children. This presentation will provide the information you need to offer children food that will best support their growth and development.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94982-B6C7-4BF1-838E-DDC3C35F58BD}" type="slidenum">
              <a:rPr lang="en-US" smtClean="0"/>
              <a:pPr fontAlgn="base">
                <a:spcBef>
                  <a:spcPct val="0"/>
                </a:spcBef>
                <a:spcAft>
                  <a:spcPct val="0"/>
                </a:spcAft>
                <a:defRPr/>
              </a:pPr>
              <a:t>12</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Since fiber offers so many health benefits for children, the recommended amount of fiber children should consume each days is 5 grams of fiber plus their year of age.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DD820-7334-4AF1-B701-4F8D9BC0186F}" type="slidenum">
              <a:rPr lang="en-US" smtClean="0"/>
              <a:pPr fontAlgn="base">
                <a:spcBef>
                  <a:spcPct val="0"/>
                </a:spcBef>
                <a:spcAft>
                  <a:spcPct val="0"/>
                </a:spcAft>
                <a:defRPr/>
              </a:pPr>
              <a:t>13</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For example: A child who is 3 years old would need roughly 8 grams of fiber because you add 5 grams of fiber to their year of age for a total of 8 grams of fiber per 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DD820-7334-4AF1-B701-4F8D9BC0186F}" type="slidenum">
              <a:rPr lang="en-US" smtClean="0"/>
              <a:pPr fontAlgn="base">
                <a:spcBef>
                  <a:spcPct val="0"/>
                </a:spcBef>
                <a:spcAft>
                  <a:spcPct val="0"/>
                </a:spcAft>
                <a:defRPr/>
              </a:pPr>
              <a:t>14</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For example: A child who is 3 years old would need roughly 8 grams of fiber because you add 5 grams of fiber to their year of age for a total of 8 grams of fiber per day.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E4D7D-6030-4D3D-9691-AEC462BAF84B}" type="slidenum">
              <a:rPr lang="en-US" smtClean="0"/>
              <a:pPr fontAlgn="base">
                <a:spcBef>
                  <a:spcPct val="0"/>
                </a:spcBef>
                <a:spcAft>
                  <a:spcPct val="0"/>
                </a:spcAft>
                <a:defRPr/>
              </a:pPr>
              <a:t>15</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Another group of nutrients important for children’s growth and development present in the grains group is the B-vitamin complex. Contrary to popular belief, the B-vitamins themselves do not provide energy. Rather, they must be present in order for the body to break down carbohydrates for energy. B-vitamins include vitamin B6, niacin, </a:t>
            </a:r>
            <a:r>
              <a:rPr lang="en-US" dirty="0" err="1"/>
              <a:t>folate</a:t>
            </a:r>
            <a:r>
              <a:rPr lang="en-US" dirty="0"/>
              <a:t>, </a:t>
            </a:r>
            <a:r>
              <a:rPr lang="en-US" dirty="0" err="1"/>
              <a:t>pantothenic</a:t>
            </a:r>
            <a:r>
              <a:rPr lang="en-US" dirty="0"/>
              <a:t> acid, riboflavin, and thiamin.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According to the MyPyramid recommendations, children between 2-5 years of age should consume 3-5 ounces from the whole grains and breads group. </a:t>
            </a:r>
          </a:p>
        </p:txBody>
      </p:sp>
      <p:sp>
        <p:nvSpPr>
          <p:cNvPr id="4" name="Slide Number Placeholder 3"/>
          <p:cNvSpPr>
            <a:spLocks noGrp="1"/>
          </p:cNvSpPr>
          <p:nvPr>
            <p:ph type="sldNum" sz="quarter" idx="5"/>
          </p:nvPr>
        </p:nvSpPr>
        <p:spPr/>
        <p:txBody>
          <a:bodyPr/>
          <a:lstStyle/>
          <a:p>
            <a:pPr>
              <a:defRPr/>
            </a:pPr>
            <a:fld id="{1FFB0501-E97D-4309-94F7-E6006032DE9F}"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An example of a 1 ounce portion of whole grains is a slice of whole wheat toast. </a:t>
            </a:r>
          </a:p>
        </p:txBody>
      </p:sp>
      <p:sp>
        <p:nvSpPr>
          <p:cNvPr id="4" name="Slide Number Placeholder 3"/>
          <p:cNvSpPr>
            <a:spLocks noGrp="1"/>
          </p:cNvSpPr>
          <p:nvPr>
            <p:ph type="sldNum" sz="quarter" idx="5"/>
          </p:nvPr>
        </p:nvSpPr>
        <p:spPr/>
        <p:txBody>
          <a:bodyPr/>
          <a:lstStyle/>
          <a:p>
            <a:pPr>
              <a:defRPr/>
            </a:pPr>
            <a:fld id="{B1E0FF46-8F94-4449-B97C-48A8FACEC059}"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By offering children a variety of whole grains, you are ensuring they will get the nutrients from this group that will help them move and learn! </a:t>
            </a:r>
          </a:p>
        </p:txBody>
      </p:sp>
      <p:sp>
        <p:nvSpPr>
          <p:cNvPr id="4" name="Slide Number Placeholder 3"/>
          <p:cNvSpPr>
            <a:spLocks noGrp="1"/>
          </p:cNvSpPr>
          <p:nvPr>
            <p:ph type="sldNum" sz="quarter" idx="5"/>
          </p:nvPr>
        </p:nvSpPr>
        <p:spPr/>
        <p:txBody>
          <a:bodyPr/>
          <a:lstStyle/>
          <a:p>
            <a:pPr>
              <a:defRPr/>
            </a:pPr>
            <a:fld id="{1B46BB6B-1CCC-4573-8806-D303D7E64CC4}"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Visit these two websites to learn more </a:t>
            </a:r>
            <a:r>
              <a:rPr lang="en-US"/>
              <a:t>about grains </a:t>
            </a:r>
            <a:r>
              <a:rPr lang="en-US" dirty="0"/>
              <a:t>group. </a:t>
            </a:r>
          </a:p>
        </p:txBody>
      </p:sp>
      <p:sp>
        <p:nvSpPr>
          <p:cNvPr id="4" name="Slide Number Placeholder 3"/>
          <p:cNvSpPr>
            <a:spLocks noGrp="1"/>
          </p:cNvSpPr>
          <p:nvPr>
            <p:ph type="sldNum" sz="quarter" idx="5"/>
          </p:nvPr>
        </p:nvSpPr>
        <p:spPr/>
        <p:txBody>
          <a:bodyPr/>
          <a:lstStyle/>
          <a:p>
            <a:pPr>
              <a:defRPr/>
            </a:pPr>
            <a:fld id="{0971F238-61E0-418B-B525-9524FE4A803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presentation is intended for trainers to provide detailed information about the foods in the grains group.</a:t>
            </a:r>
          </a:p>
          <a:p>
            <a:endParaRPr lang="en-US" dirty="0"/>
          </a:p>
        </p:txBody>
      </p:sp>
      <p:sp>
        <p:nvSpPr>
          <p:cNvPr id="4" name="Slide Number Placeholder 3"/>
          <p:cNvSpPr>
            <a:spLocks noGrp="1"/>
          </p:cNvSpPr>
          <p:nvPr>
            <p:ph type="sldNum" sz="quarter" idx="10"/>
          </p:nvPr>
        </p:nvSpPr>
        <p:spPr/>
        <p:txBody>
          <a:bodyPr/>
          <a:lstStyle/>
          <a:p>
            <a:fld id="{7AE3B4FF-1E13-44CD-89FF-7FDFF128D8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Piaget describes stages</a:t>
            </a:r>
            <a:r>
              <a:rPr lang="en-US" baseline="0" dirty="0"/>
              <a:t> in children’s cognitive development: </a:t>
            </a:r>
            <a:r>
              <a:rPr lang="en-US" baseline="0" dirty="0" err="1"/>
              <a:t>sensorimotor</a:t>
            </a:r>
            <a:r>
              <a:rPr lang="en-US" baseline="0" dirty="0"/>
              <a:t> stage; preoperational stage; concrete operational, and formal operational or abstract stage. Early childhood involves the first three stages, meaning children are not developmentally ready for abstract information. Unfortunately, a lot of nutrition information is abstract such as vitamins and minerals. </a:t>
            </a:r>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Appropriate</a:t>
            </a:r>
            <a:r>
              <a:rPr lang="en-US" baseline="0" dirty="0"/>
              <a:t> nutrition information for young children is concrete. Therefore, information about nutrition for trainers will provide phrases that are concrete. Appropriate phrases will be provided in the training materials for each food group topic.</a:t>
            </a:r>
            <a:endParaRPr lang="en-US" dirty="0"/>
          </a:p>
        </p:txBody>
      </p:sp>
      <p:sp>
        <p:nvSpPr>
          <p:cNvPr id="4" name="Slide Number Placeholder 3"/>
          <p:cNvSpPr>
            <a:spLocks noGrp="1"/>
          </p:cNvSpPr>
          <p:nvPr>
            <p:ph type="sldNum" sz="quarter" idx="10"/>
          </p:nvPr>
        </p:nvSpPr>
        <p:spPr/>
        <p:txBody>
          <a:bodyPr/>
          <a:lstStyle/>
          <a:p>
            <a:fld id="{2C91E669-8249-4ED5-B9FF-5D4ACD0EF9C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08D50D-194F-4F90-BF16-21FC4E9C5C1B}" type="slidenum">
              <a:rPr lang="en-US" smtClean="0"/>
              <a:pPr fontAlgn="base">
                <a:spcBef>
                  <a:spcPct val="0"/>
                </a:spcBef>
                <a:spcAft>
                  <a:spcPct val="0"/>
                </a:spcAft>
                <a:defRPr/>
              </a:pPr>
              <a:t>7</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primary role of the carbohydrate nutrient is to provide children (and adults) with energy. The energy you get from carbohydrates is used by the body for all activities (such as breathing, thinking, or walking.)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11E6B-E6A1-4B76-8631-0C24E27B80FB}" type="slidenum">
              <a:rPr lang="en-US" smtClean="0"/>
              <a:pPr fontAlgn="base">
                <a:spcBef>
                  <a:spcPct val="0"/>
                </a:spcBef>
                <a:spcAft>
                  <a:spcPct val="0"/>
                </a:spcAft>
                <a:defRPr/>
              </a:pPr>
              <a:t>8</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energy children get from carbohydrates in the grains group help them move!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20D74-56F7-43F0-9D15-48ADB666EE04}" type="slidenum">
              <a:rPr lang="en-US" smtClean="0"/>
              <a:pPr fontAlgn="base">
                <a:spcBef>
                  <a:spcPct val="0"/>
                </a:spcBef>
                <a:spcAft>
                  <a:spcPct val="0"/>
                </a:spcAft>
                <a:defRPr/>
              </a:pPr>
              <a:t>9</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also includes helping them to run fast and jump high!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BB114C-F011-45F1-8E81-76B715C78B66}" type="slidenum">
              <a:rPr lang="en-US" smtClean="0"/>
              <a:pPr fontAlgn="base">
                <a:spcBef>
                  <a:spcPct val="0"/>
                </a:spcBef>
                <a:spcAft>
                  <a:spcPct val="0"/>
                </a:spcAft>
                <a:defRPr/>
              </a:pPr>
              <a:t>10</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critical function of carbohydrates in the grains group is helping children to learn. By offering children a variety of grains they receive the energy their brains need to learn. Grains should be offered to children throughout the day too. Children’s bodies don’t store enough carbohydrates to provide energy for long periods of time. Therefore, grains should be offered every 2-3 hours as part of a meal or snack.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59475-5AF5-45D3-A2A9-F8BBF6A2461B}" type="slidenum">
              <a:rPr lang="en-US" smtClean="0"/>
              <a:pPr fontAlgn="base">
                <a:spcBef>
                  <a:spcPct val="0"/>
                </a:spcBef>
                <a:spcAft>
                  <a:spcPct val="0"/>
                </a:spcAft>
                <a:defRPr/>
              </a:pPr>
              <a:t>11</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When whole grains are consumed, the added benefit is fiber. Fiber provides many health benefits for children such maintaining a healthy digestive tract, helping to prevent constipation and helping to manage blood glucose levels.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66E333-D275-4982-866F-48E5A6CC0DEF}"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6E333-D275-4982-866F-48E5A6CC0DEF}"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6E333-D275-4982-866F-48E5A6CC0DEF}"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6E333-D275-4982-866F-48E5A6CC0DEF}"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6E333-D275-4982-866F-48E5A6CC0DEF}"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6E333-D275-4982-866F-48E5A6CC0DEF}"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6E333-D275-4982-866F-48E5A6CC0DEF}"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6E333-D275-4982-866F-48E5A6CC0DEF}" type="datetimeFigureOut">
              <a:rPr lang="en-US" smtClean="0"/>
              <a:pPr/>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6E333-D275-4982-866F-48E5A6CC0DEF}" type="datetimeFigureOut">
              <a:rPr lang="en-US" smtClean="0"/>
              <a:pPr/>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6E333-D275-4982-866F-48E5A6CC0DEF}"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78E37-74B7-464C-87C2-AD6FD409C2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6E333-D275-4982-866F-48E5A6CC0DEF}" type="datetimeFigureOut">
              <a:rPr lang="en-US" smtClean="0"/>
              <a:pPr/>
              <a:t>5/6/2026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78E37-74B7-464C-87C2-AD6FD409C2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cdc.gov/nutrition/everyone/basics/carb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3076" name="Picture 7">
            <a:extLst>
              <a:ext uri="{C183D7F6-B498-43B3-948B-1728B52AA6E4}">
                <adec:decorative xmlns:adec="http://schemas.microsoft.com/office/drawing/2017/decorative" val="1"/>
              </a:ext>
            </a:extLst>
          </p:cNvPr>
          <p:cNvPicPr>
            <a:picLocks noChangeAspect="1"/>
          </p:cNvPicPr>
          <p:nvPr/>
        </p:nvPicPr>
        <p:blipFill>
          <a:blip r:embed="rId3" cstate="print"/>
          <a:srcRect r="35417"/>
          <a:stretch>
            <a:fillRect/>
          </a:stretch>
        </p:blipFill>
        <p:spPr bwMode="auto">
          <a:xfrm>
            <a:off x="6096000" y="152400"/>
            <a:ext cx="2755900" cy="914400"/>
          </a:xfrm>
          <a:prstGeom prst="rect">
            <a:avLst/>
          </a:prstGeom>
          <a:noFill/>
          <a:ln w="9525">
            <a:noFill/>
            <a:miter lim="800000"/>
            <a:headEnd/>
            <a:tailEnd/>
          </a:ln>
        </p:spPr>
      </p:pic>
      <p:sp>
        <p:nvSpPr>
          <p:cNvPr id="9" name="TextBox 8"/>
          <p:cNvSpPr txBox="1"/>
          <p:nvPr/>
        </p:nvSpPr>
        <p:spPr>
          <a:xfrm>
            <a:off x="4876800" y="6396335"/>
            <a:ext cx="409952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latin typeface="Arial Black" pitchFamily="34" charset="0"/>
              </a:rPr>
              <a:t>Workshop Presentation</a:t>
            </a:r>
          </a:p>
        </p:txBody>
      </p:sp>
      <p:grpSp>
        <p:nvGrpSpPr>
          <p:cNvPr id="10" name="Group 9">
            <a:extLst>
              <a:ext uri="{C183D7F6-B498-43B3-948B-1728B52AA6E4}">
                <adec:decorative xmlns:adec="http://schemas.microsoft.com/office/drawing/2017/decorative" val="1"/>
              </a:ext>
            </a:extLst>
          </p:cNvPr>
          <p:cNvGrpSpPr/>
          <p:nvPr/>
        </p:nvGrpSpPr>
        <p:grpSpPr>
          <a:xfrm>
            <a:off x="381000" y="152400"/>
            <a:ext cx="1816100" cy="2057400"/>
            <a:chOff x="381000" y="152400"/>
            <a:chExt cx="1816100" cy="2057400"/>
          </a:xfrm>
        </p:grpSpPr>
        <p:pic>
          <p:nvPicPr>
            <p:cNvPr id="6" name="Picture 19" descr="korean girl looking at camera"/>
            <p:cNvPicPr>
              <a:picLocks noChangeAspect="1" noChangeArrowheads="1"/>
            </p:cNvPicPr>
            <p:nvPr/>
          </p:nvPicPr>
          <p:blipFill>
            <a:blip r:embed="rId4" cstate="print">
              <a:lum/>
            </a:blip>
            <a:srcRect l="17614" r="11928" b="9978"/>
            <a:stretch>
              <a:fillRect/>
            </a:stretch>
          </p:blipFill>
          <p:spPr bwMode="auto">
            <a:xfrm>
              <a:off x="381000" y="1219200"/>
              <a:ext cx="990600" cy="990600"/>
            </a:xfrm>
            <a:prstGeom prst="rect">
              <a:avLst/>
            </a:prstGeom>
            <a:noFill/>
            <a:ln w="9525">
              <a:noFill/>
              <a:miter lim="800000"/>
              <a:headEnd/>
              <a:tailEnd/>
            </a:ln>
            <a:scene3d>
              <a:camera prst="orthographicFront"/>
              <a:lightRig rig="threePt" dir="t"/>
            </a:scene3d>
            <a:sp3d>
              <a:bevelT/>
            </a:sp3d>
          </p:spPr>
        </p:pic>
        <p:pic>
          <p:nvPicPr>
            <p:cNvPr id="7" name="Picture 6" descr="USDA children1.jpg"/>
            <p:cNvPicPr>
              <a:picLocks noChangeAspect="1"/>
            </p:cNvPicPr>
            <p:nvPr/>
          </p:nvPicPr>
          <p:blipFill>
            <a:blip r:embed="rId5" cstate="print"/>
            <a:srcRect l="4566" t="17751" r="40643"/>
            <a:stretch>
              <a:fillRect/>
            </a:stretch>
          </p:blipFill>
          <p:spPr>
            <a:xfrm>
              <a:off x="381000" y="152400"/>
              <a:ext cx="990600" cy="994452"/>
            </a:xfrm>
            <a:prstGeom prst="rect">
              <a:avLst/>
            </a:prstGeom>
            <a:scene3d>
              <a:camera prst="orthographicFront"/>
              <a:lightRig rig="threePt" dir="t"/>
            </a:scene3d>
            <a:sp3d>
              <a:bevelT/>
            </a:sp3d>
          </p:spPr>
        </p:pic>
        <p:pic>
          <p:nvPicPr>
            <p:cNvPr id="8" name="Picture 6"/>
            <p:cNvPicPr>
              <a:picLocks noChangeAspect="1" noChangeArrowheads="1"/>
            </p:cNvPicPr>
            <p:nvPr/>
          </p:nvPicPr>
          <p:blipFill>
            <a:blip r:embed="rId6" cstate="print"/>
            <a:srcRect l="7018" t="18304" r="15789" b="12053"/>
            <a:stretch>
              <a:fillRect/>
            </a:stretch>
          </p:blipFill>
          <p:spPr bwMode="auto">
            <a:xfrm>
              <a:off x="1219200" y="762000"/>
              <a:ext cx="977900" cy="990600"/>
            </a:xfrm>
            <a:prstGeom prst="rect">
              <a:avLst/>
            </a:prstGeom>
            <a:noFill/>
            <a:ln w="9525">
              <a:noFill/>
              <a:miter lim="800000"/>
              <a:headEnd/>
              <a:tailEnd/>
            </a:ln>
            <a:effectLst/>
            <a:scene3d>
              <a:camera prst="orthographicFront"/>
              <a:lightRig rig="threePt" dir="t"/>
            </a:scene3d>
            <a:sp3d>
              <a:bevelT/>
            </a:sp3d>
          </p:spPr>
        </p:pic>
      </p:grpSp>
      <p:sp>
        <p:nvSpPr>
          <p:cNvPr id="12" name="Rectangle 9"/>
          <p:cNvSpPr>
            <a:spLocks noGrp="1" noChangeArrowheads="1"/>
          </p:cNvSpPr>
          <p:nvPr>
            <p:ph type="title" idx="4294967295"/>
          </p:nvPr>
        </p:nvSpPr>
        <p:spPr bwMode="auto">
          <a:xfrm>
            <a:off x="304800" y="1981200"/>
            <a:ext cx="8610600" cy="3276600"/>
          </a:xfrm>
          <a:prstGeom prst="rect">
            <a:avLst/>
          </a:prstGeom>
          <a:noFill/>
          <a:ln w="12700">
            <a:noFill/>
            <a:prstDash/>
            <a:miter lim="800000"/>
            <a:headEnd/>
            <a:tailEnd/>
          </a:ln>
          <a:effectLst/>
        </p:spPr>
        <p:txBody>
          <a:bodyPr rot="0" spcFirstLastPara="0" vertOverflow="overflow" horzOverflow="overflow" vert="horz" wrap="square" lIns="90488" tIns="44450" rIns="90488" bIns="4445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Nutrition for </a:t>
            </a:r>
            <a:br>
              <a:rPr kumimoji="0" lang="en-US" sz="6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br>
            <a:r>
              <a:rPr kumimoji="0" lang="en-US" sz="6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Young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Grains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(Insert your name here)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Grains</a:t>
            </a:r>
          </a:p>
        </p:txBody>
      </p:sp>
      <p:sp>
        <p:nvSpPr>
          <p:cNvPr id="110596" name="Rectangle 4"/>
          <p:cNvSpPr>
            <a:spLocks noGrp="1" noChangeArrowheads="1"/>
          </p:cNvSpPr>
          <p:nvPr>
            <p:ph type="title" idx="4294967295"/>
          </p:nvPr>
        </p:nvSpPr>
        <p:spPr bwMode="auto">
          <a:xfrm>
            <a:off x="762000" y="1600200"/>
            <a:ext cx="7391400" cy="2667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8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Help them learn!</a:t>
            </a:r>
          </a:p>
        </p:txBody>
      </p:sp>
      <p:sp>
        <p:nvSpPr>
          <p:cNvPr id="7172" name="Rectangle 10">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7173" name="Picture 7">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09600" y="2895600"/>
            <a:ext cx="5029200" cy="3352800"/>
          </a:xfrm>
          <a:prstGeom prst="rect">
            <a:avLst/>
          </a:prstGeom>
          <a:noFill/>
          <a:ln w="9525">
            <a:noFill/>
            <a:miter lim="800000"/>
            <a:headEnd/>
            <a:tailEnd/>
          </a:ln>
        </p:spPr>
      </p:pic>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Whole Grains</a:t>
            </a:r>
          </a:p>
        </p:txBody>
      </p:sp>
      <p:sp>
        <p:nvSpPr>
          <p:cNvPr id="110596" name="Rectangle 4"/>
          <p:cNvSpPr>
            <a:spLocks noGrp="1" noChangeArrowheads="1"/>
          </p:cNvSpPr>
          <p:nvPr>
            <p:ph type="title" idx="4294967295"/>
          </p:nvPr>
        </p:nvSpPr>
        <p:spPr bwMode="auto">
          <a:xfrm>
            <a:off x="609600" y="1752600"/>
            <a:ext cx="7391400" cy="2209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8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Provides Fiber</a:t>
            </a:r>
          </a:p>
        </p:txBody>
      </p:sp>
      <p:sp>
        <p:nvSpPr>
          <p:cNvPr id="8196" name="Rectangle 10" descr="Left bread has less fiber and the right bread has more fibe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819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33400" y="2971800"/>
            <a:ext cx="4918075" cy="3389313"/>
          </a:xfrm>
          <a:prstGeom prst="rect">
            <a:avLst/>
          </a:prstGeom>
          <a:noFill/>
          <a:ln w="9525">
            <a:noFill/>
            <a:miter lim="800000"/>
            <a:headEnd/>
            <a:tailEnd/>
          </a:ln>
        </p:spPr>
      </p:pic>
      <p:sp>
        <p:nvSpPr>
          <p:cNvPr id="8198" name="TextBox 6"/>
          <p:cNvSpPr txBox="1">
            <a:spLocks noChangeArrowheads="1"/>
          </p:cNvSpPr>
          <p:nvPr/>
        </p:nvSpPr>
        <p:spPr bwMode="auto">
          <a:xfrm>
            <a:off x="914400" y="5486400"/>
            <a:ext cx="1338263" cy="369888"/>
          </a:xfrm>
          <a:prstGeom prst="rect">
            <a:avLst/>
          </a:prstGeom>
          <a:solidFill>
            <a:schemeClr val="bg1"/>
          </a:solidFill>
          <a:ln w="9525">
            <a:noFill/>
            <a:miter lim="800000"/>
            <a:headEnd/>
            <a:tailEnd/>
          </a:ln>
        </p:spPr>
        <p:txBody>
          <a:bodyPr wrap="none">
            <a:spAutoFit/>
          </a:bodyPr>
          <a:lstStyle/>
          <a:p>
            <a:r>
              <a:rPr lang="en-US" b="1"/>
              <a:t>Less Fiber</a:t>
            </a:r>
          </a:p>
        </p:txBody>
      </p:sp>
      <p:sp>
        <p:nvSpPr>
          <p:cNvPr id="8199" name="TextBox 7"/>
          <p:cNvSpPr txBox="1">
            <a:spLocks noChangeArrowheads="1"/>
          </p:cNvSpPr>
          <p:nvPr/>
        </p:nvSpPr>
        <p:spPr bwMode="auto">
          <a:xfrm>
            <a:off x="3657600" y="5486400"/>
            <a:ext cx="1365250" cy="369888"/>
          </a:xfrm>
          <a:prstGeom prst="rect">
            <a:avLst/>
          </a:prstGeom>
          <a:solidFill>
            <a:schemeClr val="bg1"/>
          </a:solidFill>
          <a:ln w="9525">
            <a:noFill/>
            <a:miter lim="800000"/>
            <a:headEnd/>
            <a:tailEnd/>
          </a:ln>
        </p:spPr>
        <p:txBody>
          <a:bodyPr wrap="none">
            <a:spAutoFit/>
          </a:bodyPr>
          <a:lstStyle/>
          <a:p>
            <a:r>
              <a:rPr lang="en-US" b="1"/>
              <a:t>More Fiber</a:t>
            </a:r>
          </a:p>
        </p:txBody>
      </p:sp>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7" name="Rectangle 11"/>
          <p:cNvSpPr>
            <a:spLocks noChangeArrowheads="1"/>
          </p:cNvSpPr>
          <p:nvPr/>
        </p:nvSpPr>
        <p:spPr bwMode="auto">
          <a:xfrm>
            <a:off x="304800" y="228600"/>
            <a:ext cx="8610600" cy="990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a:effectLst>
                  <a:outerShdw blurRad="38100" dist="38100" dir="2700000" algn="tl">
                    <a:srgbClr val="000000"/>
                  </a:outerShdw>
                </a:effectLst>
                <a:latin typeface="+mn-lt"/>
              </a:rPr>
              <a:t>Complex carbohydrates</a:t>
            </a:r>
          </a:p>
          <a:p>
            <a:pPr lvl="1" algn="ctr" fontAlgn="auto">
              <a:spcBef>
                <a:spcPct val="20000"/>
              </a:spcBef>
              <a:spcAft>
                <a:spcPts val="0"/>
              </a:spcAft>
              <a:buClr>
                <a:schemeClr val="bg2"/>
              </a:buClr>
              <a:buFont typeface="Tahoma" pitchFamily="34" charset="0"/>
              <a:buNone/>
              <a:defRPr/>
            </a:pPr>
            <a:endParaRPr lang="en-US" sz="4400" b="1">
              <a:solidFill>
                <a:srgbClr val="4D4D4D"/>
              </a:solidFill>
              <a:effectLst>
                <a:outerShdw blurRad="38100" dist="38100" dir="2700000" algn="tl">
                  <a:srgbClr val="000000"/>
                </a:outerShdw>
              </a:effectLst>
              <a:latin typeface="+mn-lt"/>
            </a:endParaRPr>
          </a:p>
        </p:txBody>
      </p:sp>
      <p:sp>
        <p:nvSpPr>
          <p:cNvPr id="239628" name="Rectangle 12"/>
          <p:cNvSpPr>
            <a:spLocks noChangeArrowheads="1"/>
          </p:cNvSpPr>
          <p:nvPr/>
        </p:nvSpPr>
        <p:spPr bwMode="auto">
          <a:xfrm>
            <a:off x="152400" y="1447800"/>
            <a:ext cx="8991600" cy="12954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dirty="0">
                <a:effectLst>
                  <a:outerShdw blurRad="38100" dist="38100" dir="2700000" algn="tl">
                    <a:srgbClr val="000000"/>
                  </a:outerShdw>
                </a:effectLst>
                <a:latin typeface="+mn-lt"/>
              </a:rPr>
              <a:t>Fiber </a:t>
            </a:r>
            <a:r>
              <a:rPr lang="en-US" sz="4800" b="1" dirty="0">
                <a:solidFill>
                  <a:srgbClr val="4D4D4D"/>
                </a:solidFill>
                <a:effectLst>
                  <a:outerShdw blurRad="38100" dist="38100" dir="2700000" algn="tl">
                    <a:srgbClr val="000000"/>
                  </a:outerShdw>
                </a:effectLst>
                <a:latin typeface="+mn-lt"/>
              </a:rPr>
              <a:t>- </a:t>
            </a:r>
            <a:r>
              <a:rPr lang="en-US" sz="4800" b="1" dirty="0">
                <a:solidFill>
                  <a:schemeClr val="accent2"/>
                </a:solidFill>
                <a:effectLst>
                  <a:outerShdw blurRad="38100" dist="38100" dir="2700000" algn="tl">
                    <a:srgbClr val="000000"/>
                  </a:outerShdw>
                </a:effectLst>
                <a:latin typeface="+mn-lt"/>
              </a:rPr>
              <a:t>Recommendation</a:t>
            </a:r>
          </a:p>
          <a:p>
            <a:pPr algn="ctr" fontAlgn="auto">
              <a:spcBef>
                <a:spcPct val="20000"/>
              </a:spcBef>
              <a:spcAft>
                <a:spcPts val="0"/>
              </a:spcAft>
              <a:buClr>
                <a:schemeClr val="bg2"/>
              </a:buClr>
              <a:buSzPct val="120000"/>
              <a:defRPr/>
            </a:pPr>
            <a:endParaRPr lang="en-US" sz="4800" b="1" dirty="0">
              <a:solidFill>
                <a:srgbClr val="4D4D4D"/>
              </a:solidFill>
              <a:effectLst>
                <a:outerShdw blurRad="38100" dist="38100" dir="2700000" algn="tl">
                  <a:srgbClr val="000000"/>
                </a:outerShdw>
              </a:effectLst>
              <a:latin typeface="+mn-lt"/>
            </a:endParaRPr>
          </a:p>
        </p:txBody>
      </p:sp>
      <p:sp>
        <p:nvSpPr>
          <p:cNvPr id="9220" name="Rectangle 25">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grpSp>
        <p:nvGrpSpPr>
          <p:cNvPr id="2" name="Group 26">
            <a:extLst>
              <a:ext uri="{C183D7F6-B498-43B3-948B-1728B52AA6E4}">
                <adec:decorative xmlns:adec="http://schemas.microsoft.com/office/drawing/2017/decorative" val="1"/>
              </a:ext>
            </a:extLst>
          </p:cNvPr>
          <p:cNvGrpSpPr>
            <a:grpSpLocks/>
          </p:cNvGrpSpPr>
          <p:nvPr/>
        </p:nvGrpSpPr>
        <p:grpSpPr bwMode="auto">
          <a:xfrm>
            <a:off x="533400" y="5029200"/>
            <a:ext cx="1828800" cy="1143000"/>
            <a:chOff x="240" y="1104"/>
            <a:chExt cx="1479" cy="768"/>
          </a:xfrm>
        </p:grpSpPr>
        <p:sp>
          <p:nvSpPr>
            <p:cNvPr id="9224" name="AutoShape 27"/>
            <p:cNvSpPr>
              <a:spLocks noChangeArrowheads="1"/>
            </p:cNvSpPr>
            <p:nvPr/>
          </p:nvSpPr>
          <p:spPr bwMode="auto">
            <a:xfrm>
              <a:off x="240"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5" name="AutoShape 28"/>
            <p:cNvSpPr>
              <a:spLocks noChangeArrowheads="1"/>
            </p:cNvSpPr>
            <p:nvPr/>
          </p:nvSpPr>
          <p:spPr bwMode="auto">
            <a:xfrm>
              <a:off x="384"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6" name="AutoShape 29"/>
            <p:cNvSpPr>
              <a:spLocks noChangeArrowheads="1"/>
            </p:cNvSpPr>
            <p:nvPr/>
          </p:nvSpPr>
          <p:spPr bwMode="auto">
            <a:xfrm>
              <a:off x="528"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7" name="AutoShape 30"/>
            <p:cNvSpPr>
              <a:spLocks noChangeArrowheads="1"/>
            </p:cNvSpPr>
            <p:nvPr/>
          </p:nvSpPr>
          <p:spPr bwMode="auto">
            <a:xfrm rot="-355891">
              <a:off x="672"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8" name="AutoShape 31"/>
            <p:cNvSpPr>
              <a:spLocks noChangeArrowheads="1"/>
            </p:cNvSpPr>
            <p:nvPr/>
          </p:nvSpPr>
          <p:spPr bwMode="auto">
            <a:xfrm rot="-1849883">
              <a:off x="816" y="172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29" name="AutoShape 32"/>
            <p:cNvSpPr>
              <a:spLocks noChangeArrowheads="1"/>
            </p:cNvSpPr>
            <p:nvPr/>
          </p:nvSpPr>
          <p:spPr bwMode="auto">
            <a:xfrm>
              <a:off x="912" y="163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0" name="AutoShape 33"/>
            <p:cNvSpPr>
              <a:spLocks noChangeArrowheads="1"/>
            </p:cNvSpPr>
            <p:nvPr/>
          </p:nvSpPr>
          <p:spPr bwMode="auto">
            <a:xfrm rot="-3668461">
              <a:off x="988" y="1508"/>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9231" name="AutoShape 34"/>
            <p:cNvSpPr>
              <a:spLocks noChangeArrowheads="1"/>
            </p:cNvSpPr>
            <p:nvPr/>
          </p:nvSpPr>
          <p:spPr bwMode="auto">
            <a:xfrm rot="-5043904">
              <a:off x="1036" y="1364"/>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9232" name="AutoShape 35"/>
            <p:cNvSpPr>
              <a:spLocks noChangeArrowheads="1"/>
            </p:cNvSpPr>
            <p:nvPr/>
          </p:nvSpPr>
          <p:spPr bwMode="auto">
            <a:xfrm rot="2327672">
              <a:off x="988" y="122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3" name="AutoShape 36"/>
            <p:cNvSpPr>
              <a:spLocks noChangeArrowheads="1"/>
            </p:cNvSpPr>
            <p:nvPr/>
          </p:nvSpPr>
          <p:spPr bwMode="auto">
            <a:xfrm rot="1379694">
              <a:off x="864"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4" name="AutoShape 37"/>
            <p:cNvSpPr>
              <a:spLocks noChangeArrowheads="1"/>
            </p:cNvSpPr>
            <p:nvPr/>
          </p:nvSpPr>
          <p:spPr bwMode="auto">
            <a:xfrm rot="639349">
              <a:off x="720"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5" name="AutoShape 38"/>
            <p:cNvSpPr>
              <a:spLocks noChangeArrowheads="1"/>
            </p:cNvSpPr>
            <p:nvPr/>
          </p:nvSpPr>
          <p:spPr bwMode="auto">
            <a:xfrm rot="-355891">
              <a:off x="576"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6" name="AutoShape 39"/>
            <p:cNvSpPr>
              <a:spLocks noChangeArrowheads="1"/>
            </p:cNvSpPr>
            <p:nvPr/>
          </p:nvSpPr>
          <p:spPr bwMode="auto">
            <a:xfrm rot="-1939221">
              <a:off x="432"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7" name="AutoShape 40"/>
            <p:cNvSpPr>
              <a:spLocks noChangeArrowheads="1"/>
            </p:cNvSpPr>
            <p:nvPr/>
          </p:nvSpPr>
          <p:spPr bwMode="auto">
            <a:xfrm rot="4455959">
              <a:off x="364" y="1268"/>
              <a:ext cx="135" cy="96"/>
            </a:xfrm>
            <a:prstGeom prst="hexagon">
              <a:avLst>
                <a:gd name="adj" fmla="val 35156"/>
                <a:gd name="vf" fmla="val 115470"/>
              </a:avLst>
            </a:prstGeom>
            <a:solidFill>
              <a:srgbClr val="FF9900"/>
            </a:solidFill>
            <a:ln w="9525">
              <a:solidFill>
                <a:srgbClr val="000000"/>
              </a:solidFill>
              <a:miter lim="800000"/>
              <a:headEnd/>
              <a:tailEnd/>
            </a:ln>
          </p:spPr>
          <p:txBody>
            <a:bodyPr rot="10800000" vert="eaVert" wrap="none" anchor="ctr"/>
            <a:lstStyle/>
            <a:p>
              <a:pPr algn="ctr"/>
              <a:endParaRPr lang="en-US" sz="4000"/>
            </a:p>
          </p:txBody>
        </p:sp>
        <p:sp>
          <p:nvSpPr>
            <p:cNvPr id="9238" name="AutoShape 41"/>
            <p:cNvSpPr>
              <a:spLocks noChangeArrowheads="1"/>
            </p:cNvSpPr>
            <p:nvPr/>
          </p:nvSpPr>
          <p:spPr bwMode="auto">
            <a:xfrm rot="1410511">
              <a:off x="432" y="139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39" name="AutoShape 42"/>
            <p:cNvSpPr>
              <a:spLocks noChangeArrowheads="1"/>
            </p:cNvSpPr>
            <p:nvPr/>
          </p:nvSpPr>
          <p:spPr bwMode="auto">
            <a:xfrm rot="861963">
              <a:off x="576" y="144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0" name="AutoShape 43"/>
            <p:cNvSpPr>
              <a:spLocks noChangeArrowheads="1"/>
            </p:cNvSpPr>
            <p:nvPr/>
          </p:nvSpPr>
          <p:spPr bwMode="auto">
            <a:xfrm rot="722028">
              <a:off x="720" y="148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1" name="AutoShape 44"/>
            <p:cNvSpPr>
              <a:spLocks noChangeArrowheads="1"/>
            </p:cNvSpPr>
            <p:nvPr/>
          </p:nvSpPr>
          <p:spPr bwMode="auto">
            <a:xfrm rot="1018455">
              <a:off x="864" y="153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2" name="AutoShape 45"/>
            <p:cNvSpPr>
              <a:spLocks noChangeArrowheads="1"/>
            </p:cNvSpPr>
            <p:nvPr/>
          </p:nvSpPr>
          <p:spPr bwMode="auto">
            <a:xfrm rot="499111">
              <a:off x="1008"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3" name="AutoShape 46"/>
            <p:cNvSpPr>
              <a:spLocks noChangeArrowheads="1"/>
            </p:cNvSpPr>
            <p:nvPr/>
          </p:nvSpPr>
          <p:spPr bwMode="auto">
            <a:xfrm>
              <a:off x="1296"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4" name="AutoShape 47"/>
            <p:cNvSpPr>
              <a:spLocks noChangeArrowheads="1"/>
            </p:cNvSpPr>
            <p:nvPr/>
          </p:nvSpPr>
          <p:spPr bwMode="auto">
            <a:xfrm>
              <a:off x="1152"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5" name="AutoShape 48"/>
            <p:cNvSpPr>
              <a:spLocks noChangeArrowheads="1"/>
            </p:cNvSpPr>
            <p:nvPr/>
          </p:nvSpPr>
          <p:spPr bwMode="auto">
            <a:xfrm>
              <a:off x="1440"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9246" name="AutoShape 49"/>
            <p:cNvSpPr>
              <a:spLocks noChangeArrowheads="1"/>
            </p:cNvSpPr>
            <p:nvPr/>
          </p:nvSpPr>
          <p:spPr bwMode="auto">
            <a:xfrm>
              <a:off x="1584"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grpSp>
      <p:sp>
        <p:nvSpPr>
          <p:cNvPr id="9222" name="Text Box 50"/>
          <p:cNvSpPr txBox="1">
            <a:spLocks noGrp="1" noChangeArrowheads="1"/>
          </p:cNvSpPr>
          <p:nvPr>
            <p:ph type="title" idx="4294967295"/>
          </p:nvPr>
        </p:nvSpPr>
        <p:spPr bwMode="auto">
          <a:xfrm>
            <a:off x="1600200" y="2286000"/>
            <a:ext cx="7199313" cy="2559050"/>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itchFamily="34" charset="0"/>
                <a:ea typeface="+mn-ea"/>
                <a:cs typeface="+mn-cs"/>
              </a:rPr>
              <a:t>	</a:t>
            </a: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5 grams of fiber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 	child’s year of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	Total grams per day</a:t>
            </a:r>
          </a:p>
        </p:txBody>
      </p:sp>
      <p:sp>
        <p:nvSpPr>
          <p:cNvPr id="9223" name="Line 51">
            <a:extLst>
              <a:ext uri="{C183D7F6-B498-43B3-948B-1728B52AA6E4}">
                <adec:decorative xmlns:adec="http://schemas.microsoft.com/office/drawing/2017/decorative" val="1"/>
              </a:ext>
            </a:extLst>
          </p:cNvPr>
          <p:cNvSpPr>
            <a:spLocks noChangeShapeType="1"/>
          </p:cNvSpPr>
          <p:nvPr/>
        </p:nvSpPr>
        <p:spPr bwMode="auto">
          <a:xfrm>
            <a:off x="381000" y="4038600"/>
            <a:ext cx="8305800" cy="0"/>
          </a:xfrm>
          <a:prstGeom prst="line">
            <a:avLst/>
          </a:prstGeom>
          <a:noFill/>
          <a:ln w="76200">
            <a:solidFill>
              <a:srgbClr val="000000"/>
            </a:solidFill>
            <a:round/>
            <a:headEnd/>
            <a:tailEn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304800" y="228600"/>
            <a:ext cx="8610600" cy="990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a:effectLst>
                  <a:outerShdw blurRad="38100" dist="38100" dir="2700000" algn="tl">
                    <a:srgbClr val="000000"/>
                  </a:outerShdw>
                </a:effectLst>
                <a:latin typeface="+mn-lt"/>
              </a:rPr>
              <a:t>Fiber Recommendations</a:t>
            </a:r>
          </a:p>
          <a:p>
            <a:pPr lvl="1" algn="ctr" fontAlgn="auto">
              <a:spcBef>
                <a:spcPct val="20000"/>
              </a:spcBef>
              <a:spcAft>
                <a:spcPts val="0"/>
              </a:spcAft>
              <a:buClr>
                <a:schemeClr val="bg2"/>
              </a:buClr>
              <a:buFont typeface="Tahoma" pitchFamily="34" charset="0"/>
              <a:buNone/>
              <a:defRPr/>
            </a:pPr>
            <a:endParaRPr lang="en-US" sz="4400" b="1">
              <a:solidFill>
                <a:srgbClr val="4D4D4D"/>
              </a:solidFill>
              <a:effectLst>
                <a:outerShdw blurRad="38100" dist="38100" dir="2700000" algn="tl">
                  <a:srgbClr val="000000"/>
                </a:outerShdw>
              </a:effectLst>
              <a:latin typeface="+mn-lt"/>
            </a:endParaRPr>
          </a:p>
        </p:txBody>
      </p:sp>
      <p:sp>
        <p:nvSpPr>
          <p:cNvPr id="241667" name="Rectangle 3"/>
          <p:cNvSpPr>
            <a:spLocks noChangeArrowheads="1"/>
          </p:cNvSpPr>
          <p:nvPr/>
        </p:nvSpPr>
        <p:spPr bwMode="auto">
          <a:xfrm>
            <a:off x="152400" y="1600200"/>
            <a:ext cx="8991600" cy="11430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dirty="0">
                <a:solidFill>
                  <a:srgbClr val="FF9933"/>
                </a:solidFill>
                <a:effectLst>
                  <a:outerShdw blurRad="38100" dist="38100" dir="2700000" algn="tl">
                    <a:srgbClr val="000000"/>
                  </a:outerShdw>
                </a:effectLst>
                <a:latin typeface="+mn-lt"/>
              </a:rPr>
              <a:t>*Child who is 3 years old</a:t>
            </a:r>
          </a:p>
          <a:p>
            <a:pPr algn="ctr" fontAlgn="auto">
              <a:spcBef>
                <a:spcPct val="20000"/>
              </a:spcBef>
              <a:spcAft>
                <a:spcPts val="0"/>
              </a:spcAft>
              <a:buClr>
                <a:schemeClr val="bg2"/>
              </a:buClr>
              <a:buSzPct val="120000"/>
              <a:defRPr/>
            </a:pPr>
            <a:endParaRPr lang="en-US" sz="4800" b="1" dirty="0">
              <a:solidFill>
                <a:srgbClr val="FF9933"/>
              </a:solidFill>
              <a:effectLst>
                <a:outerShdw blurRad="38100" dist="38100" dir="2700000" algn="tl">
                  <a:srgbClr val="000000"/>
                </a:outerShdw>
              </a:effectLst>
              <a:latin typeface="+mn-lt"/>
            </a:endParaRPr>
          </a:p>
        </p:txBody>
      </p:sp>
      <p:sp>
        <p:nvSpPr>
          <p:cNvPr id="10244" name="Rectangle 4">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grpSp>
        <p:nvGrpSpPr>
          <p:cNvPr id="2" name="Group 5">
            <a:extLst>
              <a:ext uri="{C183D7F6-B498-43B3-948B-1728B52AA6E4}">
                <adec:decorative xmlns:adec="http://schemas.microsoft.com/office/drawing/2017/decorative" val="1"/>
              </a:ext>
            </a:extLst>
          </p:cNvPr>
          <p:cNvGrpSpPr>
            <a:grpSpLocks/>
          </p:cNvGrpSpPr>
          <p:nvPr/>
        </p:nvGrpSpPr>
        <p:grpSpPr bwMode="auto">
          <a:xfrm>
            <a:off x="533400" y="5105400"/>
            <a:ext cx="1828800" cy="1143000"/>
            <a:chOff x="240" y="1104"/>
            <a:chExt cx="1479" cy="768"/>
          </a:xfrm>
        </p:grpSpPr>
        <p:sp>
          <p:nvSpPr>
            <p:cNvPr id="10248" name="AutoShape 6"/>
            <p:cNvSpPr>
              <a:spLocks noChangeArrowheads="1"/>
            </p:cNvSpPr>
            <p:nvPr/>
          </p:nvSpPr>
          <p:spPr bwMode="auto">
            <a:xfrm>
              <a:off x="240"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49" name="AutoShape 7"/>
            <p:cNvSpPr>
              <a:spLocks noChangeArrowheads="1"/>
            </p:cNvSpPr>
            <p:nvPr/>
          </p:nvSpPr>
          <p:spPr bwMode="auto">
            <a:xfrm>
              <a:off x="384"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0" name="AutoShape 8"/>
            <p:cNvSpPr>
              <a:spLocks noChangeArrowheads="1"/>
            </p:cNvSpPr>
            <p:nvPr/>
          </p:nvSpPr>
          <p:spPr bwMode="auto">
            <a:xfrm>
              <a:off x="528"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1" name="AutoShape 9"/>
            <p:cNvSpPr>
              <a:spLocks noChangeArrowheads="1"/>
            </p:cNvSpPr>
            <p:nvPr/>
          </p:nvSpPr>
          <p:spPr bwMode="auto">
            <a:xfrm rot="-355891">
              <a:off x="672" y="177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2" name="AutoShape 10"/>
            <p:cNvSpPr>
              <a:spLocks noChangeArrowheads="1"/>
            </p:cNvSpPr>
            <p:nvPr/>
          </p:nvSpPr>
          <p:spPr bwMode="auto">
            <a:xfrm rot="-1849883">
              <a:off x="816" y="172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3" name="AutoShape 11"/>
            <p:cNvSpPr>
              <a:spLocks noChangeArrowheads="1"/>
            </p:cNvSpPr>
            <p:nvPr/>
          </p:nvSpPr>
          <p:spPr bwMode="auto">
            <a:xfrm>
              <a:off x="912" y="163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4" name="AutoShape 12"/>
            <p:cNvSpPr>
              <a:spLocks noChangeArrowheads="1"/>
            </p:cNvSpPr>
            <p:nvPr/>
          </p:nvSpPr>
          <p:spPr bwMode="auto">
            <a:xfrm rot="-3668461">
              <a:off x="988" y="1508"/>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10255" name="AutoShape 13"/>
            <p:cNvSpPr>
              <a:spLocks noChangeArrowheads="1"/>
            </p:cNvSpPr>
            <p:nvPr/>
          </p:nvSpPr>
          <p:spPr bwMode="auto">
            <a:xfrm rot="-5043904">
              <a:off x="1036" y="1364"/>
              <a:ext cx="135" cy="96"/>
            </a:xfrm>
            <a:prstGeom prst="hexagon">
              <a:avLst>
                <a:gd name="adj" fmla="val 35156"/>
                <a:gd name="vf" fmla="val 115470"/>
              </a:avLst>
            </a:prstGeom>
            <a:solidFill>
              <a:srgbClr val="FF9900"/>
            </a:solidFill>
            <a:ln w="9525">
              <a:solidFill>
                <a:srgbClr val="000000"/>
              </a:solidFill>
              <a:miter lim="800000"/>
              <a:headEnd/>
              <a:tailEnd/>
            </a:ln>
          </p:spPr>
          <p:txBody>
            <a:bodyPr vert="eaVert" wrap="none" anchor="ctr"/>
            <a:lstStyle/>
            <a:p>
              <a:pPr algn="ctr"/>
              <a:endParaRPr lang="en-US" sz="4000"/>
            </a:p>
          </p:txBody>
        </p:sp>
        <p:sp>
          <p:nvSpPr>
            <p:cNvPr id="10256" name="AutoShape 14"/>
            <p:cNvSpPr>
              <a:spLocks noChangeArrowheads="1"/>
            </p:cNvSpPr>
            <p:nvPr/>
          </p:nvSpPr>
          <p:spPr bwMode="auto">
            <a:xfrm rot="2327672">
              <a:off x="988" y="122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7" name="AutoShape 15"/>
            <p:cNvSpPr>
              <a:spLocks noChangeArrowheads="1"/>
            </p:cNvSpPr>
            <p:nvPr/>
          </p:nvSpPr>
          <p:spPr bwMode="auto">
            <a:xfrm rot="1379694">
              <a:off x="864"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8" name="AutoShape 16"/>
            <p:cNvSpPr>
              <a:spLocks noChangeArrowheads="1"/>
            </p:cNvSpPr>
            <p:nvPr/>
          </p:nvSpPr>
          <p:spPr bwMode="auto">
            <a:xfrm rot="639349">
              <a:off x="720"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59" name="AutoShape 17"/>
            <p:cNvSpPr>
              <a:spLocks noChangeArrowheads="1"/>
            </p:cNvSpPr>
            <p:nvPr/>
          </p:nvSpPr>
          <p:spPr bwMode="auto">
            <a:xfrm rot="-355891">
              <a:off x="576" y="110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0" name="AutoShape 18"/>
            <p:cNvSpPr>
              <a:spLocks noChangeArrowheads="1"/>
            </p:cNvSpPr>
            <p:nvPr/>
          </p:nvSpPr>
          <p:spPr bwMode="auto">
            <a:xfrm rot="-1939221">
              <a:off x="432" y="115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1" name="AutoShape 19"/>
            <p:cNvSpPr>
              <a:spLocks noChangeArrowheads="1"/>
            </p:cNvSpPr>
            <p:nvPr/>
          </p:nvSpPr>
          <p:spPr bwMode="auto">
            <a:xfrm rot="4455959">
              <a:off x="364" y="1268"/>
              <a:ext cx="135" cy="96"/>
            </a:xfrm>
            <a:prstGeom prst="hexagon">
              <a:avLst>
                <a:gd name="adj" fmla="val 35156"/>
                <a:gd name="vf" fmla="val 115470"/>
              </a:avLst>
            </a:prstGeom>
            <a:solidFill>
              <a:srgbClr val="FF9900"/>
            </a:solidFill>
            <a:ln w="9525">
              <a:solidFill>
                <a:srgbClr val="000000"/>
              </a:solidFill>
              <a:miter lim="800000"/>
              <a:headEnd/>
              <a:tailEnd/>
            </a:ln>
          </p:spPr>
          <p:txBody>
            <a:bodyPr rot="10800000" vert="eaVert" wrap="none" anchor="ctr"/>
            <a:lstStyle/>
            <a:p>
              <a:pPr algn="ctr"/>
              <a:endParaRPr lang="en-US" sz="4000"/>
            </a:p>
          </p:txBody>
        </p:sp>
        <p:sp>
          <p:nvSpPr>
            <p:cNvPr id="10262" name="AutoShape 20"/>
            <p:cNvSpPr>
              <a:spLocks noChangeArrowheads="1"/>
            </p:cNvSpPr>
            <p:nvPr/>
          </p:nvSpPr>
          <p:spPr bwMode="auto">
            <a:xfrm rot="1410511">
              <a:off x="432" y="1392"/>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3" name="AutoShape 21"/>
            <p:cNvSpPr>
              <a:spLocks noChangeArrowheads="1"/>
            </p:cNvSpPr>
            <p:nvPr/>
          </p:nvSpPr>
          <p:spPr bwMode="auto">
            <a:xfrm rot="861963">
              <a:off x="576" y="1440"/>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4" name="AutoShape 22"/>
            <p:cNvSpPr>
              <a:spLocks noChangeArrowheads="1"/>
            </p:cNvSpPr>
            <p:nvPr/>
          </p:nvSpPr>
          <p:spPr bwMode="auto">
            <a:xfrm rot="722028">
              <a:off x="720" y="1488"/>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5" name="AutoShape 23"/>
            <p:cNvSpPr>
              <a:spLocks noChangeArrowheads="1"/>
            </p:cNvSpPr>
            <p:nvPr/>
          </p:nvSpPr>
          <p:spPr bwMode="auto">
            <a:xfrm rot="1018455">
              <a:off x="864" y="1536"/>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6" name="AutoShape 24"/>
            <p:cNvSpPr>
              <a:spLocks noChangeArrowheads="1"/>
            </p:cNvSpPr>
            <p:nvPr/>
          </p:nvSpPr>
          <p:spPr bwMode="auto">
            <a:xfrm rot="499111">
              <a:off x="1008"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7" name="AutoShape 25"/>
            <p:cNvSpPr>
              <a:spLocks noChangeArrowheads="1"/>
            </p:cNvSpPr>
            <p:nvPr/>
          </p:nvSpPr>
          <p:spPr bwMode="auto">
            <a:xfrm>
              <a:off x="1296"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8" name="AutoShape 26"/>
            <p:cNvSpPr>
              <a:spLocks noChangeArrowheads="1"/>
            </p:cNvSpPr>
            <p:nvPr/>
          </p:nvSpPr>
          <p:spPr bwMode="auto">
            <a:xfrm>
              <a:off x="1152"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69" name="AutoShape 27"/>
            <p:cNvSpPr>
              <a:spLocks noChangeArrowheads="1"/>
            </p:cNvSpPr>
            <p:nvPr/>
          </p:nvSpPr>
          <p:spPr bwMode="auto">
            <a:xfrm>
              <a:off x="1440"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sp>
          <p:nvSpPr>
            <p:cNvPr id="10270" name="AutoShape 28"/>
            <p:cNvSpPr>
              <a:spLocks noChangeArrowheads="1"/>
            </p:cNvSpPr>
            <p:nvPr/>
          </p:nvSpPr>
          <p:spPr bwMode="auto">
            <a:xfrm>
              <a:off x="1584" y="1584"/>
              <a:ext cx="135" cy="96"/>
            </a:xfrm>
            <a:prstGeom prst="hexagon">
              <a:avLst>
                <a:gd name="adj" fmla="val 35156"/>
                <a:gd name="vf" fmla="val 115470"/>
              </a:avLst>
            </a:prstGeom>
            <a:solidFill>
              <a:srgbClr val="FF9900"/>
            </a:solidFill>
            <a:ln w="9525">
              <a:solidFill>
                <a:srgbClr val="000000"/>
              </a:solidFill>
              <a:miter lim="800000"/>
              <a:headEnd/>
              <a:tailEnd/>
            </a:ln>
          </p:spPr>
          <p:txBody>
            <a:bodyPr wrap="none" anchor="ctr"/>
            <a:lstStyle/>
            <a:p>
              <a:pPr algn="ctr"/>
              <a:endParaRPr lang="en-US" sz="4000"/>
            </a:p>
          </p:txBody>
        </p:sp>
      </p:grpSp>
      <p:sp>
        <p:nvSpPr>
          <p:cNvPr id="10246" name="Text Box 29"/>
          <p:cNvSpPr txBox="1">
            <a:spLocks noGrp="1" noChangeArrowheads="1"/>
          </p:cNvSpPr>
          <p:nvPr>
            <p:ph type="title" idx="4294967295"/>
          </p:nvPr>
        </p:nvSpPr>
        <p:spPr bwMode="auto">
          <a:xfrm>
            <a:off x="1676400" y="2438400"/>
            <a:ext cx="6054725" cy="2559050"/>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itchFamily="34" charset="0"/>
                <a:ea typeface="+mn-ea"/>
                <a:cs typeface="+mn-cs"/>
              </a:rPr>
              <a:t>	</a:t>
            </a: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5 grams of fiber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 	3 years of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	8 grams per day</a:t>
            </a:r>
          </a:p>
        </p:txBody>
      </p:sp>
      <p:sp>
        <p:nvSpPr>
          <p:cNvPr id="10247" name="Line 30">
            <a:extLst>
              <a:ext uri="{C183D7F6-B498-43B3-948B-1728B52AA6E4}">
                <adec:decorative xmlns:adec="http://schemas.microsoft.com/office/drawing/2017/decorative" val="1"/>
              </a:ext>
            </a:extLst>
          </p:cNvPr>
          <p:cNvSpPr>
            <a:spLocks noChangeShapeType="1"/>
          </p:cNvSpPr>
          <p:nvPr/>
        </p:nvSpPr>
        <p:spPr bwMode="auto">
          <a:xfrm>
            <a:off x="609600" y="4191000"/>
            <a:ext cx="8305800" cy="0"/>
          </a:xfrm>
          <a:prstGeom prst="line">
            <a:avLst/>
          </a:prstGeom>
          <a:noFill/>
          <a:ln w="76200">
            <a:solidFill>
              <a:srgbClr val="000000"/>
            </a:solidFill>
            <a:round/>
            <a:headEnd/>
            <a:tailEn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304800" y="228600"/>
            <a:ext cx="8610600" cy="990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a:effectLst>
                  <a:outerShdw blurRad="38100" dist="38100" dir="2700000" algn="tl">
                    <a:srgbClr val="000000"/>
                  </a:outerShdw>
                </a:effectLst>
                <a:latin typeface="+mn-lt"/>
              </a:rPr>
              <a:t>Fiber Recommendations</a:t>
            </a:r>
          </a:p>
          <a:p>
            <a:pPr lvl="1" algn="ctr" fontAlgn="auto">
              <a:spcBef>
                <a:spcPct val="20000"/>
              </a:spcBef>
              <a:spcAft>
                <a:spcPts val="0"/>
              </a:spcAft>
              <a:buClr>
                <a:schemeClr val="bg2"/>
              </a:buClr>
              <a:buFont typeface="Tahoma" pitchFamily="34" charset="0"/>
              <a:buNone/>
              <a:defRPr/>
            </a:pPr>
            <a:endParaRPr lang="en-US" sz="4400" b="1">
              <a:solidFill>
                <a:srgbClr val="4D4D4D"/>
              </a:solidFill>
              <a:effectLst>
                <a:outerShdw blurRad="38100" dist="38100" dir="2700000" algn="tl">
                  <a:srgbClr val="000000"/>
                </a:outerShdw>
              </a:effectLst>
              <a:latin typeface="+mn-lt"/>
            </a:endParaRPr>
          </a:p>
        </p:txBody>
      </p:sp>
      <p:sp>
        <p:nvSpPr>
          <p:cNvPr id="10244" name="Rectangle 4">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sp>
        <p:nvSpPr>
          <p:cNvPr id="10246" name="Text Box 29"/>
          <p:cNvSpPr txBox="1">
            <a:spLocks noGrp="1" noChangeArrowheads="1"/>
          </p:cNvSpPr>
          <p:nvPr>
            <p:ph type="title" idx="4294967295"/>
          </p:nvPr>
        </p:nvSpPr>
        <p:spPr bwMode="auto">
          <a:xfrm>
            <a:off x="685801" y="1600200"/>
            <a:ext cx="7848600" cy="493907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pitchFamily="34" charset="0"/>
                <a:ea typeface="+mn-ea"/>
                <a:cs typeface="+mn-cs"/>
              </a:rPr>
              <a:t>Bottom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itchFamily="34" charset="0"/>
                <a:ea typeface="+mn-ea"/>
                <a:cs typeface="+mn-cs"/>
              </a:rPr>
              <a:t>Make sure children are offered whole grains every day to ensure they will meet their fiber recommendations</a:t>
            </a:r>
          </a:p>
        </p:txBody>
      </p:sp>
      <p:sp>
        <p:nvSpPr>
          <p:cNvPr id="10247" name="Line 30">
            <a:extLst>
              <a:ext uri="{C183D7F6-B498-43B3-948B-1728B52AA6E4}">
                <adec:decorative xmlns:adec="http://schemas.microsoft.com/office/drawing/2017/decorative" val="1"/>
              </a:ext>
            </a:extLst>
          </p:cNvPr>
          <p:cNvSpPr>
            <a:spLocks noChangeShapeType="1"/>
          </p:cNvSpPr>
          <p:nvPr/>
        </p:nvSpPr>
        <p:spPr bwMode="auto">
          <a:xfrm>
            <a:off x="381000" y="2286000"/>
            <a:ext cx="8305800" cy="0"/>
          </a:xfrm>
          <a:prstGeom prst="line">
            <a:avLst/>
          </a:prstGeom>
          <a:noFill/>
          <a:ln w="76200">
            <a:solidFill>
              <a:srgbClr val="000000"/>
            </a:solidFill>
            <a:round/>
            <a:headEnd/>
            <a:tailEnd/>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5" name="Rectangle 17">
            <a:extLst>
              <a:ext uri="{C183D7F6-B498-43B3-948B-1728B52AA6E4}">
                <adec:decorative xmlns:adec="http://schemas.microsoft.com/office/drawing/2017/decorative" val="1"/>
              </a:ext>
            </a:extLst>
          </p:cNvPr>
          <p:cNvSpPr>
            <a:spLocks noChangeArrowheads="1"/>
          </p:cNvSpPr>
          <p:nvPr/>
        </p:nvSpPr>
        <p:spPr bwMode="auto">
          <a:xfrm>
            <a:off x="1752600" y="4191000"/>
            <a:ext cx="5943600" cy="9144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3600" b="1">
                <a:solidFill>
                  <a:srgbClr val="EFFA0C"/>
                </a:solidFill>
                <a:effectLst>
                  <a:outerShdw blurRad="38100" dist="38100" dir="2700000" algn="tl">
                    <a:srgbClr val="000000"/>
                  </a:outerShdw>
                </a:effectLst>
                <a:latin typeface="+mn-lt"/>
              </a:rPr>
              <a:t> </a:t>
            </a:r>
            <a:endParaRPr lang="en-US" sz="4400" b="1">
              <a:effectLst>
                <a:outerShdw blurRad="38100" dist="38100" dir="2700000" algn="tl">
                  <a:srgbClr val="000000"/>
                </a:outerShdw>
              </a:effectLst>
              <a:latin typeface="+mn-lt"/>
            </a:endParaRPr>
          </a:p>
        </p:txBody>
      </p:sp>
      <p:sp>
        <p:nvSpPr>
          <p:cNvPr id="11267" name="Text Box 20">
            <a:extLst>
              <a:ext uri="{C183D7F6-B498-43B3-948B-1728B52AA6E4}">
                <adec:decorative xmlns:adec="http://schemas.microsoft.com/office/drawing/2017/decorative" val="1"/>
              </a:ext>
            </a:extLst>
          </p:cNvPr>
          <p:cNvSpPr txBox="1">
            <a:spLocks noChangeArrowheads="1"/>
          </p:cNvSpPr>
          <p:nvPr/>
        </p:nvSpPr>
        <p:spPr bwMode="auto">
          <a:xfrm>
            <a:off x="4860925" y="3117850"/>
            <a:ext cx="184150" cy="701675"/>
          </a:xfrm>
          <a:prstGeom prst="rect">
            <a:avLst/>
          </a:prstGeom>
          <a:noFill/>
          <a:ln w="9525">
            <a:noFill/>
            <a:miter lim="800000"/>
            <a:headEnd/>
            <a:tailEnd/>
          </a:ln>
        </p:spPr>
        <p:txBody>
          <a:bodyPr wrap="none">
            <a:spAutoFit/>
          </a:bodyPr>
          <a:lstStyle/>
          <a:p>
            <a:endParaRPr lang="en-US" sz="4000"/>
          </a:p>
        </p:txBody>
      </p:sp>
      <p:sp>
        <p:nvSpPr>
          <p:cNvPr id="11268" name="Rectangle 23">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sp>
        <p:nvSpPr>
          <p:cNvPr id="58392" name="Rectangle 24"/>
          <p:cNvSpPr>
            <a:spLocks noChangeArrowheads="1"/>
          </p:cNvSpPr>
          <p:nvPr/>
        </p:nvSpPr>
        <p:spPr bwMode="auto">
          <a:xfrm>
            <a:off x="152400" y="2362200"/>
            <a:ext cx="8991600" cy="1371600"/>
          </a:xfrm>
          <a:prstGeom prst="rect">
            <a:avLst/>
          </a:prstGeom>
          <a:noFill/>
          <a:ln w="9525">
            <a:noFill/>
            <a:miter lim="800000"/>
            <a:headEnd/>
            <a:tailEnd/>
          </a:ln>
          <a:effectLst/>
        </p:spPr>
        <p:txBody>
          <a:bodyPr/>
          <a:lstStyle/>
          <a:p>
            <a:pPr algn="ctr" fontAlgn="auto">
              <a:spcBef>
                <a:spcPct val="20000"/>
              </a:spcBef>
              <a:spcAft>
                <a:spcPts val="0"/>
              </a:spcAft>
              <a:buClr>
                <a:schemeClr val="bg2"/>
              </a:buClr>
              <a:buSzPct val="120000"/>
              <a:defRPr/>
            </a:pPr>
            <a:r>
              <a:rPr lang="en-US" sz="4800" b="1" dirty="0">
                <a:solidFill>
                  <a:srgbClr val="000000"/>
                </a:solidFill>
                <a:effectLst>
                  <a:outerShdw blurRad="38100" dist="38100" dir="2700000" algn="tl">
                    <a:srgbClr val="FFFFFF"/>
                  </a:outerShdw>
                </a:effectLst>
                <a:latin typeface="+mn-lt"/>
              </a:rPr>
              <a:t>B Vitamins</a:t>
            </a:r>
            <a:r>
              <a:rPr lang="en-US" sz="4800" b="1" dirty="0">
                <a:solidFill>
                  <a:srgbClr val="4D4D4D"/>
                </a:solidFill>
                <a:effectLst>
                  <a:outerShdw blurRad="38100" dist="38100" dir="2700000" algn="tl">
                    <a:srgbClr val="000000"/>
                  </a:outerShdw>
                </a:effectLst>
                <a:latin typeface="+mn-lt"/>
              </a:rPr>
              <a:t> – </a:t>
            </a:r>
            <a:r>
              <a:rPr lang="en-US" sz="4800" b="1" i="1" dirty="0">
                <a:effectLst>
                  <a:outerShdw blurRad="38100" dist="38100" dir="2700000" algn="tl">
                    <a:srgbClr val="000000"/>
                  </a:outerShdw>
                </a:effectLst>
                <a:latin typeface="+mn-lt"/>
              </a:rPr>
              <a:t>Assist</a:t>
            </a:r>
            <a:r>
              <a:rPr lang="en-US" sz="4800" b="1" dirty="0">
                <a:effectLst>
                  <a:outerShdw blurRad="38100" dist="38100" dir="2700000" algn="tl">
                    <a:srgbClr val="000000"/>
                  </a:outerShdw>
                </a:effectLst>
                <a:latin typeface="+mn-lt"/>
              </a:rPr>
              <a:t> in creating energy to jump, play, and learn!</a:t>
            </a:r>
          </a:p>
          <a:p>
            <a:pPr algn="ctr" fontAlgn="auto">
              <a:spcBef>
                <a:spcPct val="20000"/>
              </a:spcBef>
              <a:spcAft>
                <a:spcPts val="0"/>
              </a:spcAft>
              <a:buClr>
                <a:schemeClr val="bg2"/>
              </a:buClr>
              <a:buSzPct val="120000"/>
              <a:defRPr/>
            </a:pPr>
            <a:endParaRPr lang="en-US" sz="4800" b="1" dirty="0">
              <a:solidFill>
                <a:schemeClr val="bg1"/>
              </a:solidFill>
              <a:effectLst>
                <a:outerShdw blurRad="38100" dist="38100" dir="2700000" algn="tl">
                  <a:srgbClr val="000000"/>
                </a:outerShdw>
              </a:effectLst>
              <a:latin typeface="+mn-lt"/>
            </a:endParaRPr>
          </a:p>
        </p:txBody>
      </p:sp>
      <p:pic>
        <p:nvPicPr>
          <p:cNvPr id="11270" name="Picture 2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l="40315" t="44792" r="35156" b="38494"/>
          <a:stretch>
            <a:fillRect/>
          </a:stretch>
        </p:blipFill>
        <p:spPr bwMode="auto">
          <a:xfrm>
            <a:off x="3352800" y="4419600"/>
            <a:ext cx="2362200" cy="1208567"/>
          </a:xfrm>
          <a:prstGeom prst="rect">
            <a:avLst/>
          </a:prstGeom>
          <a:noFill/>
          <a:ln w="9525">
            <a:noFill/>
            <a:miter lim="800000"/>
            <a:headEnd/>
            <a:tailEnd/>
          </a:ln>
        </p:spPr>
      </p:pic>
      <p:sp>
        <p:nvSpPr>
          <p:cNvPr id="9" name="Rectangle 3"/>
          <p:cNvSpPr>
            <a:spLocks noGrp="1" noChangeArrowheads="1"/>
          </p:cNvSpPr>
          <p:nvPr>
            <p:ph type="title" idx="4294967295"/>
          </p:nvPr>
        </p:nvSpPr>
        <p:spPr bwMode="auto">
          <a:xfrm>
            <a:off x="304800" y="228600"/>
            <a:ext cx="8534400" cy="1295400"/>
          </a:xfrm>
          <a:prstGeom prst="rect">
            <a:avLst/>
          </a:prstGeom>
          <a:solidFill>
            <a:schemeClr val="bg1"/>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7900"/>
                </a:solidFill>
                <a:effectLst>
                  <a:outerShdw blurRad="38100" dist="38100" dir="2700000" algn="tl">
                    <a:srgbClr val="000000"/>
                  </a:outerShdw>
                </a:effectLst>
                <a:uLnTx/>
                <a:uFillTx/>
                <a:latin typeface="+mn-lt"/>
                <a:ea typeface="+mn-ea"/>
                <a:cs typeface="+mn-cs"/>
              </a:rPr>
              <a:t>Grains</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609600" y="4038600"/>
            <a:ext cx="2286000" cy="20781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Whole Grains and Breads</a:t>
            </a:r>
          </a:p>
        </p:txBody>
      </p:sp>
      <p:sp>
        <p:nvSpPr>
          <p:cNvPr id="3" name="Rectangle 4"/>
          <p:cNvSpPr>
            <a:spLocks noGrp="1" noChangeArrowheads="1"/>
          </p:cNvSpPr>
          <p:nvPr>
            <p:ph type="title" idx="4294967295"/>
          </p:nvPr>
        </p:nvSpPr>
        <p:spPr bwMode="auto">
          <a:xfrm>
            <a:off x="457200" y="1905000"/>
            <a:ext cx="8305800" cy="2667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7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Recommendations:</a:t>
            </a: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3-5 ounces a day</a:t>
            </a: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1 ounce = 1 slice of bread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C183D7F6-B498-43B3-948B-1728B52AA6E4}">
                <adec:decorative xmlns:adec="http://schemas.microsoft.com/office/drawing/2017/decorative" val="1"/>
              </a:ext>
            </a:extLst>
          </p:cNvPr>
          <p:cNvPicPr>
            <a:picLocks noChangeAspect="1"/>
          </p:cNvPicPr>
          <p:nvPr/>
        </p:nvPicPr>
        <p:blipFill>
          <a:blip r:embed="rId3" cstate="print"/>
          <a:srcRect b="22221"/>
          <a:stretch>
            <a:fillRect/>
          </a:stretch>
        </p:blipFill>
        <p:spPr bwMode="auto">
          <a:xfrm>
            <a:off x="457200" y="2682875"/>
            <a:ext cx="5486400" cy="3489325"/>
          </a:xfrm>
          <a:prstGeom prst="rect">
            <a:avLst/>
          </a:prstGeom>
          <a:noFill/>
          <a:ln w="9525">
            <a:noFill/>
            <a:miter lim="800000"/>
            <a:headEnd/>
            <a:tailEnd/>
          </a:ln>
        </p:spPr>
      </p:pic>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Whole Grains</a:t>
            </a:r>
          </a:p>
        </p:txBody>
      </p:sp>
      <p:sp>
        <p:nvSpPr>
          <p:cNvPr id="3" name="Rectangle 4"/>
          <p:cNvSpPr>
            <a:spLocks noGrp="1" noChangeArrowheads="1"/>
          </p:cNvSpPr>
          <p:nvPr>
            <p:ph type="title" idx="4294967295"/>
          </p:nvPr>
        </p:nvSpPr>
        <p:spPr bwMode="auto">
          <a:xfrm>
            <a:off x="457200" y="1905000"/>
            <a:ext cx="8305800" cy="2667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7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Recommendations:</a:t>
            </a: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endParaRPr kumimoji="0" lang="en-US" sz="72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Whole Grains</a:t>
            </a:r>
          </a:p>
        </p:txBody>
      </p:sp>
      <p:sp>
        <p:nvSpPr>
          <p:cNvPr id="3" name="Rectangle 4"/>
          <p:cNvSpPr>
            <a:spLocks noGrp="1" noChangeArrowheads="1"/>
          </p:cNvSpPr>
          <p:nvPr>
            <p:ph type="title" idx="4294967295"/>
          </p:nvPr>
        </p:nvSpPr>
        <p:spPr bwMode="auto">
          <a:xfrm>
            <a:off x="533400" y="2209800"/>
            <a:ext cx="8001000" cy="2667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6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Offer whole grains throughout the 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Grains</a:t>
            </a:r>
          </a:p>
        </p:txBody>
      </p:sp>
      <p:sp>
        <p:nvSpPr>
          <p:cNvPr id="3" name="Rectangle 4"/>
          <p:cNvSpPr>
            <a:spLocks noGrp="1" noChangeArrowheads="1"/>
          </p:cNvSpPr>
          <p:nvPr>
            <p:ph type="title" idx="4294967295"/>
          </p:nvPr>
        </p:nvSpPr>
        <p:spPr bwMode="auto">
          <a:xfrm>
            <a:off x="533400" y="1676400"/>
            <a:ext cx="8001000" cy="2667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6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Learn more:</a:t>
            </a: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hlinkClick r:id="rId3"/>
              </a:rPr>
              <a:t>www.choosemyplate.gov</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hlinkClick r:id="rId4"/>
              </a:rPr>
              <a:t>www.cdc.gov/nutrition/every</a:t>
            </a:r>
            <a:r>
              <a:rPr kumimoji="0" lang="en-US"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hlinkClick r:id="rId4"/>
              </a:rPr>
              <a:t>one/basics/carbs.html</a:t>
            </a:r>
            <a:endParaRPr kumimoji="0" lang="en-US"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endParaRPr kumimoji="0" lang="en-US"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924050"/>
          </a:xfrm>
        </p:spPr>
        <p:txBody>
          <a:bodyPr>
            <a:normAutofit/>
          </a:bodyPr>
          <a:lstStyle/>
          <a:p>
            <a:r>
              <a:rPr lang="en-US" sz="4000" b="1" dirty="0">
                <a:effectLst>
                  <a:outerShdw blurRad="38100" dist="38100" dir="2700000" algn="tl">
                    <a:srgbClr val="000000"/>
                  </a:outerShdw>
                </a:effectLst>
              </a:rPr>
              <a:t>Nutrition for Young Children</a:t>
            </a:r>
            <a:br>
              <a:rPr lang="en-US" b="1" dirty="0">
                <a:effectLst>
                  <a:outerShdw blurRad="38100" dist="38100" dir="2700000" algn="tl">
                    <a:srgbClr val="000000"/>
                  </a:outerShdw>
                </a:effectLst>
              </a:rPr>
            </a:br>
            <a:endParaRPr lang="en-US" dirty="0"/>
          </a:p>
        </p:txBody>
      </p:sp>
      <p:sp>
        <p:nvSpPr>
          <p:cNvPr id="3" name="Subtitle 2"/>
          <p:cNvSpPr>
            <a:spLocks noGrp="1"/>
          </p:cNvSpPr>
          <p:nvPr>
            <p:ph type="subTitle" idx="1"/>
          </p:nvPr>
        </p:nvSpPr>
        <p:spPr>
          <a:xfrm>
            <a:off x="838200" y="1600200"/>
            <a:ext cx="7543800" cy="2133600"/>
          </a:xfrm>
        </p:spPr>
        <p:txBody>
          <a:bodyPr>
            <a:normAutofit/>
          </a:bodyPr>
          <a:lstStyle/>
          <a:p>
            <a:r>
              <a:rPr lang="en-US" b="1" dirty="0">
                <a:solidFill>
                  <a:schemeClr val="tx1"/>
                </a:solidFill>
              </a:rPr>
              <a:t>This presentation is intended for trainers to provide detailed information about the whole grains and breads group.</a:t>
            </a:r>
          </a:p>
          <a:p>
            <a:endParaRPr lang="en-US" dirty="0"/>
          </a:p>
        </p:txBody>
      </p:sp>
      <p:sp>
        <p:nvSpPr>
          <p:cNvPr id="4" name="Rectangle 6"/>
          <p:cNvSpPr>
            <a:spLocks noChangeArrowheads="1"/>
          </p:cNvSpPr>
          <p:nvPr/>
        </p:nvSpPr>
        <p:spPr bwMode="auto">
          <a:xfrm>
            <a:off x="1600200" y="3886200"/>
            <a:ext cx="7315200" cy="707886"/>
          </a:xfrm>
          <a:prstGeom prst="rect">
            <a:avLst/>
          </a:prstGeom>
          <a:noFill/>
          <a:ln w="9525">
            <a:noFill/>
            <a:miter lim="800000"/>
            <a:headEnd/>
            <a:tailEnd/>
          </a:ln>
        </p:spPr>
        <p:txBody>
          <a:bodyPr wrap="square">
            <a:spAutoFit/>
          </a:bodyPr>
          <a:lstStyle/>
          <a:p>
            <a:pPr defTabSz="5013325">
              <a:tabLst>
                <a:tab pos="1790700" algn="l"/>
                <a:tab pos="3619500" algn="l"/>
              </a:tabLst>
            </a:pPr>
            <a:r>
              <a:rPr lang="en-US" sz="2000" b="0" dirty="0">
                <a:latin typeface="Calibri" pitchFamily="34" charset="0"/>
              </a:rPr>
              <a:t>The project was supported by the National Research Initiative of the USDA National Research Initiative Grant # 2006-55215-16726</a:t>
            </a:r>
          </a:p>
        </p:txBody>
      </p:sp>
      <p:pic>
        <p:nvPicPr>
          <p:cNvPr id="5" name="Picture 102" descr="image001"/>
          <p:cNvPicPr>
            <a:picLocks noChangeAspect="1" noChangeArrowheads="1"/>
          </p:cNvPicPr>
          <p:nvPr/>
        </p:nvPicPr>
        <p:blipFill>
          <a:blip r:embed="rId3" cstate="print"/>
          <a:srcRect/>
          <a:stretch>
            <a:fillRect/>
          </a:stretch>
        </p:blipFill>
        <p:spPr bwMode="auto">
          <a:xfrm>
            <a:off x="990600" y="3962400"/>
            <a:ext cx="528638" cy="533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7" name="Content Placeholder 6"/>
          <p:cNvSpPr>
            <a:spLocks noGrp="1"/>
          </p:cNvSpPr>
          <p:nvPr>
            <p:ph idx="1"/>
          </p:nvPr>
        </p:nvSpPr>
        <p:spPr>
          <a:xfrm>
            <a:off x="457200" y="1600200"/>
            <a:ext cx="8305800" cy="4525963"/>
          </a:xfrm>
        </p:spPr>
        <p:txBody>
          <a:bodyPr>
            <a:normAutofit lnSpcReduction="10000"/>
          </a:bodyPr>
          <a:lstStyle/>
          <a:p>
            <a:pPr lvl="0">
              <a:buNone/>
            </a:pPr>
            <a:r>
              <a:rPr lang="en-US" b="1" dirty="0"/>
              <a:t>The learner will be able to: </a:t>
            </a:r>
          </a:p>
          <a:p>
            <a:pPr lvl="1"/>
            <a:r>
              <a:rPr lang="en-US" dirty="0"/>
              <a:t>Describe appropriate communication with children.</a:t>
            </a:r>
          </a:p>
          <a:p>
            <a:pPr lvl="1"/>
            <a:r>
              <a:rPr lang="en-US" dirty="0"/>
              <a:t>Use the phrases about whole grains to communicate with children about foods.</a:t>
            </a:r>
          </a:p>
          <a:p>
            <a:pPr lvl="1"/>
            <a:r>
              <a:rPr lang="en-US" dirty="0"/>
              <a:t>Describe key nutrients in the grains group and how they benefit the body.</a:t>
            </a:r>
          </a:p>
          <a:p>
            <a:pPr lvl="1"/>
            <a:r>
              <a:rPr lang="en-US" dirty="0"/>
              <a:t>Identify the recommended serving size of whole grains and breads for young children.</a:t>
            </a:r>
          </a:p>
          <a:p>
            <a:pPr lvl="1"/>
            <a:r>
              <a:rPr lang="en-US" dirty="0"/>
              <a:t>Locate foods in the grains group.</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81800" cy="1143000"/>
          </a:xfrm>
        </p:spPr>
        <p:txBody>
          <a:bodyPr>
            <a:normAutofit fontScale="90000"/>
          </a:bodyPr>
          <a:lstStyle/>
          <a:p>
            <a:r>
              <a:rPr lang="en-US" dirty="0"/>
              <a:t>How to communicate information about nutrition?</a:t>
            </a:r>
          </a:p>
        </p:txBody>
      </p:sp>
      <p:sp>
        <p:nvSpPr>
          <p:cNvPr id="5" name="Content Placeholder 4"/>
          <p:cNvSpPr>
            <a:spLocks noGrp="1"/>
          </p:cNvSpPr>
          <p:nvPr>
            <p:ph idx="1"/>
          </p:nvPr>
        </p:nvSpPr>
        <p:spPr/>
        <p:txBody>
          <a:bodyPr/>
          <a:lstStyle/>
          <a:p>
            <a:endParaRPr lang="en-US" dirty="0"/>
          </a:p>
        </p:txBody>
      </p:sp>
      <p:pic>
        <p:nvPicPr>
          <p:cNvPr id="46083"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33399" y="1752600"/>
            <a:ext cx="5318911"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781800" cy="1143000"/>
          </a:xfrm>
        </p:spPr>
        <p:txBody>
          <a:bodyPr>
            <a:normAutofit fontScale="90000"/>
          </a:bodyPr>
          <a:lstStyle/>
          <a:p>
            <a:r>
              <a:rPr lang="en-US" dirty="0"/>
              <a:t>Appropriate Communication with Children</a:t>
            </a:r>
          </a:p>
        </p:txBody>
      </p:sp>
      <p:sp>
        <p:nvSpPr>
          <p:cNvPr id="3" name="Content Placeholder 2"/>
          <p:cNvSpPr>
            <a:spLocks noGrp="1"/>
          </p:cNvSpPr>
          <p:nvPr>
            <p:ph idx="1"/>
          </p:nvPr>
        </p:nvSpPr>
        <p:spPr>
          <a:xfrm>
            <a:off x="1066800" y="2286000"/>
            <a:ext cx="7620000" cy="3840163"/>
          </a:xfrm>
        </p:spPr>
        <p:txBody>
          <a:bodyPr>
            <a:normAutofit/>
          </a:bodyPr>
          <a:lstStyle/>
          <a:p>
            <a:pPr>
              <a:buNone/>
            </a:pPr>
            <a:r>
              <a:rPr lang="en-US" sz="5400" dirty="0"/>
              <a:t>Concrete vs. Abstract</a:t>
            </a:r>
          </a:p>
          <a:p>
            <a:endParaRPr lang="en-US" sz="1800" dirty="0"/>
          </a:p>
          <a:p>
            <a:r>
              <a:rPr lang="en-US" dirty="0"/>
              <a:t>Give children information appropriate to their cognitive developmental stage!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Appropriate Phrases</a:t>
            </a:r>
          </a:p>
        </p:txBody>
      </p:sp>
      <p:sp>
        <p:nvSpPr>
          <p:cNvPr id="3" name="Content Placeholder 2"/>
          <p:cNvSpPr>
            <a:spLocks noGrp="1"/>
          </p:cNvSpPr>
          <p:nvPr>
            <p:ph idx="1"/>
          </p:nvPr>
        </p:nvSpPr>
        <p:spPr>
          <a:xfrm>
            <a:off x="457200" y="1981200"/>
            <a:ext cx="8229600" cy="4144963"/>
          </a:xfrm>
        </p:spPr>
        <p:txBody>
          <a:bodyPr/>
          <a:lstStyle/>
          <a:p>
            <a:r>
              <a:rPr lang="en-US" dirty="0"/>
              <a:t>Appropriate nutrition information for young children is </a:t>
            </a:r>
            <a:r>
              <a:rPr lang="en-US" b="1" i="1" dirty="0"/>
              <a:t>concrete</a:t>
            </a:r>
            <a:r>
              <a:rPr lang="en-US" dirty="0"/>
              <a:t>!</a:t>
            </a:r>
          </a:p>
          <a:p>
            <a:endParaRPr lang="en-US" sz="1600" dirty="0"/>
          </a:p>
          <a:p>
            <a:pPr>
              <a:buNone/>
            </a:pPr>
            <a:r>
              <a:rPr lang="en-US" sz="6000" dirty="0"/>
              <a:t>Describe what nutrients do for the body!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Grains</a:t>
            </a:r>
          </a:p>
        </p:txBody>
      </p:sp>
      <p:sp>
        <p:nvSpPr>
          <p:cNvPr id="110596" name="Rectangle 4"/>
          <p:cNvSpPr>
            <a:spLocks noGrp="1" noChangeArrowheads="1"/>
          </p:cNvSpPr>
          <p:nvPr>
            <p:ph type="title" idx="4294967295"/>
          </p:nvPr>
        </p:nvSpPr>
        <p:spPr bwMode="auto">
          <a:xfrm>
            <a:off x="3276600" y="1752600"/>
            <a:ext cx="5105400" cy="3505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8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Provide</a:t>
            </a:r>
          </a:p>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8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Energy</a:t>
            </a:r>
          </a:p>
        </p:txBody>
      </p:sp>
      <p:pic>
        <p:nvPicPr>
          <p:cNvPr id="4100" name="Picture 5" descr="MMj02364920000[1]"/>
          <p:cNvPicPr>
            <a:picLocks noChangeAspect="1" noChangeArrowheads="1" noCrop="1"/>
          </p:cNvPicPr>
          <p:nvPr/>
        </p:nvPicPr>
        <p:blipFill>
          <a:blip r:embed="rId3" cstate="print"/>
          <a:srcRect/>
          <a:stretch>
            <a:fillRect/>
          </a:stretch>
        </p:blipFill>
        <p:spPr bwMode="auto">
          <a:xfrm>
            <a:off x="457200" y="2057400"/>
            <a:ext cx="3187700" cy="3733800"/>
          </a:xfrm>
          <a:prstGeom prst="rect">
            <a:avLst/>
          </a:prstGeom>
          <a:noFill/>
          <a:ln w="9525">
            <a:noFill/>
            <a:miter lim="800000"/>
            <a:headEnd/>
            <a:tailEnd/>
          </a:ln>
        </p:spPr>
      </p:pic>
      <p:sp>
        <p:nvSpPr>
          <p:cNvPr id="4101" name="Rectangle 10">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ChangeArrowheads="1"/>
          </p:cNvSpPr>
          <p:nvPr/>
        </p:nvSpPr>
        <p:spPr bwMode="auto">
          <a:xfrm>
            <a:off x="304800" y="228600"/>
            <a:ext cx="8534400" cy="1295400"/>
          </a:xfrm>
          <a:prstGeom prst="rect">
            <a:avLst/>
          </a:prstGeom>
          <a:solidFill>
            <a:schemeClr val="bg1"/>
          </a:solidFill>
          <a:ln w="9525">
            <a:noFill/>
            <a:miter lim="800000"/>
            <a:headEnd/>
            <a:tailEnd/>
          </a:ln>
          <a:effectLst/>
        </p:spPr>
        <p:txBody>
          <a:bodyPr anchor="ctr"/>
          <a:lstStyle/>
          <a:p>
            <a:pPr algn="ctr" fontAlgn="auto">
              <a:spcBef>
                <a:spcPts val="0"/>
              </a:spcBef>
              <a:spcAft>
                <a:spcPts val="0"/>
              </a:spcAft>
              <a:defRPr/>
            </a:pPr>
            <a:r>
              <a:rPr lang="en-US" sz="6000" b="1" dirty="0">
                <a:solidFill>
                  <a:srgbClr val="E07900"/>
                </a:solidFill>
                <a:effectLst>
                  <a:outerShdw blurRad="38100" dist="38100" dir="2700000" algn="tl">
                    <a:srgbClr val="000000"/>
                  </a:outerShdw>
                </a:effectLst>
                <a:latin typeface="+mn-lt"/>
              </a:rPr>
              <a:t>Grains</a:t>
            </a:r>
          </a:p>
        </p:txBody>
      </p:sp>
      <p:sp>
        <p:nvSpPr>
          <p:cNvPr id="110596" name="Rectangle 4"/>
          <p:cNvSpPr>
            <a:spLocks noGrp="1" noChangeArrowheads="1"/>
          </p:cNvSpPr>
          <p:nvPr>
            <p:ph type="title" idx="4294967295"/>
          </p:nvPr>
        </p:nvSpPr>
        <p:spPr bwMode="auto">
          <a:xfrm>
            <a:off x="1219200" y="1600200"/>
            <a:ext cx="7620000" cy="2667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chemeClr val="hlink"/>
              </a:buClr>
              <a:buSzPct val="120000"/>
              <a:buFontTx/>
              <a:buNone/>
              <a:tabLst/>
              <a:defRPr/>
            </a:pPr>
            <a:r>
              <a:rPr kumimoji="0" lang="en-US" sz="8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n-lt"/>
                <a:ea typeface="+mn-ea"/>
                <a:cs typeface="+mn-cs"/>
              </a:rPr>
              <a:t>Help children move!</a:t>
            </a:r>
          </a:p>
        </p:txBody>
      </p:sp>
      <p:sp>
        <p:nvSpPr>
          <p:cNvPr id="5124" name="Rectangle 10">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5125"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85800" y="2819400"/>
            <a:ext cx="2541588" cy="3810000"/>
          </a:xfrm>
          <a:prstGeom prst="rect">
            <a:avLst/>
          </a:prstGeom>
          <a:noFill/>
          <a:ln w="9525">
            <a:noFill/>
            <a:miter lim="800000"/>
            <a:headEnd/>
            <a:tailEnd/>
          </a:ln>
        </p:spPr>
      </p:pic>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type="title" idx="4294967295"/>
          </p:nvPr>
        </p:nvSpPr>
        <p:spPr bwMode="auto">
          <a:xfrm>
            <a:off x="304800" y="228600"/>
            <a:ext cx="8534400" cy="1295400"/>
          </a:xfrm>
          <a:prstGeom prst="rect">
            <a:avLst/>
          </a:prstGeom>
          <a:solidFill>
            <a:schemeClr val="bg1"/>
          </a:solid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7900"/>
                </a:solidFill>
                <a:effectLst>
                  <a:outerShdw blurRad="38100" dist="38100" dir="2700000" algn="tl">
                    <a:srgbClr val="000000"/>
                  </a:outerShdw>
                </a:effectLst>
                <a:uLnTx/>
                <a:uFillTx/>
                <a:latin typeface="+mn-lt"/>
                <a:ea typeface="+mn-ea"/>
                <a:cs typeface="+mn-cs"/>
              </a:rPr>
              <a:t>Grains</a:t>
            </a:r>
          </a:p>
        </p:txBody>
      </p:sp>
      <p:sp>
        <p:nvSpPr>
          <p:cNvPr id="110596" name="Rectangle 4"/>
          <p:cNvSpPr>
            <a:spLocks noChangeArrowheads="1"/>
          </p:cNvSpPr>
          <p:nvPr/>
        </p:nvSpPr>
        <p:spPr bwMode="auto">
          <a:xfrm>
            <a:off x="304800" y="1600200"/>
            <a:ext cx="8458200" cy="19050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120000"/>
              <a:defRPr/>
            </a:pPr>
            <a:r>
              <a:rPr lang="en-US" sz="6000" b="1" dirty="0">
                <a:solidFill>
                  <a:srgbClr val="000000"/>
                </a:solidFill>
                <a:effectLst>
                  <a:outerShdw blurRad="38100" dist="38100" dir="2700000" algn="tl">
                    <a:srgbClr val="FFFFFF"/>
                  </a:outerShdw>
                </a:effectLst>
                <a:latin typeface="+mn-lt"/>
              </a:rPr>
              <a:t>Help them run fast and jump high!</a:t>
            </a:r>
          </a:p>
        </p:txBody>
      </p:sp>
      <p:sp>
        <p:nvSpPr>
          <p:cNvPr id="6148" name="Rectangle 10">
            <a:extLst>
              <a:ext uri="{C183D7F6-B498-43B3-948B-1728B52AA6E4}">
                <adec:decorative xmlns:adec="http://schemas.microsoft.com/office/drawing/2017/decorative" val="1"/>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p:spPr>
        <p:txBody>
          <a:bodyPr wrap="none" anchor="ctr"/>
          <a:lstStyle/>
          <a:p>
            <a:endParaRPr lang="en-US">
              <a:latin typeface="Calibri" pitchFamily="34" charset="0"/>
            </a:endParaRPr>
          </a:p>
        </p:txBody>
      </p:sp>
      <p:pic>
        <p:nvPicPr>
          <p:cNvPr id="6149"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28600" y="3505200"/>
            <a:ext cx="4687888" cy="3068638"/>
          </a:xfrm>
          <a:prstGeom prst="rect">
            <a:avLst/>
          </a:prstGeom>
          <a:noFill/>
          <a:ln w="9525">
            <a:noFill/>
            <a:miter lim="800000"/>
            <a:headEnd/>
            <a:tailEnd/>
          </a:ln>
        </p:spPr>
      </p:pic>
    </p:spTree>
  </p:cSld>
  <p:clrMapOvr>
    <a:masterClrMapping/>
  </p:clrMapOvr>
  <p:transition>
    <p:strips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937</Words>
  <Application>Microsoft Office PowerPoint</Application>
  <PresentationFormat>On-screen Show (4:3)</PresentationFormat>
  <Paragraphs>101</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Tahoma</vt:lpstr>
      <vt:lpstr>Office Theme</vt:lpstr>
      <vt:lpstr>Nutrition for  Young Children Grains Group   (Insert your name here) </vt:lpstr>
      <vt:lpstr>Nutrition for Young Children </vt:lpstr>
      <vt:lpstr>Objectives</vt:lpstr>
      <vt:lpstr>How to communicate information about nutrition?</vt:lpstr>
      <vt:lpstr>Appropriate Communication with Children</vt:lpstr>
      <vt:lpstr>Child Appropriate Phrases</vt:lpstr>
      <vt:lpstr>Provide Energy</vt:lpstr>
      <vt:lpstr>Help children move!</vt:lpstr>
      <vt:lpstr>Grains</vt:lpstr>
      <vt:lpstr>Help them learn!</vt:lpstr>
      <vt:lpstr>Provides Fiber</vt:lpstr>
      <vt:lpstr> 5 grams of fiber +  child’s year of age  Total grams per day</vt:lpstr>
      <vt:lpstr> 5 grams of fiber +  3 years of age  8 grams per day</vt:lpstr>
      <vt:lpstr>Bottom line: Make sure children are offered whole grains every day to ensure they will meet their fiber recommendations</vt:lpstr>
      <vt:lpstr>Grains</vt:lpstr>
      <vt:lpstr>Recommendations: 3-5 ounces a day 1 ounce = 1 slice of bread</vt:lpstr>
      <vt:lpstr>Recommendations: </vt:lpstr>
      <vt:lpstr>Offer whole grains throughout the day!</vt:lpstr>
      <vt:lpstr>Learn more: www.choosemyplate.gov  www.cdc.gov/nutrition/everyone/basics/carbs.html </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S</dc:creator>
  <cp:lastModifiedBy>Jessica Ly</cp:lastModifiedBy>
  <cp:revision>31</cp:revision>
  <dcterms:created xsi:type="dcterms:W3CDTF">2009-09-25T20:09:08Z</dcterms:created>
  <dcterms:modified xsi:type="dcterms:W3CDTF">2026-05-06T18:09:07Z</dcterms:modified>
</cp:coreProperties>
</file>