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67" r:id="rId3"/>
    <p:sldId id="268" r:id="rId4"/>
    <p:sldId id="278" r:id="rId5"/>
    <p:sldId id="279" r:id="rId6"/>
    <p:sldId id="280" r:id="rId7"/>
    <p:sldId id="269" r:id="rId8"/>
    <p:sldId id="271" r:id="rId9"/>
    <p:sldId id="270" r:id="rId10"/>
    <p:sldId id="272" r:id="rId11"/>
    <p:sldId id="273" r:id="rId12"/>
    <p:sldId id="274" r:id="rId13"/>
    <p:sldId id="275" r:id="rId14"/>
    <p:sldId id="276" r:id="rId15"/>
    <p:sldId id="27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8B8B"/>
    <a:srgbClr val="5D5D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p:cViewPr varScale="1">
        <p:scale>
          <a:sx n="95" d="100"/>
          <a:sy n="95" d="100"/>
        </p:scale>
        <p:origin x="3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1907F9-4C37-4DA9-B2C2-B946E4462177}" type="datetimeFigureOut">
              <a:rPr lang="en-US" smtClean="0"/>
              <a:pPr/>
              <a:t>5/6/2026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79A430-7D88-47F1-873C-67D5A198DA6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BD54B0DB-2B88-4966-B0C9-B4078BB0041E}" type="slidenum">
              <a:rPr lang="en-US" smtClean="0"/>
              <a:pPr/>
              <a:t>1</a:t>
            </a:fld>
            <a:endParaRPr 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r>
              <a:rPr lang="en-US"/>
              <a:t>You are viewing a presentation on the nutrition needs for young children. This presentation will provide the information you need to offer children food that will best support their growth and development.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All these nutrients keep your hair looking shiny.</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And your skin looking and feeling good.</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Fruits and vegetables keep your heart healthy as well!</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Remember that fruits and vegetables provide similar nutrients. By doing your job of offering a variety of fruits and vegetables at each meal, you will be supporting the nutrient needs of children. Take advantage of the wonderful rainbow of choices you have in each group and use a variety of fruits and vegetables to colorfully enhance children’s meals. </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This presentation is intended for trainers to provide detailed information about foods in the fats and oils group.</a:t>
            </a:r>
          </a:p>
          <a:p>
            <a:endParaRPr lang="en-US" dirty="0"/>
          </a:p>
        </p:txBody>
      </p:sp>
      <p:sp>
        <p:nvSpPr>
          <p:cNvPr id="4" name="Slide Number Placeholder 3"/>
          <p:cNvSpPr>
            <a:spLocks noGrp="1"/>
          </p:cNvSpPr>
          <p:nvPr>
            <p:ph type="sldNum" sz="quarter" idx="10"/>
          </p:nvPr>
        </p:nvSpPr>
        <p:spPr/>
        <p:txBody>
          <a:bodyPr/>
          <a:lstStyle/>
          <a:p>
            <a:fld id="{7AE3B4FF-1E13-44CD-89FF-7FDFF128D8F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Piaget describes stages</a:t>
            </a:r>
            <a:r>
              <a:rPr lang="en-US" baseline="0" dirty="0"/>
              <a:t> in children’s cognitive development: </a:t>
            </a:r>
            <a:r>
              <a:rPr lang="en-US" baseline="0" dirty="0" err="1"/>
              <a:t>sensorimotor</a:t>
            </a:r>
            <a:r>
              <a:rPr lang="en-US" baseline="0" dirty="0"/>
              <a:t> stage; preoperational stage; concrete operational, and formal operational or abstract stage. Early childhood involves the first three stages, meaning children are not developmentally ready for abstract information. Unfortunately, a lot of nutrition information is abstract such as vitamins and minerals. </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Appropriate</a:t>
            </a:r>
            <a:r>
              <a:rPr lang="en-US" baseline="0" dirty="0"/>
              <a:t> nutrition information for young children is concrete. Therefore, information about nutrition for trainers will provide phrases that are concrete. Appropriate phrases will be provided in the training materials for each food group topic.</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next food group (or groups) to review are the fruit and vegetable groups. You may be wondering why are the two groups are discussed together </a:t>
            </a:r>
            <a:r>
              <a:rPr lang="en-US" dirty="0" err="1"/>
              <a:t>together</a:t>
            </a:r>
            <a:r>
              <a:rPr lang="en-US" dirty="0"/>
              <a:t>. Because many of the same nutrients are found in the two food groups. This should ease any concern you may have if children choose to eat only one or the other of the two groups. What does this mean? </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Imagine green beans and peaches were offered in a meal. A child only wants the peaches (and they want a lot of peaches). Many people are concerned the child will not eat the green beans and that the child shouldn’t have too many peaches. After reviewing this presentation, you will learn that both are highly nutritious and offer similar nutrients. Rather than focusing on the child eating both, follow the division of responsibility and allow the child to choose. As long as you did your job to offer a variety of fruits and vegetables from EACH group then you are support the child’s nutritional needs. </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Vitamin A supports growth and repair of body cells, and is beneficial for good vision. </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 variety of nutrients in fruits and vegetables such as Vitamins A, C, and E which work to protect the body!</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 addition, these nutrients keep you from getting sick!</a:t>
            </a:r>
          </a:p>
          <a:p>
            <a:endParaRPr lang="en-US" dirty="0"/>
          </a:p>
        </p:txBody>
      </p:sp>
      <p:sp>
        <p:nvSpPr>
          <p:cNvPr id="4" name="Slide Number Placeholder 3"/>
          <p:cNvSpPr>
            <a:spLocks noGrp="1"/>
          </p:cNvSpPr>
          <p:nvPr>
            <p:ph type="sldNum" sz="quarter" idx="10"/>
          </p:nvPr>
        </p:nvSpPr>
        <p:spPr/>
        <p:txBody>
          <a:bodyPr/>
          <a:lstStyle/>
          <a:p>
            <a:fld id="{1179A430-7D88-47F1-873C-67D5A198DA6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524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6E333-D275-4982-866F-48E5A6CC0DEF}"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66E333-D275-4982-866F-48E5A6CC0DEF}"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66E333-D275-4982-866F-48E5A6CC0DEF}"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6E333-D275-4982-866F-48E5A6CC0DEF}"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6E333-D275-4982-866F-48E5A6CC0DEF}"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78E37-74B7-464C-87C2-AD6FD409C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2.emf"/><Relationship Id="rId5" Type="http://schemas.openxmlformats.org/officeDocument/2006/relationships/oleObject" Target="../embeddings/oleObject1.bin"/><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15">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13" name="Picture 7">
            <a:extLst>
              <a:ext uri="{C183D7F6-B498-43B3-948B-1728B52AA6E4}">
                <adec:decorative xmlns:adec="http://schemas.microsoft.com/office/drawing/2017/decorative" val="1"/>
              </a:ext>
            </a:extLst>
          </p:cNvPr>
          <p:cNvPicPr>
            <a:picLocks noChangeAspect="1"/>
          </p:cNvPicPr>
          <p:nvPr/>
        </p:nvPicPr>
        <p:blipFill>
          <a:blip r:embed="rId3" cstate="print"/>
          <a:srcRect r="35417"/>
          <a:stretch>
            <a:fillRect/>
          </a:stretch>
        </p:blipFill>
        <p:spPr bwMode="auto">
          <a:xfrm>
            <a:off x="6019800" y="228600"/>
            <a:ext cx="2755900" cy="914400"/>
          </a:xfrm>
          <a:prstGeom prst="rect">
            <a:avLst/>
          </a:prstGeom>
          <a:noFill/>
          <a:ln w="9525">
            <a:noFill/>
            <a:miter lim="800000"/>
            <a:headEnd/>
            <a:tailEnd/>
          </a:ln>
        </p:spPr>
      </p:pic>
      <p:sp>
        <p:nvSpPr>
          <p:cNvPr id="6" name="Rectangle 9"/>
          <p:cNvSpPr>
            <a:spLocks noChangeArrowheads="1"/>
          </p:cNvSpPr>
          <p:nvPr/>
        </p:nvSpPr>
        <p:spPr bwMode="auto">
          <a:xfrm>
            <a:off x="304800" y="1981200"/>
            <a:ext cx="8610600" cy="3276600"/>
          </a:xfrm>
          <a:prstGeom prst="rect">
            <a:avLst/>
          </a:prstGeom>
          <a:noFill/>
          <a:ln w="12700">
            <a:noFill/>
            <a:miter lim="800000"/>
            <a:headEnd/>
            <a:tailEnd/>
          </a:ln>
          <a:effectLst/>
        </p:spPr>
        <p:txBody>
          <a:bodyPr lIns="90488" tIns="44450" rIns="90488" bIns="44450" anchor="ctr"/>
          <a:lstStyle/>
          <a:p>
            <a:pPr algn="ctr" fontAlgn="auto">
              <a:spcBef>
                <a:spcPts val="0"/>
              </a:spcBef>
              <a:spcAft>
                <a:spcPts val="0"/>
              </a:spcAft>
              <a:defRPr/>
            </a:pPr>
            <a:r>
              <a:rPr lang="en-US" sz="6000" b="1" dirty="0">
                <a:effectLst>
                  <a:outerShdw blurRad="38100" dist="38100" dir="2700000" algn="tl">
                    <a:srgbClr val="000000"/>
                  </a:outerShdw>
                </a:effectLst>
                <a:latin typeface="+mn-lt"/>
              </a:rPr>
              <a:t>Nutrition for </a:t>
            </a:r>
            <a:br>
              <a:rPr lang="en-US" sz="6000" b="1" dirty="0">
                <a:effectLst>
                  <a:outerShdw blurRad="38100" dist="38100" dir="2700000" algn="tl">
                    <a:srgbClr val="000000"/>
                  </a:outerShdw>
                </a:effectLst>
                <a:latin typeface="+mn-lt"/>
              </a:rPr>
            </a:br>
            <a:r>
              <a:rPr lang="en-US" sz="6000" b="1" dirty="0">
                <a:effectLst>
                  <a:outerShdw blurRad="38100" dist="38100" dir="2700000" algn="tl">
                    <a:srgbClr val="000000"/>
                  </a:outerShdw>
                </a:effectLst>
                <a:latin typeface="+mn-lt"/>
              </a:rPr>
              <a:t>Young Children</a:t>
            </a:r>
          </a:p>
          <a:p>
            <a:pPr algn="ctr" fontAlgn="auto">
              <a:spcBef>
                <a:spcPts val="0"/>
              </a:spcBef>
              <a:spcAft>
                <a:spcPts val="0"/>
              </a:spcAft>
              <a:defRPr/>
            </a:pPr>
            <a:r>
              <a:rPr lang="en-US" sz="4400" b="1" dirty="0">
                <a:effectLst>
                  <a:outerShdw blurRad="38100" dist="38100" dir="2700000" algn="tl">
                    <a:srgbClr val="000000"/>
                  </a:outerShdw>
                </a:effectLst>
              </a:rPr>
              <a:t>Fruits and Vegetables Group</a:t>
            </a:r>
          </a:p>
          <a:p>
            <a:pPr algn="ctr" fontAlgn="auto">
              <a:spcBef>
                <a:spcPts val="0"/>
              </a:spcBef>
              <a:spcAft>
                <a:spcPts val="0"/>
              </a:spcAft>
              <a:defRPr/>
            </a:pPr>
            <a:endParaRPr lang="en-US" sz="2000" b="1" dirty="0">
              <a:effectLst>
                <a:outerShdw blurRad="38100" dist="38100" dir="2700000" algn="tl">
                  <a:srgbClr val="000000"/>
                </a:outerShdw>
              </a:effectLst>
            </a:endParaRPr>
          </a:p>
          <a:p>
            <a:pPr algn="ctr" fontAlgn="auto">
              <a:spcBef>
                <a:spcPts val="0"/>
              </a:spcBef>
              <a:spcAft>
                <a:spcPts val="0"/>
              </a:spcAft>
              <a:defRPr/>
            </a:pPr>
            <a:endParaRPr lang="en-US" sz="2000" b="1" dirty="0">
              <a:effectLst>
                <a:outerShdw blurRad="38100" dist="38100" dir="2700000" algn="tl">
                  <a:srgbClr val="000000"/>
                </a:outerShdw>
              </a:effectLst>
            </a:endParaRPr>
          </a:p>
          <a:p>
            <a:pPr algn="ctr" fontAlgn="auto">
              <a:spcBef>
                <a:spcPts val="0"/>
              </a:spcBef>
              <a:spcAft>
                <a:spcPts val="0"/>
              </a:spcAft>
              <a:defRPr/>
            </a:pPr>
            <a:r>
              <a:rPr lang="en-US" sz="4000" b="1" dirty="0">
                <a:effectLst>
                  <a:outerShdw blurRad="38100" dist="38100" dir="2700000" algn="tl">
                    <a:srgbClr val="000000"/>
                  </a:outerShdw>
                </a:effectLst>
              </a:rPr>
              <a:t>(Insert your name here)</a:t>
            </a:r>
            <a:endParaRPr lang="en-US" sz="4000" b="1" dirty="0">
              <a:effectLst>
                <a:outerShdw blurRad="38100" dist="38100" dir="2700000" algn="tl">
                  <a:srgbClr val="000000"/>
                </a:outerShdw>
              </a:effectLst>
              <a:latin typeface="+mn-lt"/>
            </a:endParaRPr>
          </a:p>
          <a:p>
            <a:pPr algn="ctr" fontAlgn="auto">
              <a:spcBef>
                <a:spcPts val="0"/>
              </a:spcBef>
              <a:spcAft>
                <a:spcPts val="0"/>
              </a:spcAft>
              <a:defRPr/>
            </a:pPr>
            <a:endParaRPr lang="en-US" sz="3600" b="1" dirty="0">
              <a:effectLst>
                <a:outerShdw blurRad="38100" dist="38100" dir="2700000" algn="tl">
                  <a:srgbClr val="000000"/>
                </a:outerShdw>
              </a:effectLst>
            </a:endParaRPr>
          </a:p>
        </p:txBody>
      </p:sp>
      <p:grpSp>
        <p:nvGrpSpPr>
          <p:cNvPr id="7" name="Group 6">
            <a:extLst>
              <a:ext uri="{C183D7F6-B498-43B3-948B-1728B52AA6E4}">
                <adec:decorative xmlns:adec="http://schemas.microsoft.com/office/drawing/2017/decorative" val="1"/>
              </a:ext>
            </a:extLst>
          </p:cNvPr>
          <p:cNvGrpSpPr/>
          <p:nvPr/>
        </p:nvGrpSpPr>
        <p:grpSpPr>
          <a:xfrm>
            <a:off x="381000" y="152400"/>
            <a:ext cx="1816100" cy="2057400"/>
            <a:chOff x="381000" y="152400"/>
            <a:chExt cx="1816100" cy="2057400"/>
          </a:xfrm>
        </p:grpSpPr>
        <p:pic>
          <p:nvPicPr>
            <p:cNvPr id="8" name="Picture 19" descr="korean girl looking at camera"/>
            <p:cNvPicPr>
              <a:picLocks noChangeAspect="1" noChangeArrowheads="1"/>
            </p:cNvPicPr>
            <p:nvPr/>
          </p:nvPicPr>
          <p:blipFill>
            <a:blip r:embed="rId4" cstate="print">
              <a:lum/>
            </a:blip>
            <a:srcRect l="17614" r="11928" b="9978"/>
            <a:stretch>
              <a:fillRect/>
            </a:stretch>
          </p:blipFill>
          <p:spPr bwMode="auto">
            <a:xfrm>
              <a:off x="381000" y="1219200"/>
              <a:ext cx="990600" cy="990600"/>
            </a:xfrm>
            <a:prstGeom prst="rect">
              <a:avLst/>
            </a:prstGeom>
            <a:noFill/>
            <a:ln w="9525">
              <a:noFill/>
              <a:miter lim="800000"/>
              <a:headEnd/>
              <a:tailEnd/>
            </a:ln>
            <a:scene3d>
              <a:camera prst="orthographicFront"/>
              <a:lightRig rig="threePt" dir="t"/>
            </a:scene3d>
            <a:sp3d>
              <a:bevelT/>
            </a:sp3d>
          </p:spPr>
        </p:pic>
        <p:pic>
          <p:nvPicPr>
            <p:cNvPr id="9" name="Picture 8" descr="USDA children1.jpg"/>
            <p:cNvPicPr>
              <a:picLocks noChangeAspect="1"/>
            </p:cNvPicPr>
            <p:nvPr/>
          </p:nvPicPr>
          <p:blipFill>
            <a:blip r:embed="rId5" cstate="print"/>
            <a:srcRect l="4566" t="17751" r="40643"/>
            <a:stretch>
              <a:fillRect/>
            </a:stretch>
          </p:blipFill>
          <p:spPr>
            <a:xfrm>
              <a:off x="381000" y="152400"/>
              <a:ext cx="990600" cy="994452"/>
            </a:xfrm>
            <a:prstGeom prst="rect">
              <a:avLst/>
            </a:prstGeom>
            <a:scene3d>
              <a:camera prst="orthographicFront"/>
              <a:lightRig rig="threePt" dir="t"/>
            </a:scene3d>
            <a:sp3d>
              <a:bevelT/>
            </a:sp3d>
          </p:spPr>
        </p:pic>
        <p:pic>
          <p:nvPicPr>
            <p:cNvPr id="10" name="Picture 6"/>
            <p:cNvPicPr>
              <a:picLocks noChangeAspect="1" noChangeArrowheads="1"/>
            </p:cNvPicPr>
            <p:nvPr/>
          </p:nvPicPr>
          <p:blipFill>
            <a:blip r:embed="rId6" cstate="print"/>
            <a:srcRect l="7018" t="18304" r="15789" b="12053"/>
            <a:stretch>
              <a:fillRect/>
            </a:stretch>
          </p:blipFill>
          <p:spPr bwMode="auto">
            <a:xfrm>
              <a:off x="1219200" y="762000"/>
              <a:ext cx="977900" cy="990600"/>
            </a:xfrm>
            <a:prstGeom prst="rect">
              <a:avLst/>
            </a:prstGeom>
            <a:noFill/>
            <a:ln w="9525">
              <a:noFill/>
              <a:miter lim="800000"/>
              <a:headEnd/>
              <a:tailEnd/>
            </a:ln>
            <a:effectLst/>
            <a:scene3d>
              <a:camera prst="orthographicFront"/>
              <a:lightRig rig="threePt" dir="t"/>
            </a:scene3d>
            <a:sp3d>
              <a:bevelT/>
            </a:sp3d>
          </p:spPr>
        </p:pic>
      </p:grpSp>
      <p:sp>
        <p:nvSpPr>
          <p:cNvPr id="11" name="Title 10"/>
          <p:cNvSpPr txBox="1">
            <a:spLocks noGrp="1"/>
          </p:cNvSpPr>
          <p:nvPr>
            <p:ph type="title" idx="4294967295"/>
          </p:nvPr>
        </p:nvSpPr>
        <p:spPr>
          <a:xfrm>
            <a:off x="4876800" y="6396335"/>
            <a:ext cx="4099520"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Arial Black" pitchFamily="34" charset="0"/>
                <a:ea typeface="+mn-ea"/>
                <a:cs typeface="+mn-cs"/>
              </a:rPr>
              <a:t>Workshop Presentation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228600"/>
            <a:ext cx="3352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CC0000"/>
                </a:solidFill>
                <a:effectLst>
                  <a:outerShdw blurRad="38100" dist="38100" dir="2700000" algn="tl">
                    <a:srgbClr val="000000"/>
                  </a:outerShdw>
                </a:effectLst>
              </a:rPr>
              <a:t>Fruits</a:t>
            </a:r>
          </a:p>
        </p:txBody>
      </p:sp>
      <p:grpSp>
        <p:nvGrpSpPr>
          <p:cNvPr id="3"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4"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5"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6"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8"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9"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0"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sp>
        <p:nvSpPr>
          <p:cNvPr id="11" name="Rectangle 4"/>
          <p:cNvSpPr>
            <a:spLocks noGrp="1" noChangeArrowheads="1"/>
          </p:cNvSpPr>
          <p:nvPr>
            <p:ph type="title" idx="4294967295"/>
          </p:nvPr>
        </p:nvSpPr>
        <p:spPr bwMode="auto">
          <a:xfrm>
            <a:off x="838200" y="1981200"/>
            <a:ext cx="7391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Will make children feel good!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228600"/>
            <a:ext cx="3352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CC0000"/>
                </a:solidFill>
                <a:effectLst>
                  <a:outerShdw blurRad="38100" dist="38100" dir="2700000" algn="tl">
                    <a:srgbClr val="000000"/>
                  </a:outerShdw>
                </a:effectLst>
              </a:rPr>
              <a:t>Fruits</a:t>
            </a:r>
          </a:p>
        </p:txBody>
      </p:sp>
      <p:grpSp>
        <p:nvGrpSpPr>
          <p:cNvPr id="3"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4"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5"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6"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8"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9"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0"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sp>
        <p:nvSpPr>
          <p:cNvPr id="11" name="Rectangle 4"/>
          <p:cNvSpPr>
            <a:spLocks noGrp="1" noChangeArrowheads="1"/>
          </p:cNvSpPr>
          <p:nvPr>
            <p:ph type="title" idx="4294967295"/>
          </p:nvPr>
        </p:nvSpPr>
        <p:spPr bwMode="auto">
          <a:xfrm>
            <a:off x="2209800" y="1676400"/>
            <a:ext cx="67056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Keep children from getting sick!</a:t>
            </a:r>
          </a:p>
        </p:txBody>
      </p:sp>
      <p:pic>
        <p:nvPicPr>
          <p:cNvPr id="12" name="Picture 26" descr="MPj04095100000[1]"/>
          <p:cNvPicPr>
            <a:picLocks noChangeAspect="1" noChangeArrowheads="1"/>
          </p:cNvPicPr>
          <p:nvPr/>
        </p:nvPicPr>
        <p:blipFill>
          <a:blip r:embed="rId5" cstate="print"/>
          <a:srcRect t="30469" r="49486" b="14063"/>
          <a:stretch>
            <a:fillRect/>
          </a:stretch>
        </p:blipFill>
        <p:spPr bwMode="auto">
          <a:xfrm>
            <a:off x="228600" y="1447800"/>
            <a:ext cx="2122488" cy="35052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228600"/>
            <a:ext cx="3352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CC0000"/>
                </a:solidFill>
                <a:effectLst>
                  <a:outerShdw blurRad="38100" dist="38100" dir="2700000" algn="tl">
                    <a:srgbClr val="000000"/>
                  </a:outerShdw>
                </a:effectLst>
              </a:rPr>
              <a:t>Fruits</a:t>
            </a:r>
          </a:p>
        </p:txBody>
      </p:sp>
      <p:grpSp>
        <p:nvGrpSpPr>
          <p:cNvPr id="3"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4"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5"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6"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8"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9"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0"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sp>
        <p:nvSpPr>
          <p:cNvPr id="11" name="Rectangle 4"/>
          <p:cNvSpPr>
            <a:spLocks noGrp="1" noChangeArrowheads="1"/>
          </p:cNvSpPr>
          <p:nvPr>
            <p:ph type="title" idx="4294967295"/>
          </p:nvPr>
        </p:nvSpPr>
        <p:spPr bwMode="auto">
          <a:xfrm>
            <a:off x="762000" y="1676400"/>
            <a:ext cx="81534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Will make children’s hair shiny!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228600"/>
            <a:ext cx="3352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CC0000"/>
                </a:solidFill>
                <a:effectLst>
                  <a:outerShdw blurRad="38100" dist="38100" dir="2700000" algn="tl">
                    <a:srgbClr val="000000"/>
                  </a:outerShdw>
                </a:effectLst>
              </a:rPr>
              <a:t>Fruits</a:t>
            </a:r>
          </a:p>
        </p:txBody>
      </p:sp>
      <p:grpSp>
        <p:nvGrpSpPr>
          <p:cNvPr id="3"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4"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5"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6"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8"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9"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0"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sp>
        <p:nvSpPr>
          <p:cNvPr id="11" name="Rectangle 4"/>
          <p:cNvSpPr>
            <a:spLocks noGrp="1" noChangeArrowheads="1"/>
          </p:cNvSpPr>
          <p:nvPr>
            <p:ph type="title" idx="4294967295"/>
          </p:nvPr>
        </p:nvSpPr>
        <p:spPr bwMode="auto">
          <a:xfrm>
            <a:off x="990600" y="1676400"/>
            <a:ext cx="79248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Will make children’s skin look and feel good!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228600"/>
            <a:ext cx="3352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CC0000"/>
                </a:solidFill>
                <a:effectLst>
                  <a:outerShdw blurRad="38100" dist="38100" dir="2700000" algn="tl">
                    <a:srgbClr val="000000"/>
                  </a:outerShdw>
                </a:effectLst>
              </a:rPr>
              <a:t>Fruits</a:t>
            </a:r>
          </a:p>
        </p:txBody>
      </p:sp>
      <p:grpSp>
        <p:nvGrpSpPr>
          <p:cNvPr id="3"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4"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5"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6"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8"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9"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0"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sp>
        <p:nvSpPr>
          <p:cNvPr id="11" name="Rectangle 4"/>
          <p:cNvSpPr>
            <a:spLocks noGrp="1" noChangeArrowheads="1"/>
          </p:cNvSpPr>
          <p:nvPr>
            <p:ph type="title" idx="4294967295"/>
          </p:nvPr>
        </p:nvSpPr>
        <p:spPr bwMode="auto">
          <a:xfrm>
            <a:off x="762000" y="1752600"/>
            <a:ext cx="7924800" cy="26670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chemeClr val="hlink"/>
              </a:buClr>
              <a:buSzPct val="120000"/>
              <a:buFontTx/>
              <a:buNone/>
              <a:tabLst/>
              <a:defRPr/>
            </a:pPr>
            <a:r>
              <a:rPr kumimoji="0" lang="en-US" sz="80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mn-lt"/>
                <a:ea typeface="+mn-ea"/>
                <a:cs typeface="+mn-cs"/>
              </a:rPr>
              <a:t>Will keep children’s heart healthy!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28600" y="1219200"/>
            <a:ext cx="3276600" cy="1616075"/>
          </a:xfrm>
          <a:prstGeom prst="rect">
            <a:avLst/>
          </a:prstGeom>
          <a:solidFill>
            <a:schemeClr val="tx1"/>
          </a:solidFill>
          <a:ln w="12700" cap="sq">
            <a:noFill/>
            <a:miter lim="800000"/>
            <a:headEnd type="none" w="sm" len="sm"/>
            <a:tailEnd type="none" w="sm" len="sm"/>
          </a:ln>
        </p:spPr>
        <p:txBody>
          <a:bodyPr>
            <a:spAutoFit/>
          </a:bodyPr>
          <a:lstStyle/>
          <a:p>
            <a:pPr algn="ctr">
              <a:spcBef>
                <a:spcPct val="50000"/>
              </a:spcBef>
            </a:pPr>
            <a:r>
              <a:rPr lang="en-US" sz="4000" b="1">
                <a:solidFill>
                  <a:srgbClr val="CC0000"/>
                </a:solidFill>
              </a:rPr>
              <a:t>Fruit</a:t>
            </a:r>
          </a:p>
          <a:p>
            <a:pPr algn="ctr">
              <a:spcBef>
                <a:spcPct val="50000"/>
              </a:spcBef>
            </a:pPr>
            <a:r>
              <a:rPr lang="en-US" sz="4000" b="1">
                <a:solidFill>
                  <a:srgbClr val="CC0000"/>
                </a:solidFill>
              </a:rPr>
              <a:t> Nutrients</a:t>
            </a:r>
            <a:endParaRPr lang="en-US" sz="4000" b="1">
              <a:solidFill>
                <a:srgbClr val="CC0000"/>
              </a:solidFill>
              <a:cs typeface="Tahoma" pitchFamily="34" charset="0"/>
            </a:endParaRPr>
          </a:p>
        </p:txBody>
      </p:sp>
      <p:sp>
        <p:nvSpPr>
          <p:cNvPr id="3" name="Text Box 3"/>
          <p:cNvSpPr txBox="1">
            <a:spLocks noChangeArrowheads="1"/>
          </p:cNvSpPr>
          <p:nvPr/>
        </p:nvSpPr>
        <p:spPr bwMode="auto">
          <a:xfrm>
            <a:off x="5715000" y="1219200"/>
            <a:ext cx="3200400" cy="1616075"/>
          </a:xfrm>
          <a:prstGeom prst="rect">
            <a:avLst/>
          </a:prstGeom>
          <a:solidFill>
            <a:schemeClr val="tx1"/>
          </a:solidFill>
          <a:ln w="12700" cap="sq">
            <a:noFill/>
            <a:miter lim="800000"/>
            <a:headEnd type="none" w="sm" len="sm"/>
            <a:tailEnd type="none" w="sm" len="sm"/>
          </a:ln>
        </p:spPr>
        <p:txBody>
          <a:bodyPr>
            <a:spAutoFit/>
          </a:bodyPr>
          <a:lstStyle/>
          <a:p>
            <a:pPr algn="ctr">
              <a:spcBef>
                <a:spcPct val="50000"/>
              </a:spcBef>
            </a:pPr>
            <a:r>
              <a:rPr lang="en-US" sz="4000" b="1">
                <a:solidFill>
                  <a:srgbClr val="009900"/>
                </a:solidFill>
              </a:rPr>
              <a:t>Vegetable</a:t>
            </a:r>
          </a:p>
          <a:p>
            <a:pPr algn="ctr">
              <a:spcBef>
                <a:spcPct val="50000"/>
              </a:spcBef>
            </a:pPr>
            <a:r>
              <a:rPr lang="en-US" sz="4000" b="1">
                <a:solidFill>
                  <a:srgbClr val="009900"/>
                </a:solidFill>
              </a:rPr>
              <a:t> Nutrients</a:t>
            </a:r>
          </a:p>
        </p:txBody>
      </p:sp>
      <p:sp>
        <p:nvSpPr>
          <p:cNvPr id="4" name="Text Box 4"/>
          <p:cNvSpPr txBox="1">
            <a:spLocks noGrp="1" noChangeArrowheads="1"/>
          </p:cNvSpPr>
          <p:nvPr>
            <p:ph type="title" idx="4294967295"/>
          </p:nvPr>
        </p:nvSpPr>
        <p:spPr bwMode="auto">
          <a:xfrm>
            <a:off x="3352800" y="1600200"/>
            <a:ext cx="2514600" cy="762000"/>
          </a:xfrm>
          <a:prstGeom prst="rect">
            <a:avLst/>
          </a:prstGeom>
          <a:solidFill>
            <a:schemeClr val="tx1"/>
          </a:solidFill>
          <a:ln w="12700" cap="sq">
            <a:noFill/>
            <a:prstDash/>
            <a:miter lim="800000"/>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4400" b="1" i="0" u="none" strike="noStrike" kern="1200" cap="none" spc="0" normalizeH="0" baseline="0" noProof="0" dirty="0">
                <a:ln>
                  <a:noFill/>
                </a:ln>
                <a:solidFill>
                  <a:srgbClr val="8B8B8B"/>
                </a:solidFill>
                <a:effectLst/>
                <a:uLnTx/>
                <a:uFillTx/>
                <a:latin typeface="+mn-lt"/>
                <a:ea typeface="+mn-ea"/>
                <a:cs typeface="+mn-cs"/>
              </a:rPr>
              <a:t>similar</a:t>
            </a:r>
          </a:p>
        </p:txBody>
      </p:sp>
      <p:pic>
        <p:nvPicPr>
          <p:cNvPr id="5" name="Picture 5" descr="Fight cancer, heart disease, and effects of aging with colorful fruits &amp; vegetables"/>
          <p:cNvPicPr>
            <a:picLocks noChangeAspect="1" noChangeArrowheads="1"/>
          </p:cNvPicPr>
          <p:nvPr/>
        </p:nvPicPr>
        <p:blipFill>
          <a:blip r:embed="rId3" cstate="print"/>
          <a:srcRect/>
          <a:stretch>
            <a:fillRect/>
          </a:stretch>
        </p:blipFill>
        <p:spPr bwMode="auto">
          <a:xfrm>
            <a:off x="3352800" y="4419600"/>
            <a:ext cx="2590800" cy="1844675"/>
          </a:xfrm>
          <a:prstGeom prst="rect">
            <a:avLst/>
          </a:prstGeom>
          <a:noFill/>
          <a:ln w="9525">
            <a:noFill/>
            <a:miter lim="800000"/>
            <a:headEnd/>
            <a:tailEnd/>
          </a:ln>
        </p:spPr>
      </p:pic>
      <p:sp>
        <p:nvSpPr>
          <p:cNvPr id="6" name="Rectangle 6">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924050"/>
          </a:xfrm>
        </p:spPr>
        <p:txBody>
          <a:bodyPr>
            <a:normAutofit/>
          </a:bodyPr>
          <a:lstStyle/>
          <a:p>
            <a:r>
              <a:rPr lang="en-US" sz="4000" b="1" dirty="0">
                <a:effectLst>
                  <a:outerShdw blurRad="38100" dist="38100" dir="2700000" algn="tl">
                    <a:srgbClr val="000000"/>
                  </a:outerShdw>
                </a:effectLst>
              </a:rPr>
              <a:t>Nutrition for Young Children</a:t>
            </a:r>
            <a:br>
              <a:rPr lang="en-US" b="1" dirty="0">
                <a:effectLst>
                  <a:outerShdw blurRad="38100" dist="38100" dir="2700000" algn="tl">
                    <a:srgbClr val="000000"/>
                  </a:outerShdw>
                </a:effectLst>
              </a:rPr>
            </a:br>
            <a:endParaRPr lang="en-US" dirty="0"/>
          </a:p>
        </p:txBody>
      </p:sp>
      <p:sp>
        <p:nvSpPr>
          <p:cNvPr id="3" name="Subtitle 2"/>
          <p:cNvSpPr>
            <a:spLocks noGrp="1"/>
          </p:cNvSpPr>
          <p:nvPr>
            <p:ph type="subTitle" idx="1"/>
          </p:nvPr>
        </p:nvSpPr>
        <p:spPr>
          <a:xfrm>
            <a:off x="838200" y="1600200"/>
            <a:ext cx="7543800" cy="2133600"/>
          </a:xfrm>
        </p:spPr>
        <p:txBody>
          <a:bodyPr>
            <a:normAutofit/>
          </a:bodyPr>
          <a:lstStyle/>
          <a:p>
            <a:r>
              <a:rPr lang="en-US" b="1" dirty="0">
                <a:solidFill>
                  <a:schemeClr val="tx1"/>
                </a:solidFill>
              </a:rPr>
              <a:t>This presentation is intended for trainers to provide detailed information about the fruits and vegetables group.</a:t>
            </a:r>
          </a:p>
          <a:p>
            <a:endParaRPr lang="en-US" dirty="0"/>
          </a:p>
        </p:txBody>
      </p:sp>
      <p:sp>
        <p:nvSpPr>
          <p:cNvPr id="4" name="Rectangle 6"/>
          <p:cNvSpPr>
            <a:spLocks noChangeArrowheads="1"/>
          </p:cNvSpPr>
          <p:nvPr/>
        </p:nvSpPr>
        <p:spPr bwMode="auto">
          <a:xfrm>
            <a:off x="1600200" y="3886200"/>
            <a:ext cx="7315200" cy="707886"/>
          </a:xfrm>
          <a:prstGeom prst="rect">
            <a:avLst/>
          </a:prstGeom>
          <a:noFill/>
          <a:ln w="9525">
            <a:noFill/>
            <a:miter lim="800000"/>
            <a:headEnd/>
            <a:tailEnd/>
          </a:ln>
        </p:spPr>
        <p:txBody>
          <a:bodyPr wrap="square">
            <a:spAutoFit/>
          </a:bodyPr>
          <a:lstStyle/>
          <a:p>
            <a:pPr defTabSz="5013325">
              <a:tabLst>
                <a:tab pos="1790700" algn="l"/>
                <a:tab pos="3619500" algn="l"/>
              </a:tabLst>
            </a:pPr>
            <a:r>
              <a:rPr lang="en-US" sz="2000" b="0" dirty="0">
                <a:latin typeface="Calibri" pitchFamily="34" charset="0"/>
              </a:rPr>
              <a:t>The project was supported by the National Research Initiative of the USDA National Research Initiative Grant # 2006-55215-16726</a:t>
            </a:r>
          </a:p>
        </p:txBody>
      </p:sp>
      <p:pic>
        <p:nvPicPr>
          <p:cNvPr id="5" name="Picture 102" descr="image001"/>
          <p:cNvPicPr>
            <a:picLocks noChangeAspect="1" noChangeArrowheads="1"/>
          </p:cNvPicPr>
          <p:nvPr/>
        </p:nvPicPr>
        <p:blipFill>
          <a:blip r:embed="rId3" cstate="print"/>
          <a:srcRect/>
          <a:stretch>
            <a:fillRect/>
          </a:stretch>
        </p:blipFill>
        <p:spPr bwMode="auto">
          <a:xfrm>
            <a:off x="990600" y="3962400"/>
            <a:ext cx="528638" cy="533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7" name="Content Placeholder 6"/>
          <p:cNvSpPr>
            <a:spLocks noGrp="1"/>
          </p:cNvSpPr>
          <p:nvPr>
            <p:ph idx="1"/>
          </p:nvPr>
        </p:nvSpPr>
        <p:spPr>
          <a:xfrm>
            <a:off x="457200" y="1600200"/>
            <a:ext cx="8305800" cy="4525963"/>
          </a:xfrm>
        </p:spPr>
        <p:txBody>
          <a:bodyPr>
            <a:normAutofit/>
          </a:bodyPr>
          <a:lstStyle/>
          <a:p>
            <a:pPr lvl="0">
              <a:buNone/>
            </a:pPr>
            <a:r>
              <a:rPr lang="en-US" b="1" dirty="0"/>
              <a:t>The learner will be able to: </a:t>
            </a:r>
          </a:p>
          <a:p>
            <a:pPr lvl="1"/>
            <a:r>
              <a:rPr lang="en-US" dirty="0"/>
              <a:t>Describe appropriate communication with children.</a:t>
            </a:r>
          </a:p>
          <a:p>
            <a:pPr lvl="1"/>
            <a:r>
              <a:rPr lang="en-US" dirty="0"/>
              <a:t>Describe the key nutrients in fruits and vegetables.</a:t>
            </a:r>
          </a:p>
          <a:p>
            <a:pPr lvl="1"/>
            <a:r>
              <a:rPr lang="en-US" dirty="0"/>
              <a:t>Describe how the nutrients benefit the body.</a:t>
            </a:r>
          </a:p>
          <a:p>
            <a:pPr lvl="1"/>
            <a:r>
              <a:rPr lang="en-US" dirty="0"/>
              <a:t>Recognize the recommended portions of fruits and vegetables for young children.</a:t>
            </a:r>
          </a:p>
          <a:p>
            <a:pPr lvl="1"/>
            <a:r>
              <a:rPr lang="en-US" dirty="0"/>
              <a:t>Identify a variety of fruits and vegetables to offer young children.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How to communicate information about nutrition?</a:t>
            </a:r>
          </a:p>
        </p:txBody>
      </p:sp>
      <p:sp>
        <p:nvSpPr>
          <p:cNvPr id="5" name="Content Placeholder 4"/>
          <p:cNvSpPr>
            <a:spLocks noGrp="1"/>
          </p:cNvSpPr>
          <p:nvPr>
            <p:ph idx="1"/>
          </p:nvPr>
        </p:nvSpPr>
        <p:spPr/>
        <p:txBody>
          <a:bodyPr/>
          <a:lstStyle/>
          <a:p>
            <a:endParaRPr lang="en-US" dirty="0"/>
          </a:p>
        </p:txBody>
      </p:sp>
      <p:pic>
        <p:nvPicPr>
          <p:cNvPr id="46083" name="Picture 3">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533399" y="1752600"/>
            <a:ext cx="5318911" cy="3581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a:t>Appropriate Communication with Children</a:t>
            </a:r>
          </a:p>
        </p:txBody>
      </p:sp>
      <p:sp>
        <p:nvSpPr>
          <p:cNvPr id="3" name="Content Placeholder 2"/>
          <p:cNvSpPr>
            <a:spLocks noGrp="1"/>
          </p:cNvSpPr>
          <p:nvPr>
            <p:ph idx="1"/>
          </p:nvPr>
        </p:nvSpPr>
        <p:spPr>
          <a:xfrm>
            <a:off x="1066800" y="2286000"/>
            <a:ext cx="7620000" cy="3840163"/>
          </a:xfrm>
        </p:spPr>
        <p:txBody>
          <a:bodyPr>
            <a:normAutofit/>
          </a:bodyPr>
          <a:lstStyle/>
          <a:p>
            <a:pPr>
              <a:buNone/>
            </a:pPr>
            <a:r>
              <a:rPr lang="en-US" sz="5400" dirty="0"/>
              <a:t>Concrete vs. Abstract</a:t>
            </a:r>
          </a:p>
          <a:p>
            <a:endParaRPr lang="en-US" sz="1800" dirty="0"/>
          </a:p>
          <a:p>
            <a:r>
              <a:rPr lang="en-US" dirty="0"/>
              <a:t>Give children information appropriate to their cognitive developmental stage!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Appropriate Phrases</a:t>
            </a:r>
          </a:p>
        </p:txBody>
      </p:sp>
      <p:sp>
        <p:nvSpPr>
          <p:cNvPr id="3" name="Content Placeholder 2"/>
          <p:cNvSpPr>
            <a:spLocks noGrp="1"/>
          </p:cNvSpPr>
          <p:nvPr>
            <p:ph idx="1"/>
          </p:nvPr>
        </p:nvSpPr>
        <p:spPr>
          <a:xfrm>
            <a:off x="457200" y="1981200"/>
            <a:ext cx="8229600" cy="4144963"/>
          </a:xfrm>
        </p:spPr>
        <p:txBody>
          <a:bodyPr/>
          <a:lstStyle/>
          <a:p>
            <a:r>
              <a:rPr lang="en-US" dirty="0"/>
              <a:t>Appropriate nutrition information for young children is </a:t>
            </a:r>
            <a:r>
              <a:rPr lang="en-US" b="1" i="1" dirty="0"/>
              <a:t>concrete</a:t>
            </a:r>
            <a:r>
              <a:rPr lang="en-US" dirty="0"/>
              <a:t>!</a:t>
            </a:r>
          </a:p>
          <a:p>
            <a:endParaRPr lang="en-US" sz="1600" dirty="0"/>
          </a:p>
          <a:p>
            <a:pPr>
              <a:buNone/>
            </a:pPr>
            <a:r>
              <a:rPr lang="en-US" sz="6000" dirty="0"/>
              <a:t>Describe what nutrients do for the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7"/>
          <p:cNvSpPr txBox="1">
            <a:spLocks noChangeArrowheads="1"/>
          </p:cNvSpPr>
          <p:nvPr/>
        </p:nvSpPr>
        <p:spPr bwMode="auto">
          <a:xfrm>
            <a:off x="3352800" y="1600200"/>
            <a:ext cx="2514600" cy="762000"/>
          </a:xfrm>
          <a:prstGeom prst="rect">
            <a:avLst/>
          </a:prstGeom>
          <a:solidFill>
            <a:schemeClr val="tx1"/>
          </a:solidFill>
          <a:ln w="12700" cap="sq">
            <a:noFill/>
            <a:miter lim="800000"/>
            <a:headEnd type="none" w="sm" len="sm"/>
            <a:tailEnd type="none" w="sm" len="sm"/>
          </a:ln>
        </p:spPr>
        <p:txBody>
          <a:bodyPr>
            <a:spAutoFit/>
          </a:bodyPr>
          <a:lstStyle/>
          <a:p>
            <a:pPr algn="ctr">
              <a:spcBef>
                <a:spcPct val="50000"/>
              </a:spcBef>
            </a:pPr>
            <a:r>
              <a:rPr lang="en-US" sz="4400" b="1" dirty="0">
                <a:solidFill>
                  <a:schemeClr val="bg1"/>
                </a:solidFill>
              </a:rPr>
              <a:t>similar</a:t>
            </a:r>
          </a:p>
        </p:txBody>
      </p:sp>
      <p:sp>
        <p:nvSpPr>
          <p:cNvPr id="3" name="Text Box 5"/>
          <p:cNvSpPr txBox="1">
            <a:spLocks noGrp="1" noChangeArrowheads="1"/>
          </p:cNvSpPr>
          <p:nvPr>
            <p:ph type="title" idx="4294967295"/>
          </p:nvPr>
        </p:nvSpPr>
        <p:spPr bwMode="auto">
          <a:xfrm>
            <a:off x="228600" y="1219200"/>
            <a:ext cx="3276600" cy="1555750"/>
          </a:xfrm>
          <a:prstGeom prst="rect">
            <a:avLst/>
          </a:prstGeom>
          <a:solidFill>
            <a:schemeClr val="tx1"/>
          </a:solidFill>
          <a:ln w="12700" cap="sq">
            <a:noFill/>
            <a:prstDash/>
            <a:miter lim="800000"/>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4800" b="1" i="0" u="none" strike="noStrike" kern="1200" cap="none" spc="0" normalizeH="0" baseline="0" noProof="0" dirty="0">
                <a:ln>
                  <a:noFill/>
                </a:ln>
                <a:solidFill>
                  <a:srgbClr val="CC0000"/>
                </a:solidFill>
                <a:effectLst/>
                <a:uLnTx/>
                <a:uFillTx/>
                <a:latin typeface="+mn-lt"/>
                <a:ea typeface="+mn-ea"/>
                <a:cs typeface="+mn-cs"/>
              </a:rPr>
              <a:t>Fruit Group</a:t>
            </a:r>
            <a:endParaRPr kumimoji="0" lang="en-US" sz="4800" b="1" i="0" u="none" strike="noStrike" kern="1200" cap="none" spc="0" normalizeH="0" baseline="0" noProof="0" dirty="0">
              <a:ln>
                <a:noFill/>
              </a:ln>
              <a:solidFill>
                <a:srgbClr val="CC0000"/>
              </a:solidFill>
              <a:effectLst/>
              <a:uLnTx/>
              <a:uFillTx/>
              <a:latin typeface="+mn-lt"/>
              <a:ea typeface="+mn-ea"/>
              <a:cs typeface="Tahoma" pitchFamily="34" charset="0"/>
            </a:endParaRPr>
          </a:p>
        </p:txBody>
      </p:sp>
      <p:sp>
        <p:nvSpPr>
          <p:cNvPr id="4" name="Text Box 6"/>
          <p:cNvSpPr txBox="1">
            <a:spLocks noChangeArrowheads="1"/>
          </p:cNvSpPr>
          <p:nvPr/>
        </p:nvSpPr>
        <p:spPr bwMode="auto">
          <a:xfrm>
            <a:off x="5638800" y="1219200"/>
            <a:ext cx="3276600" cy="1555750"/>
          </a:xfrm>
          <a:prstGeom prst="rect">
            <a:avLst/>
          </a:prstGeom>
          <a:solidFill>
            <a:schemeClr val="tx1"/>
          </a:solidFill>
          <a:ln w="12700" cap="sq">
            <a:noFill/>
            <a:miter lim="800000"/>
            <a:headEnd type="none" w="sm" len="sm"/>
            <a:tailEnd type="none" w="sm" len="sm"/>
          </a:ln>
        </p:spPr>
        <p:txBody>
          <a:bodyPr>
            <a:spAutoFit/>
          </a:bodyPr>
          <a:lstStyle/>
          <a:p>
            <a:pPr algn="ctr">
              <a:spcBef>
                <a:spcPct val="50000"/>
              </a:spcBef>
            </a:pPr>
            <a:r>
              <a:rPr lang="en-US" sz="4800" b="1">
                <a:solidFill>
                  <a:srgbClr val="009900"/>
                </a:solidFill>
              </a:rPr>
              <a:t>Vegetable Group</a:t>
            </a:r>
          </a:p>
        </p:txBody>
      </p:sp>
      <p:pic>
        <p:nvPicPr>
          <p:cNvPr id="5" name="Picture 15" descr="Fight cancer, heart disease, and effects of aging with colorful fruits &amp; vegetables"/>
          <p:cNvPicPr>
            <a:picLocks noChangeAspect="1" noChangeArrowheads="1"/>
          </p:cNvPicPr>
          <p:nvPr/>
        </p:nvPicPr>
        <p:blipFill>
          <a:blip r:embed="rId3" cstate="print"/>
          <a:srcRect/>
          <a:stretch>
            <a:fillRect/>
          </a:stretch>
        </p:blipFill>
        <p:spPr bwMode="auto">
          <a:xfrm>
            <a:off x="3124200" y="3733800"/>
            <a:ext cx="2590800" cy="1844675"/>
          </a:xfrm>
          <a:prstGeom prst="rect">
            <a:avLst/>
          </a:prstGeom>
          <a:noFill/>
          <a:ln w="9525">
            <a:noFill/>
            <a:miter lim="800000"/>
            <a:headEnd/>
            <a:tailEnd/>
          </a:ln>
        </p:spPr>
      </p:pic>
      <p:sp>
        <p:nvSpPr>
          <p:cNvPr id="6" name="Rectangle 16">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Grp="1" noChangeArrowheads="1"/>
          </p:cNvSpPr>
          <p:nvPr>
            <p:ph type="title" idx="4294967295"/>
          </p:nvPr>
        </p:nvSpPr>
        <p:spPr bwMode="auto">
          <a:xfrm>
            <a:off x="3505200" y="914400"/>
            <a:ext cx="2514600" cy="762000"/>
          </a:xfrm>
          <a:prstGeom prst="rect">
            <a:avLst/>
          </a:prstGeom>
          <a:solidFill>
            <a:schemeClr val="tx1"/>
          </a:solidFill>
          <a:ln w="12700" cap="sq">
            <a:noFill/>
            <a:prstDash/>
            <a:miter lim="800000"/>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4400" b="1" i="0" u="none" strike="noStrike" kern="1200" cap="none" spc="0" normalizeH="0" baseline="0" noProof="0" dirty="0">
                <a:ln>
                  <a:noFill/>
                </a:ln>
                <a:solidFill>
                  <a:srgbClr val="8B8B8B"/>
                </a:solidFill>
                <a:effectLst/>
                <a:uLnTx/>
                <a:uFillTx/>
                <a:latin typeface="+mn-lt"/>
                <a:ea typeface="+mn-ea"/>
                <a:cs typeface="+mn-cs"/>
              </a:rPr>
              <a:t>similar</a:t>
            </a:r>
          </a:p>
        </p:txBody>
      </p:sp>
      <p:sp>
        <p:nvSpPr>
          <p:cNvPr id="3" name="Rectangle 6">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grpSp>
        <p:nvGrpSpPr>
          <p:cNvPr id="4" name="Group 12">
            <a:extLst>
              <a:ext uri="{C183D7F6-B498-43B3-948B-1728B52AA6E4}">
                <adec:decorative xmlns:adec="http://schemas.microsoft.com/office/drawing/2017/decorative" val="1"/>
              </a:ext>
            </a:extLst>
          </p:cNvPr>
          <p:cNvGrpSpPr>
            <a:grpSpLocks/>
          </p:cNvGrpSpPr>
          <p:nvPr/>
        </p:nvGrpSpPr>
        <p:grpSpPr bwMode="auto">
          <a:xfrm>
            <a:off x="762000" y="152400"/>
            <a:ext cx="7772400" cy="2971800"/>
            <a:chOff x="384" y="1968"/>
            <a:chExt cx="4896" cy="1872"/>
          </a:xfrm>
        </p:grpSpPr>
        <p:pic>
          <p:nvPicPr>
            <p:cNvPr id="5" name="Picture 7" descr="MPj03878900000[1]"/>
            <p:cNvPicPr>
              <a:picLocks noChangeAspect="1" noChangeArrowheads="1"/>
            </p:cNvPicPr>
            <p:nvPr/>
          </p:nvPicPr>
          <p:blipFill>
            <a:blip r:embed="rId3" cstate="print"/>
            <a:srcRect l="14598" t="10417" r="15329" b="14583"/>
            <a:stretch>
              <a:fillRect/>
            </a:stretch>
          </p:blipFill>
          <p:spPr bwMode="auto">
            <a:xfrm>
              <a:off x="4032" y="1968"/>
              <a:ext cx="1248" cy="1872"/>
            </a:xfrm>
            <a:prstGeom prst="rect">
              <a:avLst/>
            </a:prstGeom>
            <a:noFill/>
            <a:ln w="9525">
              <a:noFill/>
              <a:miter lim="800000"/>
              <a:headEnd/>
              <a:tailEnd/>
            </a:ln>
          </p:spPr>
        </p:pic>
        <p:pic>
          <p:nvPicPr>
            <p:cNvPr id="6" name="Picture 11" descr="MPPH02140J0000[1]"/>
            <p:cNvPicPr>
              <a:picLocks noChangeAspect="1" noChangeArrowheads="1"/>
            </p:cNvPicPr>
            <p:nvPr/>
          </p:nvPicPr>
          <p:blipFill>
            <a:blip r:embed="rId4" cstate="print"/>
            <a:srcRect l="11111" r="11111"/>
            <a:stretch>
              <a:fillRect/>
            </a:stretch>
          </p:blipFill>
          <p:spPr bwMode="auto">
            <a:xfrm>
              <a:off x="384" y="2208"/>
              <a:ext cx="1488" cy="1259"/>
            </a:xfrm>
            <a:prstGeom prst="rect">
              <a:avLst/>
            </a:prstGeom>
            <a:noFill/>
            <a:ln w="9525">
              <a:noFill/>
              <a:miter lim="800000"/>
              <a:headEnd/>
              <a:tailEnd/>
            </a:ln>
          </p:spPr>
        </p:pic>
      </p:grpSp>
      <p:graphicFrame>
        <p:nvGraphicFramePr>
          <p:cNvPr id="7" name="Object 1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761826929"/>
              </p:ext>
            </p:extLst>
          </p:nvPr>
        </p:nvGraphicFramePr>
        <p:xfrm>
          <a:off x="1828800" y="2590800"/>
          <a:ext cx="6096000" cy="4067175"/>
        </p:xfrm>
        <a:graphic>
          <a:graphicData uri="http://schemas.openxmlformats.org/presentationml/2006/ole">
            <mc:AlternateContent xmlns:mc="http://schemas.openxmlformats.org/markup-compatibility/2006">
              <mc:Choice xmlns:v="urn:schemas-microsoft-com:vml" Requires="v">
                <p:oleObj spid="_x0000_s19458" name="Chart" r:id="rId5" imgW="6096145" imgH="4069057" progId="MSGraph.Chart.8">
                  <p:embed followColorScheme="full"/>
                </p:oleObj>
              </mc:Choice>
              <mc:Fallback>
                <p:oleObj name="Chart" r:id="rId5" imgW="6096145" imgH="4069057" progId="MSGraph.Chart.8">
                  <p:embed followColorScheme="full"/>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590800"/>
                        <a:ext cx="6096000" cy="406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bwMode="auto">
          <a:xfrm>
            <a:off x="228600" y="228600"/>
            <a:ext cx="3352800" cy="1143000"/>
          </a:xfrm>
          <a:prstGeom prst="rect">
            <a:avLst/>
          </a:prstGeom>
          <a:solidFill>
            <a:schemeClr val="bg1"/>
          </a:solid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CC0000"/>
                </a:solidFill>
                <a:effectLst>
                  <a:outerShdw blurRad="38100" dist="38100" dir="2700000" algn="tl">
                    <a:srgbClr val="000000"/>
                  </a:outerShdw>
                </a:effectLst>
                <a:uLnTx/>
                <a:uFillTx/>
                <a:latin typeface="+mn-lt"/>
                <a:ea typeface="+mn-ea"/>
                <a:cs typeface="+mn-cs"/>
              </a:rPr>
              <a:t>Fruits</a:t>
            </a:r>
          </a:p>
        </p:txBody>
      </p:sp>
      <p:sp>
        <p:nvSpPr>
          <p:cNvPr id="3" name="Rectangle 3"/>
          <p:cNvSpPr>
            <a:spLocks noChangeArrowheads="1"/>
          </p:cNvSpPr>
          <p:nvPr/>
        </p:nvSpPr>
        <p:spPr bwMode="auto">
          <a:xfrm>
            <a:off x="1828800" y="2819400"/>
            <a:ext cx="5410200" cy="12954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4800" b="1">
                <a:effectLst>
                  <a:outerShdw blurRad="38100" dist="38100" dir="2700000" algn="tl">
                    <a:srgbClr val="000000"/>
                  </a:outerShdw>
                </a:effectLst>
              </a:rPr>
              <a:t>Vitamin A</a:t>
            </a:r>
          </a:p>
          <a:p>
            <a:pPr algn="ctr" eaLnBrk="1" hangingPunct="1">
              <a:spcBef>
                <a:spcPct val="20000"/>
              </a:spcBef>
              <a:buClr>
                <a:schemeClr val="bg2"/>
              </a:buClr>
              <a:buSzPct val="120000"/>
              <a:defRPr/>
            </a:pPr>
            <a:endParaRPr lang="en-US" sz="4800" b="1">
              <a:effectLst>
                <a:outerShdw blurRad="38100" dist="38100" dir="2700000" algn="tl">
                  <a:srgbClr val="000000"/>
                </a:outerShdw>
              </a:effectLst>
            </a:endParaRPr>
          </a:p>
        </p:txBody>
      </p:sp>
      <p:grpSp>
        <p:nvGrpSpPr>
          <p:cNvPr id="4" name="Group 4">
            <a:extLst>
              <a:ext uri="{C183D7F6-B498-43B3-948B-1728B52AA6E4}">
                <adec:decorative xmlns:adec="http://schemas.microsoft.com/office/drawing/2017/decorative" val="1"/>
              </a:ext>
            </a:extLst>
          </p:cNvPr>
          <p:cNvGrpSpPr>
            <a:grpSpLocks/>
          </p:cNvGrpSpPr>
          <p:nvPr/>
        </p:nvGrpSpPr>
        <p:grpSpPr bwMode="auto">
          <a:xfrm>
            <a:off x="304800" y="5791200"/>
            <a:ext cx="1447800" cy="722313"/>
            <a:chOff x="144" y="3216"/>
            <a:chExt cx="2688" cy="935"/>
          </a:xfrm>
        </p:grpSpPr>
        <p:sp>
          <p:nvSpPr>
            <p:cNvPr id="5" name="Rectangle 5"/>
            <p:cNvSpPr>
              <a:spLocks noChangeArrowheads="1"/>
            </p:cNvSpPr>
            <p:nvPr/>
          </p:nvSpPr>
          <p:spPr bwMode="auto">
            <a:xfrm>
              <a:off x="144" y="3216"/>
              <a:ext cx="2688" cy="912"/>
            </a:xfrm>
            <a:prstGeom prst="rect">
              <a:avLst/>
            </a:prstGeom>
            <a:solidFill>
              <a:srgbClr val="CC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3300"/>
              </a:extrusionClr>
            </a:sp3d>
          </p:spPr>
          <p:txBody>
            <a:bodyPr wrap="none" anchor="ctr">
              <a:flatTx/>
            </a:bodyPr>
            <a:lstStyle/>
            <a:p>
              <a:endParaRPr lang="en-US"/>
            </a:p>
          </p:txBody>
        </p:sp>
        <p:pic>
          <p:nvPicPr>
            <p:cNvPr id="6" name="Picture 6"/>
            <p:cNvPicPr>
              <a:picLocks noChangeAspect="1" noChangeArrowheads="1"/>
            </p:cNvPicPr>
            <p:nvPr/>
          </p:nvPicPr>
          <p:blipFill>
            <a:blip r:embed="rId3" cstate="print"/>
            <a:srcRect l="28906" t="34375" r="35156" b="48958"/>
            <a:stretch>
              <a:fillRect/>
            </a:stretch>
          </p:blipFill>
          <p:spPr bwMode="auto">
            <a:xfrm>
              <a:off x="144" y="3216"/>
              <a:ext cx="2688" cy="935"/>
            </a:xfrm>
            <a:prstGeom prst="rect">
              <a:avLst/>
            </a:prstGeom>
            <a:noFill/>
            <a:ln w="9525">
              <a:noFill/>
              <a:miter lim="800000"/>
              <a:headEnd/>
              <a:tailEnd/>
            </a:ln>
          </p:spPr>
        </p:pic>
      </p:grpSp>
      <p:sp>
        <p:nvSpPr>
          <p:cNvPr id="7" name="Rectangle 7">
            <a:extLst>
              <a:ext uri="{C183D7F6-B498-43B3-948B-1728B52AA6E4}">
                <adec:decorative xmlns:adec="http://schemas.microsoft.com/office/drawing/2017/decorative" val="1"/>
              </a:ext>
            </a:extLst>
          </p:cNvPr>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8" name="Rectangle 8"/>
          <p:cNvSpPr>
            <a:spLocks noChangeArrowheads="1"/>
          </p:cNvSpPr>
          <p:nvPr/>
        </p:nvSpPr>
        <p:spPr bwMode="auto">
          <a:xfrm>
            <a:off x="4038600" y="228600"/>
            <a:ext cx="4876800" cy="1143000"/>
          </a:xfrm>
          <a:prstGeom prst="rect">
            <a:avLst/>
          </a:prstGeom>
          <a:solidFill>
            <a:schemeClr val="bg1"/>
          </a:solidFill>
          <a:ln w="9525">
            <a:noFill/>
            <a:miter lim="800000"/>
            <a:headEnd/>
            <a:tailEnd/>
          </a:ln>
          <a:effectLst/>
        </p:spPr>
        <p:txBody>
          <a:bodyPr anchor="ctr"/>
          <a:lstStyle/>
          <a:p>
            <a:pPr algn="ctr" eaLnBrk="1" hangingPunct="1">
              <a:defRPr/>
            </a:pPr>
            <a:r>
              <a:rPr lang="en-US" sz="6000" b="1">
                <a:solidFill>
                  <a:srgbClr val="009900"/>
                </a:solidFill>
                <a:effectLst>
                  <a:outerShdw blurRad="38100" dist="38100" dir="2700000" algn="tl">
                    <a:srgbClr val="000000"/>
                  </a:outerShdw>
                </a:effectLst>
              </a:rPr>
              <a:t>Vegetables</a:t>
            </a:r>
            <a:r>
              <a:rPr lang="en-US" sz="6000" b="1">
                <a:solidFill>
                  <a:srgbClr val="99FF33"/>
                </a:solidFill>
                <a:effectLst>
                  <a:outerShdw blurRad="38100" dist="38100" dir="2700000" algn="tl">
                    <a:srgbClr val="000000"/>
                  </a:outerShdw>
                </a:effectLst>
              </a:rPr>
              <a:t> </a:t>
            </a:r>
            <a:endParaRPr lang="en-US" sz="6000" b="1">
              <a:solidFill>
                <a:srgbClr val="CC00CC"/>
              </a:solidFill>
              <a:effectLst>
                <a:outerShdw blurRad="38100" dist="38100" dir="2700000" algn="tl">
                  <a:srgbClr val="000000"/>
                </a:outerShdw>
              </a:effectLst>
            </a:endParaRPr>
          </a:p>
        </p:txBody>
      </p:sp>
      <p:grpSp>
        <p:nvGrpSpPr>
          <p:cNvPr id="9" name="Group 9">
            <a:extLst>
              <a:ext uri="{C183D7F6-B498-43B3-948B-1728B52AA6E4}">
                <adec:decorative xmlns:adec="http://schemas.microsoft.com/office/drawing/2017/decorative" val="1"/>
              </a:ext>
            </a:extLst>
          </p:cNvPr>
          <p:cNvGrpSpPr>
            <a:grpSpLocks/>
          </p:cNvGrpSpPr>
          <p:nvPr/>
        </p:nvGrpSpPr>
        <p:grpSpPr bwMode="auto">
          <a:xfrm>
            <a:off x="7467600" y="5791200"/>
            <a:ext cx="1371600" cy="762000"/>
            <a:chOff x="144" y="3216"/>
            <a:chExt cx="2640" cy="864"/>
          </a:xfrm>
        </p:grpSpPr>
        <p:sp>
          <p:nvSpPr>
            <p:cNvPr id="10" name="Rectangle 10"/>
            <p:cNvSpPr>
              <a:spLocks noChangeArrowheads="1"/>
            </p:cNvSpPr>
            <p:nvPr/>
          </p:nvSpPr>
          <p:spPr bwMode="auto">
            <a:xfrm>
              <a:off x="144" y="3216"/>
              <a:ext cx="2640" cy="864"/>
            </a:xfrm>
            <a:prstGeom prst="rect">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pic>
          <p:nvPicPr>
            <p:cNvPr id="11" name="Picture 11"/>
            <p:cNvPicPr>
              <a:picLocks noChangeAspect="1" noChangeArrowheads="1"/>
            </p:cNvPicPr>
            <p:nvPr/>
          </p:nvPicPr>
          <p:blipFill>
            <a:blip r:embed="rId4" cstate="print"/>
            <a:srcRect l="28906" t="44792" r="35156" b="39583"/>
            <a:stretch>
              <a:fillRect/>
            </a:stretch>
          </p:blipFill>
          <p:spPr bwMode="auto">
            <a:xfrm>
              <a:off x="144" y="3216"/>
              <a:ext cx="2640" cy="861"/>
            </a:xfrm>
            <a:prstGeom prst="rect">
              <a:avLst/>
            </a:prstGeom>
            <a:noFill/>
            <a:ln w="9525">
              <a:noFill/>
              <a:miter lim="800000"/>
              <a:headEnd/>
              <a:tailEnd/>
            </a:ln>
          </p:spPr>
        </p:pic>
      </p:grpSp>
      <p:pic>
        <p:nvPicPr>
          <p:cNvPr id="12" name="Picture 12" descr="MPj04067000000[1]"/>
          <p:cNvPicPr>
            <a:picLocks noChangeAspect="1" noChangeArrowheads="1"/>
          </p:cNvPicPr>
          <p:nvPr/>
        </p:nvPicPr>
        <p:blipFill>
          <a:blip r:embed="rId5" cstate="print"/>
          <a:srcRect/>
          <a:stretch>
            <a:fillRect/>
          </a:stretch>
        </p:blipFill>
        <p:spPr bwMode="auto">
          <a:xfrm>
            <a:off x="6248400" y="2514600"/>
            <a:ext cx="2514600" cy="1676400"/>
          </a:xfrm>
          <a:prstGeom prst="rect">
            <a:avLst/>
          </a:prstGeom>
          <a:noFill/>
          <a:ln w="9525">
            <a:noFill/>
            <a:miter lim="800000"/>
            <a:headEnd/>
            <a:tailEnd/>
          </a:ln>
        </p:spPr>
      </p:pic>
      <p:pic>
        <p:nvPicPr>
          <p:cNvPr id="13" name="Picture 13" descr="MPj03902350000[1]"/>
          <p:cNvPicPr>
            <a:picLocks noChangeAspect="1" noChangeArrowheads="1"/>
          </p:cNvPicPr>
          <p:nvPr/>
        </p:nvPicPr>
        <p:blipFill>
          <a:blip r:embed="rId6" cstate="print"/>
          <a:srcRect/>
          <a:stretch>
            <a:fillRect/>
          </a:stretch>
        </p:blipFill>
        <p:spPr bwMode="auto">
          <a:xfrm>
            <a:off x="381000" y="2514600"/>
            <a:ext cx="2286000" cy="1630363"/>
          </a:xfrm>
          <a:prstGeom prst="rect">
            <a:avLst/>
          </a:prstGeom>
          <a:noFill/>
          <a:ln w="9525">
            <a:noFill/>
            <a:miter lim="800000"/>
            <a:headEnd/>
            <a:tailEnd/>
          </a:ln>
        </p:spPr>
      </p:pic>
      <p:sp>
        <p:nvSpPr>
          <p:cNvPr id="14" name="Text Box 15"/>
          <p:cNvSpPr txBox="1">
            <a:spLocks noChangeArrowheads="1"/>
          </p:cNvSpPr>
          <p:nvPr/>
        </p:nvSpPr>
        <p:spPr bwMode="auto">
          <a:xfrm>
            <a:off x="990600" y="2133600"/>
            <a:ext cx="909638" cy="457200"/>
          </a:xfrm>
          <a:prstGeom prst="rect">
            <a:avLst/>
          </a:prstGeom>
          <a:noFill/>
          <a:ln w="9525">
            <a:noFill/>
            <a:miter lim="800000"/>
            <a:headEnd/>
            <a:tailEnd/>
          </a:ln>
        </p:spPr>
        <p:txBody>
          <a:bodyPr wrap="none">
            <a:spAutoFit/>
          </a:bodyPr>
          <a:lstStyle/>
          <a:p>
            <a:r>
              <a:rPr lang="en-US" sz="2400" b="1"/>
              <a:t>Cells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TotalTime>
  <Words>707</Words>
  <Application>Microsoft Office PowerPoint</Application>
  <PresentationFormat>On-screen Show (4:3)</PresentationFormat>
  <Paragraphs>79</Paragraphs>
  <Slides>15</Slides>
  <Notes>13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Arial Black</vt:lpstr>
      <vt:lpstr>Calibri</vt:lpstr>
      <vt:lpstr>Tahoma</vt:lpstr>
      <vt:lpstr>Office Theme</vt:lpstr>
      <vt:lpstr>Chart</vt:lpstr>
      <vt:lpstr>Workshop Presentation</vt:lpstr>
      <vt:lpstr>Nutrition for Young Children </vt:lpstr>
      <vt:lpstr>Objectives</vt:lpstr>
      <vt:lpstr>How to communicate information about nutrition?</vt:lpstr>
      <vt:lpstr>Appropriate Communication with Children</vt:lpstr>
      <vt:lpstr>Child Appropriate Phrases</vt:lpstr>
      <vt:lpstr>Fruit Group</vt:lpstr>
      <vt:lpstr>similar</vt:lpstr>
      <vt:lpstr>Fruits</vt:lpstr>
      <vt:lpstr>Will make children feel good!</vt:lpstr>
      <vt:lpstr>Keep children from getting sick!</vt:lpstr>
      <vt:lpstr>Will make children’s hair shiny!</vt:lpstr>
      <vt:lpstr>Will make children’s skin look and feel good!</vt:lpstr>
      <vt:lpstr>Will keep children’s heart healthy!</vt:lpstr>
      <vt:lpstr>similar</vt:lpstr>
    </vt:vector>
  </TitlesOfParts>
  <Company>University of Idaho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Becky S</dc:creator>
  <cp:lastModifiedBy>Jessica Ly</cp:lastModifiedBy>
  <cp:revision>12</cp:revision>
  <dcterms:created xsi:type="dcterms:W3CDTF">2009-09-25T20:09:08Z</dcterms:created>
  <dcterms:modified xsi:type="dcterms:W3CDTF">2026-05-06T17:44:24Z</dcterms:modified>
</cp:coreProperties>
</file>