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85" r:id="rId2"/>
    <p:sldId id="286" r:id="rId3"/>
    <p:sldId id="259" r:id="rId4"/>
    <p:sldId id="316" r:id="rId5"/>
    <p:sldId id="317" r:id="rId6"/>
    <p:sldId id="294" r:id="rId7"/>
    <p:sldId id="312" r:id="rId8"/>
    <p:sldId id="313" r:id="rId9"/>
    <p:sldId id="314" r:id="rId10"/>
    <p:sldId id="298" r:id="rId11"/>
    <p:sldId id="306" r:id="rId12"/>
    <p:sldId id="297" r:id="rId13"/>
    <p:sldId id="319" r:id="rId14"/>
    <p:sldId id="320" r:id="rId15"/>
    <p:sldId id="291" r:id="rId16"/>
    <p:sldId id="318" r:id="rId17"/>
    <p:sldId id="322" r:id="rId18"/>
    <p:sldId id="324" r:id="rId19"/>
    <p:sldId id="303"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8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72272" autoAdjust="0"/>
  </p:normalViewPr>
  <p:slideViewPr>
    <p:cSldViewPr>
      <p:cViewPr varScale="1">
        <p:scale>
          <a:sx n="80" d="100"/>
          <a:sy n="80" d="100"/>
        </p:scale>
        <p:origin x="178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94CF96D-CFA1-EC72-613C-35409731E323}"/>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63" name="Rectangle 3">
            <a:extLst>
              <a:ext uri="{FF2B5EF4-FFF2-40B4-BE49-F238E27FC236}">
                <a16:creationId xmlns:a16="http://schemas.microsoft.com/office/drawing/2014/main" id="{5F1C8382-2E14-807C-A670-3BB14C814FEB}"/>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8BBFA047-A04A-4175-918A-473CDE9994AC}" type="datetimeFigureOut">
              <a:rPr lang="en-US"/>
              <a:pPr>
                <a:defRPr/>
              </a:pPr>
              <a:t>5/4/2026</a:t>
            </a:fld>
            <a:endParaRPr lang="en-US" dirty="0"/>
          </a:p>
        </p:txBody>
      </p:sp>
      <p:sp>
        <p:nvSpPr>
          <p:cNvPr id="40964" name="Rectangle 4">
            <a:extLst>
              <a:ext uri="{FF2B5EF4-FFF2-40B4-BE49-F238E27FC236}">
                <a16:creationId xmlns:a16="http://schemas.microsoft.com/office/drawing/2014/main" id="{352D58B0-3D71-516C-DE99-709673FF3220}"/>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0965" name="Rectangle 5">
            <a:extLst>
              <a:ext uri="{FF2B5EF4-FFF2-40B4-BE49-F238E27FC236}">
                <a16:creationId xmlns:a16="http://schemas.microsoft.com/office/drawing/2014/main" id="{0089E6BD-F45A-3CA6-197A-244A9E0BB3CE}"/>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D509981-70DC-4B3A-91EF-1EAB3DA4DB0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B06959-BBF9-DE0A-1752-08BDC38A9D1D}"/>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969BC26-B002-57D0-F7BD-4149CEE59E88}"/>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27F9E33C-4C25-45C8-A5E7-65685A10D0B7}" type="datetimeFigureOut">
              <a:rPr lang="en-US"/>
              <a:pPr>
                <a:defRPr/>
              </a:pPr>
              <a:t>5/4/2026</a:t>
            </a:fld>
            <a:endParaRPr lang="en-US" dirty="0"/>
          </a:p>
        </p:txBody>
      </p:sp>
      <p:sp>
        <p:nvSpPr>
          <p:cNvPr id="4" name="Slide Image Placeholder 3">
            <a:extLst>
              <a:ext uri="{FF2B5EF4-FFF2-40B4-BE49-F238E27FC236}">
                <a16:creationId xmlns:a16="http://schemas.microsoft.com/office/drawing/2014/main" id="{CFA0ABD6-FE92-8C0E-0576-7818664DD1F9}"/>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A887EE0C-B8A7-36FA-DFE6-F28A6BD8992E}"/>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2276BD1-61A9-065D-7808-91C847B9879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67133ED-A89F-2DF3-4C21-DB568101E0AB}"/>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4EB2AACD-EEEF-4A28-8B97-2BBA67C6DEB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mypyramid.gov/preschoolers/PhysicalActivity/index.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246D551B-4F7F-D310-1376-46B045751B88}"/>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A58D1A-21AB-4D2D-914F-C8A6E59BF989}"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
        <p:nvSpPr>
          <p:cNvPr id="23555" name="Rectangle 2">
            <a:extLst>
              <a:ext uri="{FF2B5EF4-FFF2-40B4-BE49-F238E27FC236}">
                <a16:creationId xmlns:a16="http://schemas.microsoft.com/office/drawing/2014/main" id="{CC0FDDFB-10BF-E2D1-9036-264734EDA0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744C9DFF-9108-AFEA-6A57-C76F7AC39B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presentation will provide the information you need to offer young children developmentally supportive and appropriate experiences and interactions, that will best support their growth and development.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37BD58D-5523-94A9-DE9E-725BB75B46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19BC248D-8C97-72FB-3E9B-9EEE13B8C0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ED25EE6F-E62F-6111-B5B2-810301EC88E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1D4DFE-2B78-42E5-A82C-00AC342C4FB6}"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04B529F-9C7D-A0F6-8430-44C0F516F5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3BEF9FC5-8654-DC2D-A02A-0EF6ED05D1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McCall, R.M., Craft D.H. (2000) Moving with a Purpose: Developing Programs for Preschoolers of all Abilities. Printed in the United States of America Pg. 11.  </a:t>
            </a:r>
            <a:endParaRPr lang="en-US" altLang="en-US" b="1"/>
          </a:p>
          <a:p>
            <a:endParaRPr lang="en-US" altLang="en-US"/>
          </a:p>
        </p:txBody>
      </p:sp>
      <p:sp>
        <p:nvSpPr>
          <p:cNvPr id="4" name="Slide Number Placeholder 3">
            <a:extLst>
              <a:ext uri="{FF2B5EF4-FFF2-40B4-BE49-F238E27FC236}">
                <a16:creationId xmlns:a16="http://schemas.microsoft.com/office/drawing/2014/main" id="{3CAE9DF1-39F5-5B62-1EA3-0662B826461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1F9D9C-4C09-4233-A902-5F60F8602A33}"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27C8A6F-3A99-8956-1217-8A5A976123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A59FA1C-448B-D83F-5100-C8918A5F02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McCall, R.M., Craft D.H. (2000) Moving with a Purpose: Developing Programs for Preschoolers of all Abilities. Printed in the United States of America Pg. 11.  </a:t>
            </a:r>
            <a:endParaRPr lang="en-US" altLang="en-US" b="1"/>
          </a:p>
          <a:p>
            <a:endParaRPr lang="en-US" altLang="en-US"/>
          </a:p>
        </p:txBody>
      </p:sp>
      <p:sp>
        <p:nvSpPr>
          <p:cNvPr id="4" name="Slide Number Placeholder 3">
            <a:extLst>
              <a:ext uri="{FF2B5EF4-FFF2-40B4-BE49-F238E27FC236}">
                <a16:creationId xmlns:a16="http://schemas.microsoft.com/office/drawing/2014/main" id="{A75F3014-6267-2BBE-7266-402F4F22B1F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10CDC4-F386-43E5-8674-08DB5F201A89}"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5688756-1EB4-6A73-7362-9BC6561DA6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5A3C350-FD3F-0B97-29CA-4AF5CBFD33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A2166879-BB7C-661B-AD44-108CA2BE5B7A}"/>
              </a:ext>
            </a:extLst>
          </p:cNvPr>
          <p:cNvSpPr txBox="1">
            <a:spLocks noGrp="1"/>
          </p:cNvSpPr>
          <p:nvPr/>
        </p:nvSpPr>
        <p:spPr bwMode="auto">
          <a:xfrm>
            <a:off x="3970338" y="8829675"/>
            <a:ext cx="3038475" cy="465138"/>
          </a:xfrm>
          <a:prstGeom prst="rect">
            <a:avLst/>
          </a:prstGeom>
          <a:noFill/>
          <a:ln>
            <a:miter lim="800000"/>
            <a:headEnd/>
            <a:tailEnd/>
          </a:ln>
        </p:spPr>
        <p:txBody>
          <a:bodyPr lIns="93177" tIns="46589" rIns="93177" bIns="46589"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4B1A4BA-213E-46E2-BF22-3EFEAED640CE}" type="slidenum">
              <a:rPr lang="en-US" altLang="en-US" sz="1200">
                <a:latin typeface="Calibri" panose="020F0502020204030204" pitchFamily="34" charset="0"/>
              </a:rPr>
              <a:pPr algn="r" eaLnBrk="1" hangingPunct="1"/>
              <a:t>13</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F2CE85A-46E8-E5A3-8CE2-2C8E789265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53397D87-B8D4-2F31-1A70-9EF914A4C1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3B9AC705-BDF7-EF64-E1B0-EDBF50D0918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817161-C57B-44BF-9A6D-5AD7B8A1F1D9}"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5282D5C-71FC-8A4D-843B-CF111D70A6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C7C7D9C3-D43E-5D99-1221-E57670A6C8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9341E017-20EF-791A-0DC2-1ECA6BEFBE4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E2A962-F886-480E-B754-3543F453D39E}"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57913B3-E8C6-953A-691A-C393ECD018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C16927A-A8DE-E3E3-D636-CED49AA7E8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Continuous, ongoing play for 30 – 60 minutes straight is not necessary or realistic for young children. Young children play actively in spurts and should be given multiple opportunities throughout the day to engage in both structured and unstructured activities, rather than focusing on one long duration of activity. </a:t>
            </a:r>
          </a:p>
          <a:p>
            <a:endParaRPr lang="en-US" altLang="en-US"/>
          </a:p>
        </p:txBody>
      </p:sp>
      <p:sp>
        <p:nvSpPr>
          <p:cNvPr id="4" name="Slide Number Placeholder 3">
            <a:extLst>
              <a:ext uri="{FF2B5EF4-FFF2-40B4-BE49-F238E27FC236}">
                <a16:creationId xmlns:a16="http://schemas.microsoft.com/office/drawing/2014/main" id="{2E4933DA-378F-DD98-1BD2-6F5B2C1EC0C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98786E-3292-4121-8818-FCEF30B72621}"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3C89A5E-0847-FCFC-8859-09462B934E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80116AD-9FAD-25B6-257D-F90FB7653B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r>
              <a:rPr lang="en-US" altLang="en-US"/>
              <a:t>To learn more about the great benefits of active play and physical activity visit the My Pyramid website at </a:t>
            </a:r>
            <a:r>
              <a:rPr lang="en-US" altLang="en-US" u="sng">
                <a:hlinkClick r:id="rId3"/>
              </a:rPr>
              <a:t>http://www.mypyramid.gov/preschoolers/PhysicalActivity/index.html</a:t>
            </a:r>
            <a:endParaRPr lang="en-US" altLang="en-US"/>
          </a:p>
          <a:p>
            <a:endParaRPr lang="en-US" altLang="en-US"/>
          </a:p>
        </p:txBody>
      </p:sp>
      <p:sp>
        <p:nvSpPr>
          <p:cNvPr id="4" name="Slide Number Placeholder 3">
            <a:extLst>
              <a:ext uri="{FF2B5EF4-FFF2-40B4-BE49-F238E27FC236}">
                <a16:creationId xmlns:a16="http://schemas.microsoft.com/office/drawing/2014/main" id="{57D1E446-0E66-E8B4-300F-3FB83D8B9A7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0D9548-2E4C-4FB5-AAF7-8C85EBF55F55}"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32D7F9C-8C0A-E214-2758-36F1B0F772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4850402-A30B-647F-900D-4EAED11442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Again – continuous (or ongoing) play for 30 – 60 minutes is not necessary. Young children play actively in spurts and should be given multiple opportunities throughout the day to engage in both structured and unstructured activities, rather than focusing on one long duration of activity. </a:t>
            </a:r>
          </a:p>
          <a:p>
            <a:endParaRPr lang="en-US" altLang="en-US"/>
          </a:p>
        </p:txBody>
      </p:sp>
      <p:sp>
        <p:nvSpPr>
          <p:cNvPr id="4" name="Slide Number Placeholder 3">
            <a:extLst>
              <a:ext uri="{FF2B5EF4-FFF2-40B4-BE49-F238E27FC236}">
                <a16:creationId xmlns:a16="http://schemas.microsoft.com/office/drawing/2014/main" id="{E44900BD-8823-1A3B-AA94-014D59D4D9E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135BB7-7A7A-46BA-BB5D-998AFAD189E8}"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2EEF405-0AB1-1CE4-879E-EF5111B171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371ED7FD-8139-477E-13A6-A5ABB6AE48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Fortunately, many children find playing actively comes naturally, and they readily participate. However, caregivers can broaden children’s experiences of playing actively by incorporating a variety of different developmentally and age appropriate, structured and unstructured, as well as indoor and outdoor opportunities to play, learn, and grow. This variety of experiences will also help the child who finds it harder to participate in active physical play.</a:t>
            </a:r>
          </a:p>
        </p:txBody>
      </p:sp>
      <p:sp>
        <p:nvSpPr>
          <p:cNvPr id="19459" name="Slide Number Placeholder 3">
            <a:extLst>
              <a:ext uri="{FF2B5EF4-FFF2-40B4-BE49-F238E27FC236}">
                <a16:creationId xmlns:a16="http://schemas.microsoft.com/office/drawing/2014/main" id="{F0FE63E1-BDE9-11D1-C365-3AF9E230CFF1}"/>
              </a:ext>
            </a:extLst>
          </p:cNvPr>
          <p:cNvSpPr txBox="1">
            <a:spLocks noGrp="1"/>
          </p:cNvSpPr>
          <p:nvPr/>
        </p:nvSpPr>
        <p:spPr bwMode="auto">
          <a:xfrm>
            <a:off x="3970338" y="8829675"/>
            <a:ext cx="3038475" cy="465138"/>
          </a:xfrm>
          <a:prstGeom prst="rect">
            <a:avLst/>
          </a:prstGeom>
          <a:noFill/>
          <a:ln>
            <a:miter lim="800000"/>
            <a:headEnd/>
            <a:tailEnd/>
          </a:ln>
        </p:spPr>
        <p:txBody>
          <a:bodyPr lIns="93177" tIns="46589" rIns="93177" bIns="46589"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FCA6471-4ADA-4FB5-8C3F-495631251C8C}" type="slidenum">
              <a:rPr lang="en-US" altLang="en-US" sz="1200">
                <a:latin typeface="Calibri" panose="020F0502020204030204" pitchFamily="34" charset="0"/>
              </a:rPr>
              <a:pPr algn="r" eaLnBrk="1" hangingPunct="1"/>
              <a:t>19</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5037747-6510-ABF3-473E-AFE289DCD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CC87599-06DC-545A-3649-E6D6D40623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presentation is intended for trainers to provide detailed information about communicating active physical play for young children.</a:t>
            </a:r>
          </a:p>
          <a:p>
            <a:pPr eaLnBrk="1" hangingPunct="1"/>
            <a:endParaRPr lang="en-US" altLang="en-US"/>
          </a:p>
        </p:txBody>
      </p:sp>
      <p:sp>
        <p:nvSpPr>
          <p:cNvPr id="4" name="Slide Number Placeholder 3">
            <a:extLst>
              <a:ext uri="{FF2B5EF4-FFF2-40B4-BE49-F238E27FC236}">
                <a16:creationId xmlns:a16="http://schemas.microsoft.com/office/drawing/2014/main" id="{77FC3586-DE38-9C57-703B-1864E1AB65F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DA117B-AC25-41CA-B3BF-0540143308F5}"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DB362AD1-4A6F-D741-F5D8-647641551D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352747F-5E0C-58C7-C0AC-2938BDB922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By providing education, caregivers will have a better understanding on how children learn, think and how to best support them developmentally in various areas of play – physically, intellectually, emotionally and socially. </a:t>
            </a:r>
          </a:p>
          <a:p>
            <a:pPr eaLnBrk="1" hangingPunct="1">
              <a:spcBef>
                <a:spcPct val="0"/>
              </a:spcBef>
            </a:pPr>
            <a:endParaRPr lang="en-US" altLang="en-US"/>
          </a:p>
          <a:p>
            <a:pPr eaLnBrk="1" hangingPunct="1">
              <a:spcBef>
                <a:spcPct val="0"/>
              </a:spcBef>
            </a:pPr>
            <a:endParaRPr lang="en-US" altLang="en-US" b="1"/>
          </a:p>
        </p:txBody>
      </p:sp>
      <p:sp>
        <p:nvSpPr>
          <p:cNvPr id="19459" name="Slide Number Placeholder 3">
            <a:extLst>
              <a:ext uri="{FF2B5EF4-FFF2-40B4-BE49-F238E27FC236}">
                <a16:creationId xmlns:a16="http://schemas.microsoft.com/office/drawing/2014/main" id="{3A7E17C4-6DA9-604E-8710-719D0744D0F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772782-7A48-4DB8-B4DA-A9DA9ACD3A2E}"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D3B79EF-2CC9-D688-9DF6-B219161294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239855D-E804-E00D-79A6-C9B27615B1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children are playing and moving they are doing so much more then just participating in activities. They are learning. The following slides will provide you with information about active physical play and its importance in young children’s lives. </a:t>
            </a:r>
          </a:p>
          <a:p>
            <a:endParaRPr lang="en-US" altLang="en-US"/>
          </a:p>
          <a:p>
            <a:r>
              <a:rPr lang="en-US" altLang="en-US"/>
              <a:t>McCall, R.M., Craft D.H. (2000) Moving with a Purpose: Developing Programs for Preschoolers of all Abilities. Printed in the United States of America Pg. 10.  </a:t>
            </a:r>
            <a:endParaRPr lang="en-US" altLang="en-US" b="1"/>
          </a:p>
          <a:p>
            <a:endParaRPr lang="en-US" altLang="en-US"/>
          </a:p>
        </p:txBody>
      </p:sp>
      <p:sp>
        <p:nvSpPr>
          <p:cNvPr id="4" name="Slide Number Placeholder 3">
            <a:extLst>
              <a:ext uri="{FF2B5EF4-FFF2-40B4-BE49-F238E27FC236}">
                <a16:creationId xmlns:a16="http://schemas.microsoft.com/office/drawing/2014/main" id="{8BA398E0-DD25-0CAE-B1C6-BF96905412C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2CBC02-6FF7-4B67-81ED-C41A2D0C49D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68FCD68-3E84-873E-C79B-F0F3FADABD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510F66A-2815-0D21-492B-D769F97AA6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Play is important, complex and difficult to define due to the many different types and the different benefits play provides for young children. </a:t>
            </a:r>
          </a:p>
        </p:txBody>
      </p:sp>
      <p:sp>
        <p:nvSpPr>
          <p:cNvPr id="4" name="Slide Number Placeholder 3">
            <a:extLst>
              <a:ext uri="{FF2B5EF4-FFF2-40B4-BE49-F238E27FC236}">
                <a16:creationId xmlns:a16="http://schemas.microsoft.com/office/drawing/2014/main" id="{570BD040-BF4A-D883-A41D-E449577AA9D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D2E50C-759D-4EA5-8C63-167FFBE00A30}"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5C3BAA0-887D-669F-22DB-1AF097BA16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6AC50148-D188-9AE0-1760-F0D7732B10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McCall, R.M., Craft D.H. (2000) Moving with a Purpose: Developing Programs for Preschoolers of all Abilities. Printed in the United States of America Pg. 11.  </a:t>
            </a:r>
            <a:endParaRPr lang="en-US" altLang="en-US" b="1"/>
          </a:p>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4C3E0B5A-77EF-7CCF-229E-8D5F7402ABD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F64005-3EC0-4E62-BD8A-09D0CB69DAFC}"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834B780-DD99-EB94-5D8C-1B626AC820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DF34F0A-6B1B-73DA-14DC-B8EC3D2C7D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19459" name="Slide Number Placeholder 3">
            <a:extLst>
              <a:ext uri="{FF2B5EF4-FFF2-40B4-BE49-F238E27FC236}">
                <a16:creationId xmlns:a16="http://schemas.microsoft.com/office/drawing/2014/main" id="{883A34E7-9158-8680-7103-3AE88F96C16E}"/>
              </a:ext>
            </a:extLst>
          </p:cNvPr>
          <p:cNvSpPr txBox="1">
            <a:spLocks noGrp="1"/>
          </p:cNvSpPr>
          <p:nvPr/>
        </p:nvSpPr>
        <p:spPr bwMode="auto">
          <a:xfrm>
            <a:off x="3970338" y="8829675"/>
            <a:ext cx="3038475" cy="465138"/>
          </a:xfrm>
          <a:prstGeom prst="rect">
            <a:avLst/>
          </a:prstGeom>
          <a:noFill/>
          <a:ln>
            <a:miter lim="800000"/>
            <a:headEnd/>
            <a:tailEnd/>
          </a:ln>
        </p:spPr>
        <p:txBody>
          <a:bodyPr lIns="93177" tIns="46589" rIns="93177" bIns="46589"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85EDDE2-A623-4B6D-9CBC-7C96AE69EF92}" type="slidenum">
              <a:rPr lang="en-US" altLang="en-US" sz="1200">
                <a:latin typeface="Calibri" panose="020F0502020204030204" pitchFamily="34" charset="0"/>
              </a:rPr>
              <a:pPr algn="r" eaLnBrk="1" hangingPunct="1"/>
              <a:t>7</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C5D4D31-2F25-0ED9-8AE2-9F530DAC7E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5921E73-C48E-5EE9-1C19-68DB0547BC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19459" name="Slide Number Placeholder 3">
            <a:extLst>
              <a:ext uri="{FF2B5EF4-FFF2-40B4-BE49-F238E27FC236}">
                <a16:creationId xmlns:a16="http://schemas.microsoft.com/office/drawing/2014/main" id="{14CB9D87-4939-69AE-EA65-25262A4A466D}"/>
              </a:ext>
            </a:extLst>
          </p:cNvPr>
          <p:cNvSpPr txBox="1">
            <a:spLocks noGrp="1"/>
          </p:cNvSpPr>
          <p:nvPr/>
        </p:nvSpPr>
        <p:spPr bwMode="auto">
          <a:xfrm>
            <a:off x="3970338" y="8829675"/>
            <a:ext cx="3038475" cy="465138"/>
          </a:xfrm>
          <a:prstGeom prst="rect">
            <a:avLst/>
          </a:prstGeom>
          <a:noFill/>
          <a:ln>
            <a:miter lim="800000"/>
            <a:headEnd/>
            <a:tailEnd/>
          </a:ln>
        </p:spPr>
        <p:txBody>
          <a:bodyPr lIns="93177" tIns="46589" rIns="93177" bIns="46589"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113FCBD-73DC-48F8-A16F-5A606A820A5B}" type="slidenum">
              <a:rPr lang="en-US" altLang="en-US" sz="1200">
                <a:latin typeface="Calibri" panose="020F0502020204030204" pitchFamily="34" charset="0"/>
              </a:rPr>
              <a:pPr algn="r" eaLnBrk="1" hangingPunct="1"/>
              <a:t>8</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984C0A4-65B5-285F-CA75-D0D87BD1DB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A0E80D0D-E082-50B3-7A4F-2DC1F46788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McCall, R.M., Craft D.H. (2000) Moving with a Purpose: Developing Programs for Preschoolers of all Abilities. Printed in the United States of America Pg. 11.  </a:t>
            </a:r>
            <a:endParaRPr lang="en-US" altLang="en-US" b="1"/>
          </a:p>
          <a:p>
            <a:pPr eaLnBrk="1" hangingPunct="1">
              <a:spcBef>
                <a:spcPct val="0"/>
              </a:spcBef>
            </a:pPr>
            <a:endParaRPr lang="en-US" altLang="en-US" b="1"/>
          </a:p>
        </p:txBody>
      </p:sp>
      <p:sp>
        <p:nvSpPr>
          <p:cNvPr id="19459" name="Slide Number Placeholder 3">
            <a:extLst>
              <a:ext uri="{FF2B5EF4-FFF2-40B4-BE49-F238E27FC236}">
                <a16:creationId xmlns:a16="http://schemas.microsoft.com/office/drawing/2014/main" id="{EFD60C62-EA73-FEFA-43D1-E0378AB7D57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0F84BE-D034-4262-BE80-A9485902D84B}"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31A60DA-4303-6332-FBAA-1CB300CEB98A}"/>
              </a:ext>
            </a:extLst>
          </p:cNvPr>
          <p:cNvSpPr>
            <a:spLocks noGrp="1"/>
          </p:cNvSpPr>
          <p:nvPr>
            <p:ph type="dt" sz="half" idx="10"/>
          </p:nvPr>
        </p:nvSpPr>
        <p:spPr/>
        <p:txBody>
          <a:bodyPr/>
          <a:lstStyle>
            <a:lvl1pPr>
              <a:defRPr/>
            </a:lvl1pPr>
          </a:lstStyle>
          <a:p>
            <a:pPr>
              <a:defRPr/>
            </a:pPr>
            <a:fld id="{3C86B1C9-A581-4B8E-B7F5-32A452620570}" type="datetimeFigureOut">
              <a:rPr lang="en-US"/>
              <a:pPr>
                <a:defRPr/>
              </a:pPr>
              <a:t>5/4/2026</a:t>
            </a:fld>
            <a:endParaRPr lang="en-US" dirty="0"/>
          </a:p>
        </p:txBody>
      </p:sp>
      <p:sp>
        <p:nvSpPr>
          <p:cNvPr id="5" name="Footer Placeholder 4">
            <a:extLst>
              <a:ext uri="{FF2B5EF4-FFF2-40B4-BE49-F238E27FC236}">
                <a16:creationId xmlns:a16="http://schemas.microsoft.com/office/drawing/2014/main" id="{F4382475-7190-2DDE-A5D8-15877DD1C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8FA4D1-5523-28BC-EBEA-8C76CC913F15}"/>
              </a:ext>
            </a:extLst>
          </p:cNvPr>
          <p:cNvSpPr>
            <a:spLocks noGrp="1"/>
          </p:cNvSpPr>
          <p:nvPr>
            <p:ph type="sldNum" sz="quarter" idx="12"/>
          </p:nvPr>
        </p:nvSpPr>
        <p:spPr/>
        <p:txBody>
          <a:bodyPr/>
          <a:lstStyle>
            <a:lvl1pPr>
              <a:defRPr/>
            </a:lvl1pPr>
          </a:lstStyle>
          <a:p>
            <a:fld id="{6D38CB0B-5A6D-43AD-9523-34E6E14FDF46}" type="slidenum">
              <a:rPr lang="en-US" altLang="en-US"/>
              <a:pPr/>
              <a:t>‹#›</a:t>
            </a:fld>
            <a:endParaRPr lang="en-US" altLang="en-US"/>
          </a:p>
        </p:txBody>
      </p:sp>
    </p:spTree>
    <p:extLst>
      <p:ext uri="{BB962C8B-B14F-4D97-AF65-F5344CB8AC3E}">
        <p14:creationId xmlns:p14="http://schemas.microsoft.com/office/powerpoint/2010/main" val="26720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59406-947F-CAD5-49EF-24E28FD40A57}"/>
              </a:ext>
            </a:extLst>
          </p:cNvPr>
          <p:cNvSpPr>
            <a:spLocks noGrp="1"/>
          </p:cNvSpPr>
          <p:nvPr>
            <p:ph type="dt" sz="half" idx="10"/>
          </p:nvPr>
        </p:nvSpPr>
        <p:spPr/>
        <p:txBody>
          <a:bodyPr/>
          <a:lstStyle>
            <a:lvl1pPr>
              <a:defRPr/>
            </a:lvl1pPr>
          </a:lstStyle>
          <a:p>
            <a:pPr>
              <a:defRPr/>
            </a:pPr>
            <a:fld id="{80984664-71E3-4846-9DE9-662BD1DC7C9F}" type="datetimeFigureOut">
              <a:rPr lang="en-US"/>
              <a:pPr>
                <a:defRPr/>
              </a:pPr>
              <a:t>5/4/2026</a:t>
            </a:fld>
            <a:endParaRPr lang="en-US" dirty="0"/>
          </a:p>
        </p:txBody>
      </p:sp>
      <p:sp>
        <p:nvSpPr>
          <p:cNvPr id="5" name="Footer Placeholder 4">
            <a:extLst>
              <a:ext uri="{FF2B5EF4-FFF2-40B4-BE49-F238E27FC236}">
                <a16:creationId xmlns:a16="http://schemas.microsoft.com/office/drawing/2014/main" id="{053202DA-B621-BA0E-BC32-B4E3526C07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6BE8BF-956F-9165-27E7-F27EFF1F4512}"/>
              </a:ext>
            </a:extLst>
          </p:cNvPr>
          <p:cNvSpPr>
            <a:spLocks noGrp="1"/>
          </p:cNvSpPr>
          <p:nvPr>
            <p:ph type="sldNum" sz="quarter" idx="12"/>
          </p:nvPr>
        </p:nvSpPr>
        <p:spPr/>
        <p:txBody>
          <a:bodyPr/>
          <a:lstStyle>
            <a:lvl1pPr>
              <a:defRPr/>
            </a:lvl1pPr>
          </a:lstStyle>
          <a:p>
            <a:fld id="{FA9C401A-5E4B-4395-91BB-0C420F6A3F2E}" type="slidenum">
              <a:rPr lang="en-US" altLang="en-US"/>
              <a:pPr/>
              <a:t>‹#›</a:t>
            </a:fld>
            <a:endParaRPr lang="en-US" altLang="en-US"/>
          </a:p>
        </p:txBody>
      </p:sp>
    </p:spTree>
    <p:extLst>
      <p:ext uri="{BB962C8B-B14F-4D97-AF65-F5344CB8AC3E}">
        <p14:creationId xmlns:p14="http://schemas.microsoft.com/office/powerpoint/2010/main" val="24460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D748A-792A-51B8-62B0-2D0CB02D8C4A}"/>
              </a:ext>
            </a:extLst>
          </p:cNvPr>
          <p:cNvSpPr>
            <a:spLocks noGrp="1"/>
          </p:cNvSpPr>
          <p:nvPr>
            <p:ph type="dt" sz="half" idx="10"/>
          </p:nvPr>
        </p:nvSpPr>
        <p:spPr/>
        <p:txBody>
          <a:bodyPr/>
          <a:lstStyle>
            <a:lvl1pPr>
              <a:defRPr/>
            </a:lvl1pPr>
          </a:lstStyle>
          <a:p>
            <a:pPr>
              <a:defRPr/>
            </a:pPr>
            <a:fld id="{DBB18C39-4867-4370-BBD6-98C3A7E02E62}" type="datetimeFigureOut">
              <a:rPr lang="en-US"/>
              <a:pPr>
                <a:defRPr/>
              </a:pPr>
              <a:t>5/4/2026</a:t>
            </a:fld>
            <a:endParaRPr lang="en-US" dirty="0"/>
          </a:p>
        </p:txBody>
      </p:sp>
      <p:sp>
        <p:nvSpPr>
          <p:cNvPr id="5" name="Footer Placeholder 4">
            <a:extLst>
              <a:ext uri="{FF2B5EF4-FFF2-40B4-BE49-F238E27FC236}">
                <a16:creationId xmlns:a16="http://schemas.microsoft.com/office/drawing/2014/main" id="{21D8D1AE-D95D-704C-8A15-CB9F62FBB4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2A8648-339F-175B-0DD1-8E27D3008106}"/>
              </a:ext>
            </a:extLst>
          </p:cNvPr>
          <p:cNvSpPr>
            <a:spLocks noGrp="1"/>
          </p:cNvSpPr>
          <p:nvPr>
            <p:ph type="sldNum" sz="quarter" idx="12"/>
          </p:nvPr>
        </p:nvSpPr>
        <p:spPr/>
        <p:txBody>
          <a:bodyPr/>
          <a:lstStyle>
            <a:lvl1pPr>
              <a:defRPr/>
            </a:lvl1pPr>
          </a:lstStyle>
          <a:p>
            <a:fld id="{1C3A1513-AC16-46FB-B006-3C47CB48C16C}" type="slidenum">
              <a:rPr lang="en-US" altLang="en-US"/>
              <a:pPr/>
              <a:t>‹#›</a:t>
            </a:fld>
            <a:endParaRPr lang="en-US" altLang="en-US"/>
          </a:p>
        </p:txBody>
      </p:sp>
    </p:spTree>
    <p:extLst>
      <p:ext uri="{BB962C8B-B14F-4D97-AF65-F5344CB8AC3E}">
        <p14:creationId xmlns:p14="http://schemas.microsoft.com/office/powerpoint/2010/main" val="291554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AAF58-4396-3B26-2DFD-9A749CDE2401}"/>
              </a:ext>
            </a:extLst>
          </p:cNvPr>
          <p:cNvSpPr>
            <a:spLocks noGrp="1"/>
          </p:cNvSpPr>
          <p:nvPr>
            <p:ph type="dt" sz="half" idx="10"/>
          </p:nvPr>
        </p:nvSpPr>
        <p:spPr/>
        <p:txBody>
          <a:bodyPr/>
          <a:lstStyle>
            <a:lvl1pPr>
              <a:defRPr/>
            </a:lvl1pPr>
          </a:lstStyle>
          <a:p>
            <a:pPr>
              <a:defRPr/>
            </a:pPr>
            <a:fld id="{609E7B6E-F678-4EA5-BE73-A76B62BEBC38}" type="datetimeFigureOut">
              <a:rPr lang="en-US"/>
              <a:pPr>
                <a:defRPr/>
              </a:pPr>
              <a:t>5/4/2026</a:t>
            </a:fld>
            <a:endParaRPr lang="en-US" dirty="0"/>
          </a:p>
        </p:txBody>
      </p:sp>
      <p:sp>
        <p:nvSpPr>
          <p:cNvPr id="5" name="Footer Placeholder 4">
            <a:extLst>
              <a:ext uri="{FF2B5EF4-FFF2-40B4-BE49-F238E27FC236}">
                <a16:creationId xmlns:a16="http://schemas.microsoft.com/office/drawing/2014/main" id="{80E18A1B-2ADB-3ED7-20AB-5F4FE4711E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22238D-4477-AE47-17C4-69B8F7382BE2}"/>
              </a:ext>
            </a:extLst>
          </p:cNvPr>
          <p:cNvSpPr>
            <a:spLocks noGrp="1"/>
          </p:cNvSpPr>
          <p:nvPr>
            <p:ph type="sldNum" sz="quarter" idx="12"/>
          </p:nvPr>
        </p:nvSpPr>
        <p:spPr/>
        <p:txBody>
          <a:bodyPr/>
          <a:lstStyle>
            <a:lvl1pPr>
              <a:defRPr/>
            </a:lvl1pPr>
          </a:lstStyle>
          <a:p>
            <a:fld id="{6259F4C2-90E1-4FCB-8464-B1E70DCF5C78}" type="slidenum">
              <a:rPr lang="en-US" altLang="en-US"/>
              <a:pPr/>
              <a:t>‹#›</a:t>
            </a:fld>
            <a:endParaRPr lang="en-US" altLang="en-US"/>
          </a:p>
        </p:txBody>
      </p:sp>
    </p:spTree>
    <p:extLst>
      <p:ext uri="{BB962C8B-B14F-4D97-AF65-F5344CB8AC3E}">
        <p14:creationId xmlns:p14="http://schemas.microsoft.com/office/powerpoint/2010/main" val="407049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4953E6-8A89-D846-0AC8-FC29B8B15A59}"/>
              </a:ext>
            </a:extLst>
          </p:cNvPr>
          <p:cNvSpPr>
            <a:spLocks noGrp="1"/>
          </p:cNvSpPr>
          <p:nvPr>
            <p:ph type="dt" sz="half" idx="10"/>
          </p:nvPr>
        </p:nvSpPr>
        <p:spPr/>
        <p:txBody>
          <a:bodyPr/>
          <a:lstStyle>
            <a:lvl1pPr>
              <a:defRPr/>
            </a:lvl1pPr>
          </a:lstStyle>
          <a:p>
            <a:pPr>
              <a:defRPr/>
            </a:pPr>
            <a:fld id="{81FD6678-E18D-4C1F-905D-D4EDC382AD4E}" type="datetimeFigureOut">
              <a:rPr lang="en-US"/>
              <a:pPr>
                <a:defRPr/>
              </a:pPr>
              <a:t>5/4/2026</a:t>
            </a:fld>
            <a:endParaRPr lang="en-US" dirty="0"/>
          </a:p>
        </p:txBody>
      </p:sp>
      <p:sp>
        <p:nvSpPr>
          <p:cNvPr id="5" name="Footer Placeholder 4">
            <a:extLst>
              <a:ext uri="{FF2B5EF4-FFF2-40B4-BE49-F238E27FC236}">
                <a16:creationId xmlns:a16="http://schemas.microsoft.com/office/drawing/2014/main" id="{2ACC8A44-7018-F329-DC9D-F1BCD23494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A26A8B-3C40-506D-6DE7-0347DFBCC828}"/>
              </a:ext>
            </a:extLst>
          </p:cNvPr>
          <p:cNvSpPr>
            <a:spLocks noGrp="1"/>
          </p:cNvSpPr>
          <p:nvPr>
            <p:ph type="sldNum" sz="quarter" idx="12"/>
          </p:nvPr>
        </p:nvSpPr>
        <p:spPr/>
        <p:txBody>
          <a:bodyPr/>
          <a:lstStyle>
            <a:lvl1pPr>
              <a:defRPr/>
            </a:lvl1pPr>
          </a:lstStyle>
          <a:p>
            <a:fld id="{98C8828F-1229-48BE-AEB6-A1997CAE6F29}" type="slidenum">
              <a:rPr lang="en-US" altLang="en-US"/>
              <a:pPr/>
              <a:t>‹#›</a:t>
            </a:fld>
            <a:endParaRPr lang="en-US" altLang="en-US"/>
          </a:p>
        </p:txBody>
      </p:sp>
    </p:spTree>
    <p:extLst>
      <p:ext uri="{BB962C8B-B14F-4D97-AF65-F5344CB8AC3E}">
        <p14:creationId xmlns:p14="http://schemas.microsoft.com/office/powerpoint/2010/main" val="194447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103FA16-DBDC-3EEB-BFA1-2120B70F5B20}"/>
              </a:ext>
            </a:extLst>
          </p:cNvPr>
          <p:cNvSpPr>
            <a:spLocks noGrp="1"/>
          </p:cNvSpPr>
          <p:nvPr>
            <p:ph type="dt" sz="half" idx="10"/>
          </p:nvPr>
        </p:nvSpPr>
        <p:spPr/>
        <p:txBody>
          <a:bodyPr/>
          <a:lstStyle>
            <a:lvl1pPr>
              <a:defRPr/>
            </a:lvl1pPr>
          </a:lstStyle>
          <a:p>
            <a:pPr>
              <a:defRPr/>
            </a:pPr>
            <a:fld id="{4BF3EC48-DBF8-43CE-9129-A859810CBB8F}" type="datetimeFigureOut">
              <a:rPr lang="en-US"/>
              <a:pPr>
                <a:defRPr/>
              </a:pPr>
              <a:t>5/4/2026</a:t>
            </a:fld>
            <a:endParaRPr lang="en-US" dirty="0"/>
          </a:p>
        </p:txBody>
      </p:sp>
      <p:sp>
        <p:nvSpPr>
          <p:cNvPr id="6" name="Footer Placeholder 4">
            <a:extLst>
              <a:ext uri="{FF2B5EF4-FFF2-40B4-BE49-F238E27FC236}">
                <a16:creationId xmlns:a16="http://schemas.microsoft.com/office/drawing/2014/main" id="{F9988825-C22A-AC7F-86B9-A3879957B0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E98B10-2100-D993-D95B-AC528C6ABEC5}"/>
              </a:ext>
            </a:extLst>
          </p:cNvPr>
          <p:cNvSpPr>
            <a:spLocks noGrp="1"/>
          </p:cNvSpPr>
          <p:nvPr>
            <p:ph type="sldNum" sz="quarter" idx="12"/>
          </p:nvPr>
        </p:nvSpPr>
        <p:spPr/>
        <p:txBody>
          <a:bodyPr/>
          <a:lstStyle>
            <a:lvl1pPr>
              <a:defRPr/>
            </a:lvl1pPr>
          </a:lstStyle>
          <a:p>
            <a:fld id="{F410D931-58ED-4FD3-9CF0-90C41EEA0343}" type="slidenum">
              <a:rPr lang="en-US" altLang="en-US"/>
              <a:pPr/>
              <a:t>‹#›</a:t>
            </a:fld>
            <a:endParaRPr lang="en-US" altLang="en-US"/>
          </a:p>
        </p:txBody>
      </p:sp>
    </p:spTree>
    <p:extLst>
      <p:ext uri="{BB962C8B-B14F-4D97-AF65-F5344CB8AC3E}">
        <p14:creationId xmlns:p14="http://schemas.microsoft.com/office/powerpoint/2010/main" val="2017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85354FB-695B-DFA2-7509-976808010422}"/>
              </a:ext>
            </a:extLst>
          </p:cNvPr>
          <p:cNvSpPr>
            <a:spLocks noGrp="1"/>
          </p:cNvSpPr>
          <p:nvPr>
            <p:ph type="dt" sz="half" idx="10"/>
          </p:nvPr>
        </p:nvSpPr>
        <p:spPr/>
        <p:txBody>
          <a:bodyPr/>
          <a:lstStyle>
            <a:lvl1pPr>
              <a:defRPr/>
            </a:lvl1pPr>
          </a:lstStyle>
          <a:p>
            <a:pPr>
              <a:defRPr/>
            </a:pPr>
            <a:fld id="{35DCAD8B-BBAF-469E-B2ED-13D0D326A687}" type="datetimeFigureOut">
              <a:rPr lang="en-US"/>
              <a:pPr>
                <a:defRPr/>
              </a:pPr>
              <a:t>5/4/2026</a:t>
            </a:fld>
            <a:endParaRPr lang="en-US" dirty="0"/>
          </a:p>
        </p:txBody>
      </p:sp>
      <p:sp>
        <p:nvSpPr>
          <p:cNvPr id="8" name="Footer Placeholder 4">
            <a:extLst>
              <a:ext uri="{FF2B5EF4-FFF2-40B4-BE49-F238E27FC236}">
                <a16:creationId xmlns:a16="http://schemas.microsoft.com/office/drawing/2014/main" id="{98A53B38-7E91-137D-D1C6-0460AAD6828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E2F48BB-3946-814D-CC13-7AE75E2ED357}"/>
              </a:ext>
            </a:extLst>
          </p:cNvPr>
          <p:cNvSpPr>
            <a:spLocks noGrp="1"/>
          </p:cNvSpPr>
          <p:nvPr>
            <p:ph type="sldNum" sz="quarter" idx="12"/>
          </p:nvPr>
        </p:nvSpPr>
        <p:spPr/>
        <p:txBody>
          <a:bodyPr/>
          <a:lstStyle>
            <a:lvl1pPr>
              <a:defRPr/>
            </a:lvl1pPr>
          </a:lstStyle>
          <a:p>
            <a:fld id="{6A94890E-CD81-4F29-AE62-02BE8AAED51D}" type="slidenum">
              <a:rPr lang="en-US" altLang="en-US"/>
              <a:pPr/>
              <a:t>‹#›</a:t>
            </a:fld>
            <a:endParaRPr lang="en-US" altLang="en-US"/>
          </a:p>
        </p:txBody>
      </p:sp>
    </p:spTree>
    <p:extLst>
      <p:ext uri="{BB962C8B-B14F-4D97-AF65-F5344CB8AC3E}">
        <p14:creationId xmlns:p14="http://schemas.microsoft.com/office/powerpoint/2010/main" val="269080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A98A1A9-655F-CEDD-9F03-502CA2834C22}"/>
              </a:ext>
            </a:extLst>
          </p:cNvPr>
          <p:cNvSpPr>
            <a:spLocks noGrp="1"/>
          </p:cNvSpPr>
          <p:nvPr>
            <p:ph type="dt" sz="half" idx="10"/>
          </p:nvPr>
        </p:nvSpPr>
        <p:spPr/>
        <p:txBody>
          <a:bodyPr/>
          <a:lstStyle>
            <a:lvl1pPr>
              <a:defRPr/>
            </a:lvl1pPr>
          </a:lstStyle>
          <a:p>
            <a:pPr>
              <a:defRPr/>
            </a:pPr>
            <a:fld id="{363E7896-D339-45B0-8D7B-F4A0F20F1D7F}" type="datetimeFigureOut">
              <a:rPr lang="en-US"/>
              <a:pPr>
                <a:defRPr/>
              </a:pPr>
              <a:t>5/4/2026</a:t>
            </a:fld>
            <a:endParaRPr lang="en-US" dirty="0"/>
          </a:p>
        </p:txBody>
      </p:sp>
      <p:sp>
        <p:nvSpPr>
          <p:cNvPr id="4" name="Footer Placeholder 4">
            <a:extLst>
              <a:ext uri="{FF2B5EF4-FFF2-40B4-BE49-F238E27FC236}">
                <a16:creationId xmlns:a16="http://schemas.microsoft.com/office/drawing/2014/main" id="{C0D26CF8-DCD3-19BE-5424-EAA172B5223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14FC294-CFFC-4A00-EE15-1B3E68986DA6}"/>
              </a:ext>
            </a:extLst>
          </p:cNvPr>
          <p:cNvSpPr>
            <a:spLocks noGrp="1"/>
          </p:cNvSpPr>
          <p:nvPr>
            <p:ph type="sldNum" sz="quarter" idx="12"/>
          </p:nvPr>
        </p:nvSpPr>
        <p:spPr/>
        <p:txBody>
          <a:bodyPr/>
          <a:lstStyle>
            <a:lvl1pPr>
              <a:defRPr/>
            </a:lvl1pPr>
          </a:lstStyle>
          <a:p>
            <a:fld id="{E49DEC1F-8243-48DF-B5B1-4CC21706E19A}" type="slidenum">
              <a:rPr lang="en-US" altLang="en-US"/>
              <a:pPr/>
              <a:t>‹#›</a:t>
            </a:fld>
            <a:endParaRPr lang="en-US" altLang="en-US"/>
          </a:p>
        </p:txBody>
      </p:sp>
    </p:spTree>
    <p:extLst>
      <p:ext uri="{BB962C8B-B14F-4D97-AF65-F5344CB8AC3E}">
        <p14:creationId xmlns:p14="http://schemas.microsoft.com/office/powerpoint/2010/main" val="373000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88F3657-88DA-617B-B9DE-37133DAFCCFE}"/>
              </a:ext>
            </a:extLst>
          </p:cNvPr>
          <p:cNvSpPr>
            <a:spLocks noGrp="1"/>
          </p:cNvSpPr>
          <p:nvPr>
            <p:ph type="dt" sz="half" idx="10"/>
          </p:nvPr>
        </p:nvSpPr>
        <p:spPr/>
        <p:txBody>
          <a:bodyPr/>
          <a:lstStyle>
            <a:lvl1pPr>
              <a:defRPr/>
            </a:lvl1pPr>
          </a:lstStyle>
          <a:p>
            <a:pPr>
              <a:defRPr/>
            </a:pPr>
            <a:fld id="{17901255-F7E2-496F-9F4F-ECA58A57BFA9}" type="datetimeFigureOut">
              <a:rPr lang="en-US"/>
              <a:pPr>
                <a:defRPr/>
              </a:pPr>
              <a:t>5/4/2026</a:t>
            </a:fld>
            <a:endParaRPr lang="en-US" dirty="0"/>
          </a:p>
        </p:txBody>
      </p:sp>
      <p:sp>
        <p:nvSpPr>
          <p:cNvPr id="3" name="Footer Placeholder 4">
            <a:extLst>
              <a:ext uri="{FF2B5EF4-FFF2-40B4-BE49-F238E27FC236}">
                <a16:creationId xmlns:a16="http://schemas.microsoft.com/office/drawing/2014/main" id="{88F3895F-4DC3-F206-59D8-692971A3C66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6AFDD77-74AF-FE81-8175-A2F58C5BD662}"/>
              </a:ext>
            </a:extLst>
          </p:cNvPr>
          <p:cNvSpPr>
            <a:spLocks noGrp="1"/>
          </p:cNvSpPr>
          <p:nvPr>
            <p:ph type="sldNum" sz="quarter" idx="12"/>
          </p:nvPr>
        </p:nvSpPr>
        <p:spPr/>
        <p:txBody>
          <a:bodyPr/>
          <a:lstStyle>
            <a:lvl1pPr>
              <a:defRPr/>
            </a:lvl1pPr>
          </a:lstStyle>
          <a:p>
            <a:fld id="{A0F5BDF2-358E-4871-8672-CE88E364913C}" type="slidenum">
              <a:rPr lang="en-US" altLang="en-US"/>
              <a:pPr/>
              <a:t>‹#›</a:t>
            </a:fld>
            <a:endParaRPr lang="en-US" altLang="en-US"/>
          </a:p>
        </p:txBody>
      </p:sp>
    </p:spTree>
    <p:extLst>
      <p:ext uri="{BB962C8B-B14F-4D97-AF65-F5344CB8AC3E}">
        <p14:creationId xmlns:p14="http://schemas.microsoft.com/office/powerpoint/2010/main" val="427003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1514AFC-968B-C004-458C-CBE6F1856210}"/>
              </a:ext>
            </a:extLst>
          </p:cNvPr>
          <p:cNvSpPr>
            <a:spLocks noGrp="1"/>
          </p:cNvSpPr>
          <p:nvPr>
            <p:ph type="dt" sz="half" idx="10"/>
          </p:nvPr>
        </p:nvSpPr>
        <p:spPr/>
        <p:txBody>
          <a:bodyPr/>
          <a:lstStyle>
            <a:lvl1pPr>
              <a:defRPr/>
            </a:lvl1pPr>
          </a:lstStyle>
          <a:p>
            <a:pPr>
              <a:defRPr/>
            </a:pPr>
            <a:fld id="{7F64C64F-9699-40A8-9F33-45505CD1FFA8}" type="datetimeFigureOut">
              <a:rPr lang="en-US"/>
              <a:pPr>
                <a:defRPr/>
              </a:pPr>
              <a:t>5/4/2026</a:t>
            </a:fld>
            <a:endParaRPr lang="en-US" dirty="0"/>
          </a:p>
        </p:txBody>
      </p:sp>
      <p:sp>
        <p:nvSpPr>
          <p:cNvPr id="6" name="Footer Placeholder 4">
            <a:extLst>
              <a:ext uri="{FF2B5EF4-FFF2-40B4-BE49-F238E27FC236}">
                <a16:creationId xmlns:a16="http://schemas.microsoft.com/office/drawing/2014/main" id="{C0CDA1D3-88A2-4A4A-179A-84EF34B893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D090CA5-DBF7-C7DB-8530-B97331DEA780}"/>
              </a:ext>
            </a:extLst>
          </p:cNvPr>
          <p:cNvSpPr>
            <a:spLocks noGrp="1"/>
          </p:cNvSpPr>
          <p:nvPr>
            <p:ph type="sldNum" sz="quarter" idx="12"/>
          </p:nvPr>
        </p:nvSpPr>
        <p:spPr/>
        <p:txBody>
          <a:bodyPr/>
          <a:lstStyle>
            <a:lvl1pPr>
              <a:defRPr/>
            </a:lvl1pPr>
          </a:lstStyle>
          <a:p>
            <a:fld id="{27673514-2849-47E3-BAAB-BB01AC741B6C}" type="slidenum">
              <a:rPr lang="en-US" altLang="en-US"/>
              <a:pPr/>
              <a:t>‹#›</a:t>
            </a:fld>
            <a:endParaRPr lang="en-US" altLang="en-US"/>
          </a:p>
        </p:txBody>
      </p:sp>
    </p:spTree>
    <p:extLst>
      <p:ext uri="{BB962C8B-B14F-4D97-AF65-F5344CB8AC3E}">
        <p14:creationId xmlns:p14="http://schemas.microsoft.com/office/powerpoint/2010/main" val="26139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E5CEDD5-3CC8-7B46-93E3-69C8856A8810}"/>
              </a:ext>
            </a:extLst>
          </p:cNvPr>
          <p:cNvSpPr>
            <a:spLocks noGrp="1"/>
          </p:cNvSpPr>
          <p:nvPr>
            <p:ph type="dt" sz="half" idx="10"/>
          </p:nvPr>
        </p:nvSpPr>
        <p:spPr/>
        <p:txBody>
          <a:bodyPr/>
          <a:lstStyle>
            <a:lvl1pPr>
              <a:defRPr/>
            </a:lvl1pPr>
          </a:lstStyle>
          <a:p>
            <a:pPr>
              <a:defRPr/>
            </a:pPr>
            <a:fld id="{6BFC73C2-D0FC-4E8A-B7E0-A57527351666}" type="datetimeFigureOut">
              <a:rPr lang="en-US"/>
              <a:pPr>
                <a:defRPr/>
              </a:pPr>
              <a:t>5/4/2026</a:t>
            </a:fld>
            <a:endParaRPr lang="en-US" dirty="0"/>
          </a:p>
        </p:txBody>
      </p:sp>
      <p:sp>
        <p:nvSpPr>
          <p:cNvPr id="6" name="Footer Placeholder 4">
            <a:extLst>
              <a:ext uri="{FF2B5EF4-FFF2-40B4-BE49-F238E27FC236}">
                <a16:creationId xmlns:a16="http://schemas.microsoft.com/office/drawing/2014/main" id="{85DFB1D3-D84A-9B43-0647-11BFCC8E0A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9405B0-DB28-13E5-0A45-6C52DAA7E11E}"/>
              </a:ext>
            </a:extLst>
          </p:cNvPr>
          <p:cNvSpPr>
            <a:spLocks noGrp="1"/>
          </p:cNvSpPr>
          <p:nvPr>
            <p:ph type="sldNum" sz="quarter" idx="12"/>
          </p:nvPr>
        </p:nvSpPr>
        <p:spPr/>
        <p:txBody>
          <a:bodyPr/>
          <a:lstStyle>
            <a:lvl1pPr>
              <a:defRPr/>
            </a:lvl1pPr>
          </a:lstStyle>
          <a:p>
            <a:fld id="{E96336FD-2A17-40A5-92DE-A96FC7D3FC62}" type="slidenum">
              <a:rPr lang="en-US" altLang="en-US"/>
              <a:pPr/>
              <a:t>‹#›</a:t>
            </a:fld>
            <a:endParaRPr lang="en-US" altLang="en-US"/>
          </a:p>
        </p:txBody>
      </p:sp>
    </p:spTree>
    <p:extLst>
      <p:ext uri="{BB962C8B-B14F-4D97-AF65-F5344CB8AC3E}">
        <p14:creationId xmlns:p14="http://schemas.microsoft.com/office/powerpoint/2010/main" val="152553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2FEA3C9-6149-05B3-AD79-05121EA30F3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F446048-15FD-31EE-0218-8D27E9E44E7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F7CC345-ABA8-EE88-ADDC-02BE94043C2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06BD51A-1BD4-4E27-8824-1009207FBF1F}" type="datetimeFigureOut">
              <a:rPr lang="en-US"/>
              <a:pPr>
                <a:defRPr/>
              </a:pPr>
              <a:t>5/4/2026</a:t>
            </a:fld>
            <a:endParaRPr lang="en-US" dirty="0"/>
          </a:p>
        </p:txBody>
      </p:sp>
      <p:sp>
        <p:nvSpPr>
          <p:cNvPr id="5" name="Footer Placeholder 4">
            <a:extLst>
              <a:ext uri="{FF2B5EF4-FFF2-40B4-BE49-F238E27FC236}">
                <a16:creationId xmlns:a16="http://schemas.microsoft.com/office/drawing/2014/main" id="{37CDCEEE-C662-7C73-889C-F04CB1BF759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78A5310-83E2-31ED-7CB6-BECC3554F72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FDD83B1-11C1-4A32-A367-A70E383071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ypyramid.gov/preschoolers/PhysicalActivity/index.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Rectangle 9">
            <a:extLst>
              <a:ext uri="{FF2B5EF4-FFF2-40B4-BE49-F238E27FC236}">
                <a16:creationId xmlns:a16="http://schemas.microsoft.com/office/drawing/2014/main" id="{C3874C3D-CA38-4794-AEFC-AD83CB00B39A}"/>
              </a:ext>
            </a:extLst>
          </p:cNvPr>
          <p:cNvSpPr>
            <a:spLocks noChangeArrowheads="1"/>
          </p:cNvSpPr>
          <p:nvPr/>
        </p:nvSpPr>
        <p:spPr bwMode="auto">
          <a:xfrm>
            <a:off x="304800" y="1828800"/>
            <a:ext cx="8610600" cy="3505200"/>
          </a:xfrm>
          <a:prstGeom prst="rect">
            <a:avLst/>
          </a:prstGeom>
          <a:noFill/>
          <a:ln w="12700">
            <a:noFill/>
            <a:miter lim="800000"/>
            <a:headEnd/>
            <a:tailEnd/>
          </a:ln>
          <a:effectLst/>
        </p:spPr>
        <p:txBody>
          <a:bodyPr lIns="90488" tIns="44450" rIns="90488" bIns="44450" anchor="ctr"/>
          <a:lstStyle/>
          <a:p>
            <a:pPr algn="ctr" fontAlgn="auto">
              <a:spcBef>
                <a:spcPts val="0"/>
              </a:spcBef>
              <a:spcAft>
                <a:spcPts val="0"/>
              </a:spcAft>
              <a:defRPr/>
            </a:pPr>
            <a:r>
              <a:rPr lang="en-US" sz="6000" b="1" dirty="0">
                <a:solidFill>
                  <a:srgbClr val="7030A0"/>
                </a:solidFill>
                <a:effectLst>
                  <a:outerShdw blurRad="38100" dist="38100" dir="2700000" algn="tl">
                    <a:srgbClr val="000000"/>
                  </a:outerShdw>
                </a:effectLst>
                <a:latin typeface="+mn-lt"/>
              </a:rPr>
              <a:t>Benefits of Active Physical Play for Young Children</a:t>
            </a:r>
          </a:p>
          <a:p>
            <a:pPr algn="ctr" fontAlgn="auto">
              <a:spcBef>
                <a:spcPts val="0"/>
              </a:spcBef>
              <a:spcAft>
                <a:spcPts val="0"/>
              </a:spcAft>
              <a:defRPr/>
            </a:pPr>
            <a:endParaRPr lang="en-US" sz="3600" b="1" dirty="0">
              <a:effectLst>
                <a:outerShdw blurRad="38100" dist="38100" dir="2700000" algn="tl">
                  <a:srgbClr val="000000"/>
                </a:outerShdw>
              </a:effectLst>
              <a:latin typeface="Arial" charset="0"/>
            </a:endParaRPr>
          </a:p>
          <a:p>
            <a:pPr algn="ctr" fontAlgn="auto">
              <a:spcBef>
                <a:spcPts val="0"/>
              </a:spcBef>
              <a:spcAft>
                <a:spcPts val="0"/>
              </a:spcAft>
              <a:defRPr/>
            </a:pPr>
            <a:r>
              <a:rPr lang="en-US" sz="3600" b="1" dirty="0">
                <a:effectLst>
                  <a:outerShdw blurRad="38100" dist="38100" dir="2700000" algn="tl">
                    <a:srgbClr val="000000"/>
                  </a:outerShdw>
                </a:effectLst>
                <a:latin typeface="+mn-lt"/>
              </a:rPr>
              <a:t>(Insert your name here)</a:t>
            </a:r>
          </a:p>
        </p:txBody>
      </p:sp>
      <p:sp>
        <p:nvSpPr>
          <p:cNvPr id="3075" name="Rectangle 15">
            <a:extLst>
              <a:ext uri="{FF2B5EF4-FFF2-40B4-BE49-F238E27FC236}">
                <a16:creationId xmlns:a16="http://schemas.microsoft.com/office/drawing/2014/main" id="{60CF0802-831B-49FB-F5CE-C884CFC0871D}"/>
              </a:ext>
            </a:extLst>
          </p:cNvPr>
          <p:cNvSpPr>
            <a:spLocks noChangeArrowheads="1"/>
          </p:cNvSpPr>
          <p:nvPr/>
        </p:nvSpPr>
        <p:spPr bwMode="auto">
          <a:xfrm>
            <a:off x="0" y="0"/>
            <a:ext cx="9144000" cy="6858000"/>
          </a:xfrm>
          <a:prstGeom prst="rect">
            <a:avLst/>
          </a:prstGeom>
          <a:noFill/>
          <a:ln w="114300">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pic>
        <p:nvPicPr>
          <p:cNvPr id="3076" name="Picture 7" descr="FINAL NRI Logo.jpg">
            <a:extLst>
              <a:ext uri="{FF2B5EF4-FFF2-40B4-BE49-F238E27FC236}">
                <a16:creationId xmlns:a16="http://schemas.microsoft.com/office/drawing/2014/main" id="{A7FBD94E-2343-9BAC-368D-D970CA0590C3}"/>
              </a:ext>
            </a:extLst>
          </p:cNvPr>
          <p:cNvPicPr>
            <a:picLocks noChangeAspect="1"/>
          </p:cNvPicPr>
          <p:nvPr/>
        </p:nvPicPr>
        <p:blipFill>
          <a:blip r:embed="rId3">
            <a:extLst>
              <a:ext uri="{28A0092B-C50C-407E-A947-70E740481C1C}">
                <a14:useLocalDpi xmlns:a14="http://schemas.microsoft.com/office/drawing/2010/main" val="0"/>
              </a:ext>
            </a:extLst>
          </a:blip>
          <a:srcRect r="35417"/>
          <a:stretch>
            <a:fillRect/>
          </a:stretch>
        </p:blipFill>
        <p:spPr bwMode="auto">
          <a:xfrm>
            <a:off x="6172200" y="228600"/>
            <a:ext cx="2755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8">
            <a:extLst>
              <a:ext uri="{FF2B5EF4-FFF2-40B4-BE49-F238E27FC236}">
                <a16:creationId xmlns:a16="http://schemas.microsoft.com/office/drawing/2014/main" id="{7CA12E91-5D6A-EC5A-A446-274FB45274EA}"/>
              </a:ext>
              <a:ext uri="{C183D7F6-B498-43B3-948B-1728B52AA6E4}">
                <adec:decorative xmlns:adec="http://schemas.microsoft.com/office/drawing/2017/decorative" val="1"/>
              </a:ext>
            </a:extLst>
          </p:cNvPr>
          <p:cNvGrpSpPr>
            <a:grpSpLocks/>
          </p:cNvGrpSpPr>
          <p:nvPr/>
        </p:nvGrpSpPr>
        <p:grpSpPr bwMode="auto">
          <a:xfrm>
            <a:off x="381000" y="152400"/>
            <a:ext cx="1816100" cy="2057400"/>
            <a:chOff x="381000" y="152400"/>
            <a:chExt cx="1816100" cy="2057400"/>
          </a:xfrm>
        </p:grpSpPr>
        <p:pic>
          <p:nvPicPr>
            <p:cNvPr id="10" name="Picture 19" descr="korean girl looking at camera">
              <a:extLst>
                <a:ext uri="{FF2B5EF4-FFF2-40B4-BE49-F238E27FC236}">
                  <a16:creationId xmlns:a16="http://schemas.microsoft.com/office/drawing/2014/main" id="{E736F326-2749-F99A-5C66-25824FFCBCE4}"/>
                </a:ext>
              </a:extLst>
            </p:cNvPr>
            <p:cNvPicPr>
              <a:picLocks noChangeAspect="1" noChangeArrowheads="1"/>
            </p:cNvPicPr>
            <p:nvPr/>
          </p:nvPicPr>
          <p:blipFill>
            <a:blip r:embed="rId4" cstate="print">
              <a:lum/>
            </a:blip>
            <a:srcRect l="17614" r="11928" b="9978"/>
            <a:stretch>
              <a:fillRect/>
            </a:stretch>
          </p:blipFill>
          <p:spPr bwMode="auto">
            <a:xfrm>
              <a:off x="381000" y="1219200"/>
              <a:ext cx="990600" cy="990600"/>
            </a:xfrm>
            <a:prstGeom prst="rect">
              <a:avLst/>
            </a:prstGeom>
            <a:noFill/>
            <a:ln w="9525">
              <a:noFill/>
              <a:miter lim="800000"/>
              <a:headEnd/>
              <a:tailEnd/>
            </a:ln>
            <a:scene3d>
              <a:camera prst="orthographicFront"/>
              <a:lightRig rig="threePt" dir="t"/>
            </a:scene3d>
            <a:sp3d>
              <a:bevelT/>
            </a:sp3d>
          </p:spPr>
        </p:pic>
        <p:pic>
          <p:nvPicPr>
            <p:cNvPr id="13" name="Picture 12" descr="USDA children1.jpg">
              <a:extLst>
                <a:ext uri="{FF2B5EF4-FFF2-40B4-BE49-F238E27FC236}">
                  <a16:creationId xmlns:a16="http://schemas.microsoft.com/office/drawing/2014/main" id="{F0D9C4E4-D99F-2629-E24B-9213AC1998EB}"/>
                </a:ext>
              </a:extLst>
            </p:cNvPr>
            <p:cNvPicPr>
              <a:picLocks noChangeAspect="1"/>
            </p:cNvPicPr>
            <p:nvPr/>
          </p:nvPicPr>
          <p:blipFill>
            <a:blip r:embed="rId5" cstate="print"/>
            <a:srcRect l="4566" t="17751" r="40643"/>
            <a:stretch>
              <a:fillRect/>
            </a:stretch>
          </p:blipFill>
          <p:spPr>
            <a:xfrm>
              <a:off x="381000" y="152400"/>
              <a:ext cx="990600" cy="994452"/>
            </a:xfrm>
            <a:prstGeom prst="rect">
              <a:avLst/>
            </a:prstGeom>
            <a:scene3d>
              <a:camera prst="orthographicFront"/>
              <a:lightRig rig="threePt" dir="t"/>
            </a:scene3d>
            <a:sp3d>
              <a:bevelT/>
            </a:sp3d>
          </p:spPr>
        </p:pic>
        <p:pic>
          <p:nvPicPr>
            <p:cNvPr id="14" name="Picture 6">
              <a:extLst>
                <a:ext uri="{FF2B5EF4-FFF2-40B4-BE49-F238E27FC236}">
                  <a16:creationId xmlns:a16="http://schemas.microsoft.com/office/drawing/2014/main" id="{767F26D2-C9A7-A817-24F6-EE0DE8587DF2}"/>
                </a:ext>
              </a:extLst>
            </p:cNvPr>
            <p:cNvPicPr>
              <a:picLocks noChangeAspect="1" noChangeArrowheads="1"/>
            </p:cNvPicPr>
            <p:nvPr/>
          </p:nvPicPr>
          <p:blipFill>
            <a:blip r:embed="rId6" cstate="print"/>
            <a:srcRect l="7018" t="18304" r="15789" b="12053"/>
            <a:stretch>
              <a:fillRect/>
            </a:stretch>
          </p:blipFill>
          <p:spPr bwMode="auto">
            <a:xfrm>
              <a:off x="1219200" y="762000"/>
              <a:ext cx="977900" cy="990600"/>
            </a:xfrm>
            <a:prstGeom prst="rect">
              <a:avLst/>
            </a:prstGeom>
            <a:noFill/>
            <a:ln w="9525">
              <a:noFill/>
              <a:miter lim="800000"/>
              <a:headEnd/>
              <a:tailEnd/>
            </a:ln>
            <a:effectLst/>
            <a:scene3d>
              <a:camera prst="orthographicFront"/>
              <a:lightRig rig="threePt" dir="t"/>
            </a:scene3d>
            <a:sp3d>
              <a:bevelT/>
            </a:sp3d>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7A99B960-1A18-FB1B-192E-AFF86DCE19B3}"/>
              </a:ext>
            </a:extLst>
          </p:cNvPr>
          <p:cNvSpPr>
            <a:spLocks noChangeArrowheads="1"/>
          </p:cNvSpPr>
          <p:nvPr/>
        </p:nvSpPr>
        <p:spPr bwMode="auto">
          <a:xfrm>
            <a:off x="2286000" y="15827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p:txBody>
      </p:sp>
      <p:sp>
        <p:nvSpPr>
          <p:cNvPr id="12291" name="Rectangle 2">
            <a:extLst>
              <a:ext uri="{FF2B5EF4-FFF2-40B4-BE49-F238E27FC236}">
                <a16:creationId xmlns:a16="http://schemas.microsoft.com/office/drawing/2014/main" id="{D2E496E1-271B-75B9-3D23-0406A696D3C3}"/>
              </a:ext>
            </a:extLst>
          </p:cNvPr>
          <p:cNvSpPr>
            <a:spLocks noChangeArrowheads="1"/>
          </p:cNvSpPr>
          <p:nvPr/>
        </p:nvSpPr>
        <p:spPr bwMode="auto">
          <a:xfrm>
            <a:off x="609600" y="1447800"/>
            <a:ext cx="7848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a:p>
            <a:pPr eaLnBrk="1" hangingPunct="1">
              <a:buFont typeface="Arial" panose="020B0604020202020204" pitchFamily="34" charset="0"/>
              <a:buChar char="•"/>
            </a:pPr>
            <a:endParaRPr lang="en-US" altLang="en-US" sz="2000">
              <a:latin typeface="Calibri" panose="020F0502020204030204" pitchFamily="34" charset="0"/>
            </a:endParaRPr>
          </a:p>
        </p:txBody>
      </p:sp>
      <p:sp>
        <p:nvSpPr>
          <p:cNvPr id="12292" name="Title 3">
            <a:extLst>
              <a:ext uri="{FF2B5EF4-FFF2-40B4-BE49-F238E27FC236}">
                <a16:creationId xmlns:a16="http://schemas.microsoft.com/office/drawing/2014/main" id="{2CA1EBBA-826F-C301-4E01-D63D1F3005B6}"/>
              </a:ext>
            </a:extLst>
          </p:cNvPr>
          <p:cNvSpPr>
            <a:spLocks noGrp="1"/>
          </p:cNvSpPr>
          <p:nvPr>
            <p:ph type="title"/>
          </p:nvPr>
        </p:nvSpPr>
        <p:spPr/>
        <p:txBody>
          <a:bodyPr/>
          <a:lstStyle/>
          <a:p>
            <a:pPr eaLnBrk="1" hangingPunct="1"/>
            <a:r>
              <a:rPr lang="en-US" altLang="en-US" sz="3600" b="1">
                <a:solidFill>
                  <a:srgbClr val="7030A0"/>
                </a:solidFill>
              </a:rPr>
              <a:t>Intellectual Benefits of </a:t>
            </a:r>
            <a:br>
              <a:rPr lang="en-US" altLang="en-US" sz="3600" b="1">
                <a:solidFill>
                  <a:srgbClr val="7030A0"/>
                </a:solidFill>
              </a:rPr>
            </a:br>
            <a:r>
              <a:rPr lang="en-US" altLang="en-US" sz="3600" b="1">
                <a:solidFill>
                  <a:srgbClr val="7030A0"/>
                </a:solidFill>
              </a:rPr>
              <a:t>Active Physical Play</a:t>
            </a:r>
          </a:p>
        </p:txBody>
      </p:sp>
      <p:sp>
        <p:nvSpPr>
          <p:cNvPr id="12293" name="Rectangle 4">
            <a:extLst>
              <a:ext uri="{FF2B5EF4-FFF2-40B4-BE49-F238E27FC236}">
                <a16:creationId xmlns:a16="http://schemas.microsoft.com/office/drawing/2014/main" id="{87305113-E2FE-D2C6-A3FC-FE926072B0C3}"/>
              </a:ext>
            </a:extLst>
          </p:cNvPr>
          <p:cNvSpPr>
            <a:spLocks noChangeArrowheads="1"/>
          </p:cNvSpPr>
          <p:nvPr/>
        </p:nvSpPr>
        <p:spPr bwMode="auto">
          <a:xfrm>
            <a:off x="533400" y="1752600"/>
            <a:ext cx="8001000" cy="5508625"/>
          </a:xfrm>
          <a:prstGeom prst="rect">
            <a:avLst/>
          </a:prstGeom>
          <a:noFill/>
          <a:ln w="9525">
            <a:noFill/>
            <a:miter lim="800000"/>
            <a:headEnd/>
            <a:tailEnd/>
          </a:ln>
        </p:spPr>
        <p:txBody>
          <a:bodyPr>
            <a:spAutoFit/>
          </a:bodyPr>
          <a:lstStyle/>
          <a:p>
            <a:pPr marL="117475" indent="-117475">
              <a:buFont typeface="Times" charset="0"/>
              <a:buChar char="•"/>
              <a:defRPr/>
            </a:pPr>
            <a:r>
              <a:rPr lang="en-US" sz="3200" dirty="0">
                <a:latin typeface="Calibri" pitchFamily="34" charset="0"/>
              </a:rPr>
              <a:t>Active physical play promotes brain development by creating and maintaining important neural pathways.</a:t>
            </a:r>
          </a:p>
          <a:p>
            <a:pPr>
              <a:buFont typeface="Times" charset="0"/>
              <a:buChar char="•"/>
              <a:defRPr/>
            </a:pPr>
            <a:endParaRPr lang="en-US" sz="3200" dirty="0">
              <a:latin typeface="Calibri" pitchFamily="34" charset="0"/>
            </a:endParaRPr>
          </a:p>
          <a:p>
            <a:pPr marL="169863" indent="-169863">
              <a:buFont typeface="Times" charset="0"/>
              <a:buChar char="•"/>
              <a:defRPr/>
            </a:pPr>
            <a:r>
              <a:rPr lang="en-US" sz="3200" dirty="0">
                <a:latin typeface="Calibri" pitchFamily="34" charset="0"/>
              </a:rPr>
              <a:t>Active physical play helps the mind process and improve language skills.</a:t>
            </a:r>
          </a:p>
          <a:p>
            <a:pPr>
              <a:buFont typeface="Times" charset="0"/>
              <a:buChar char="•"/>
              <a:defRPr/>
            </a:pPr>
            <a:endParaRPr lang="en-US" sz="3200" dirty="0">
              <a:latin typeface="Calibri" pitchFamily="34" charset="0"/>
            </a:endParaRPr>
          </a:p>
          <a:p>
            <a:pPr>
              <a:buFont typeface="Times" charset="0"/>
              <a:buChar char="•"/>
              <a:defRPr/>
            </a:pPr>
            <a:r>
              <a:rPr lang="en-US" sz="3200" dirty="0">
                <a:latin typeface="Calibri" pitchFamily="34" charset="0"/>
              </a:rPr>
              <a:t>Active play supports creativity, logical </a:t>
            </a:r>
          </a:p>
          <a:p>
            <a:pPr>
              <a:defRPr/>
            </a:pPr>
            <a:r>
              <a:rPr lang="en-US" sz="3200" dirty="0">
                <a:latin typeface="Calibri" pitchFamily="34" charset="0"/>
              </a:rPr>
              <a:t>  reasoning, and problem-solving skills. </a:t>
            </a:r>
          </a:p>
          <a:p>
            <a:pPr marL="742950" lvl="1" indent="-285750">
              <a:buFont typeface="Times" charset="0"/>
              <a:buNone/>
              <a:defRPr/>
            </a:pPr>
            <a:endParaRPr lang="en-US" sz="3200" dirty="0">
              <a:latin typeface="Calibri" pitchFamily="34" charset="0"/>
            </a:endParaRPr>
          </a:p>
          <a:p>
            <a:pPr>
              <a:defRPr/>
            </a:pPr>
            <a:endParaRPr lang="en-US" sz="3200" dirty="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2F9EC52-EC2D-2392-FAB0-7EFF259A6407}"/>
              </a:ext>
            </a:extLst>
          </p:cNvPr>
          <p:cNvSpPr>
            <a:spLocks noGrp="1"/>
          </p:cNvSpPr>
          <p:nvPr>
            <p:ph type="title"/>
          </p:nvPr>
        </p:nvSpPr>
        <p:spPr/>
        <p:txBody>
          <a:bodyPr/>
          <a:lstStyle/>
          <a:p>
            <a:r>
              <a:rPr lang="en-US" altLang="en-US" sz="4000" b="1">
                <a:solidFill>
                  <a:srgbClr val="7030A0"/>
                </a:solidFill>
              </a:rPr>
              <a:t>Intellectual Benefits of </a:t>
            </a:r>
            <a:br>
              <a:rPr lang="en-US" altLang="en-US" sz="4000" b="1">
                <a:solidFill>
                  <a:srgbClr val="7030A0"/>
                </a:solidFill>
              </a:rPr>
            </a:br>
            <a:r>
              <a:rPr lang="en-US" altLang="en-US" sz="4000" b="1">
                <a:solidFill>
                  <a:srgbClr val="7030A0"/>
                </a:solidFill>
              </a:rPr>
              <a:t>Active Physical Play</a:t>
            </a:r>
          </a:p>
        </p:txBody>
      </p:sp>
      <p:sp>
        <p:nvSpPr>
          <p:cNvPr id="13315" name="Rectangle 3">
            <a:extLst>
              <a:ext uri="{FF2B5EF4-FFF2-40B4-BE49-F238E27FC236}">
                <a16:creationId xmlns:a16="http://schemas.microsoft.com/office/drawing/2014/main" id="{F347C162-FABE-525E-1966-C70C37E6495E}"/>
              </a:ext>
            </a:extLst>
          </p:cNvPr>
          <p:cNvSpPr>
            <a:spLocks noGrp="1"/>
          </p:cNvSpPr>
          <p:nvPr>
            <p:ph type="body" idx="1"/>
          </p:nvPr>
        </p:nvSpPr>
        <p:spPr>
          <a:xfrm>
            <a:off x="457200" y="1600200"/>
            <a:ext cx="8229600" cy="4953000"/>
          </a:xfrm>
        </p:spPr>
        <p:txBody>
          <a:bodyPr/>
          <a:lstStyle/>
          <a:p>
            <a:pPr lvl="1">
              <a:lnSpc>
                <a:spcPct val="90000"/>
              </a:lnSpc>
              <a:buFont typeface="Times" panose="02020603050405020304" pitchFamily="18" charset="0"/>
              <a:buChar char="•"/>
            </a:pPr>
            <a:endParaRPr lang="en-US" altLang="en-US"/>
          </a:p>
          <a:p>
            <a:pPr lvl="1">
              <a:lnSpc>
                <a:spcPct val="90000"/>
              </a:lnSpc>
              <a:buFont typeface="Times" panose="02020603050405020304" pitchFamily="18" charset="0"/>
              <a:buChar char="•"/>
            </a:pPr>
            <a:r>
              <a:rPr lang="en-US" altLang="en-US" sz="3200"/>
              <a:t>Active physical play helps children to express creative and abstract ideas.</a:t>
            </a:r>
          </a:p>
          <a:p>
            <a:pPr lvl="1">
              <a:lnSpc>
                <a:spcPct val="90000"/>
              </a:lnSpc>
              <a:buFont typeface="Arial" panose="020B0604020202020204" pitchFamily="34" charset="0"/>
              <a:buNone/>
            </a:pPr>
            <a:endParaRPr lang="en-US" altLang="en-US" sz="3200"/>
          </a:p>
          <a:p>
            <a:pPr lvl="1">
              <a:lnSpc>
                <a:spcPct val="90000"/>
              </a:lnSpc>
              <a:buFont typeface="Times" panose="02020603050405020304" pitchFamily="18" charset="0"/>
              <a:buChar char="•"/>
            </a:pPr>
            <a:r>
              <a:rPr lang="en-US" altLang="en-US" sz="3200"/>
              <a:t>Through active physical play, children learn to estimate space and distance.</a:t>
            </a:r>
          </a:p>
          <a:p>
            <a:pPr lvl="1">
              <a:lnSpc>
                <a:spcPct val="90000"/>
              </a:lnSpc>
              <a:buFont typeface="Arial" panose="020B0604020202020204" pitchFamily="34" charset="0"/>
              <a:buNone/>
            </a:pPr>
            <a:endParaRPr lang="en-US" altLang="en-US" sz="3200"/>
          </a:p>
          <a:p>
            <a:pPr lvl="1">
              <a:lnSpc>
                <a:spcPct val="90000"/>
              </a:lnSpc>
              <a:buFont typeface="Times" panose="02020603050405020304" pitchFamily="18" charset="0"/>
              <a:buChar char="•"/>
            </a:pPr>
            <a:r>
              <a:rPr lang="en-US" altLang="en-US" sz="3200"/>
              <a:t>Active physical play helps children learn to recognize colors and textures.</a:t>
            </a:r>
          </a:p>
          <a:p>
            <a:pPr lvl="1">
              <a:lnSpc>
                <a:spcPct val="90000"/>
              </a:lnSpc>
              <a:buFont typeface="Arial" panose="020B0604020202020204" pitchFamily="34" charset="0"/>
              <a:buNone/>
            </a:pP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3CFD6AF-3EE4-6A6F-22D7-A5DC65D481E2}"/>
              </a:ext>
            </a:extLst>
          </p:cNvPr>
          <p:cNvSpPr>
            <a:spLocks noGrp="1"/>
          </p:cNvSpPr>
          <p:nvPr>
            <p:ph type="title"/>
          </p:nvPr>
        </p:nvSpPr>
        <p:spPr>
          <a:xfrm>
            <a:off x="457200" y="228600"/>
            <a:ext cx="8229600" cy="1143000"/>
          </a:xfrm>
        </p:spPr>
        <p:txBody>
          <a:bodyPr/>
          <a:lstStyle/>
          <a:p>
            <a:r>
              <a:rPr lang="en-US" altLang="en-US" sz="4000" b="1">
                <a:solidFill>
                  <a:srgbClr val="7030A0"/>
                </a:solidFill>
              </a:rPr>
              <a:t>Emotional and Social Benefits of Active Physical Play</a:t>
            </a:r>
            <a:endParaRPr lang="en-US" altLang="en-US" sz="4000"/>
          </a:p>
        </p:txBody>
      </p:sp>
      <p:sp>
        <p:nvSpPr>
          <p:cNvPr id="14339" name="Content Placeholder 2">
            <a:extLst>
              <a:ext uri="{FF2B5EF4-FFF2-40B4-BE49-F238E27FC236}">
                <a16:creationId xmlns:a16="http://schemas.microsoft.com/office/drawing/2014/main" id="{CFF30D14-1D6C-BB28-7A3B-C1B5C7B9905C}"/>
              </a:ext>
            </a:extLst>
          </p:cNvPr>
          <p:cNvSpPr>
            <a:spLocks noGrp="1"/>
          </p:cNvSpPr>
          <p:nvPr>
            <p:ph idx="1"/>
          </p:nvPr>
        </p:nvSpPr>
        <p:spPr>
          <a:xfrm>
            <a:off x="457200" y="1295400"/>
            <a:ext cx="8229600" cy="5105400"/>
          </a:xfrm>
        </p:spPr>
        <p:txBody>
          <a:bodyPr/>
          <a:lstStyle/>
          <a:p>
            <a:pPr>
              <a:buFont typeface="Arial" panose="020B0604020202020204" pitchFamily="34" charset="0"/>
              <a:buNone/>
            </a:pPr>
            <a:endParaRPr lang="en-US" altLang="en-US" sz="2800"/>
          </a:p>
          <a:p>
            <a:r>
              <a:rPr lang="en-US" altLang="en-US"/>
              <a:t>Through active physical play children gain confidence and self-esteem.</a:t>
            </a:r>
          </a:p>
          <a:p>
            <a:r>
              <a:rPr lang="en-US" altLang="en-US"/>
              <a:t>Active physical play decreases children’s anxiety, stress, and depression. </a:t>
            </a:r>
          </a:p>
          <a:p>
            <a:r>
              <a:rPr lang="en-US" altLang="en-US"/>
              <a:t>Active physical play teaches children how to build beneficial relationships with peers.</a:t>
            </a:r>
          </a:p>
          <a:p>
            <a:r>
              <a:rPr lang="en-US" altLang="en-US"/>
              <a:t>Active physical play helps children learn to communicate with others </a:t>
            </a:r>
            <a:br>
              <a:rPr lang="en-US" altLang="en-US"/>
            </a:br>
            <a:endParaRPr lang="en-US" altLang="en-US"/>
          </a:p>
          <a:p>
            <a:pPr>
              <a:buFont typeface="Arial" panose="020B0604020202020204" pitchFamily="34" charset="0"/>
              <a:buNone/>
            </a:pPr>
            <a:endParaRPr lang="en-US" altLang="en-US"/>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EB65110F-FC89-CE42-9D86-53FEF394B1F7}"/>
              </a:ext>
            </a:extLst>
          </p:cNvPr>
          <p:cNvSpPr>
            <a:spLocks noChangeArrowheads="1"/>
          </p:cNvSpPr>
          <p:nvPr/>
        </p:nvSpPr>
        <p:spPr bwMode="auto">
          <a:xfrm>
            <a:off x="2286000" y="15827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p:txBody>
      </p:sp>
      <p:sp>
        <p:nvSpPr>
          <p:cNvPr id="15363" name="Rectangle 2">
            <a:extLst>
              <a:ext uri="{FF2B5EF4-FFF2-40B4-BE49-F238E27FC236}">
                <a16:creationId xmlns:a16="http://schemas.microsoft.com/office/drawing/2014/main" id="{5FEA8AFD-7874-BE10-D3D1-491EACBBBCB6}"/>
              </a:ext>
            </a:extLst>
          </p:cNvPr>
          <p:cNvSpPr>
            <a:spLocks noChangeArrowheads="1"/>
          </p:cNvSpPr>
          <p:nvPr/>
        </p:nvSpPr>
        <p:spPr bwMode="auto">
          <a:xfrm>
            <a:off x="609600" y="1447800"/>
            <a:ext cx="7848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a:p>
            <a:pPr eaLnBrk="1" hangingPunct="1">
              <a:buFont typeface="Arial" panose="020B0604020202020204" pitchFamily="34" charset="0"/>
              <a:buChar char="•"/>
            </a:pPr>
            <a:endParaRPr lang="en-US" altLang="en-US" sz="2000">
              <a:latin typeface="Calibri" panose="020F0502020204030204" pitchFamily="34" charset="0"/>
            </a:endParaRPr>
          </a:p>
        </p:txBody>
      </p:sp>
      <p:sp>
        <p:nvSpPr>
          <p:cNvPr id="15364" name="Title 3">
            <a:extLst>
              <a:ext uri="{FF2B5EF4-FFF2-40B4-BE49-F238E27FC236}">
                <a16:creationId xmlns:a16="http://schemas.microsoft.com/office/drawing/2014/main" id="{726FE153-4CAE-DD2A-B2D6-B4CF8065B470}"/>
              </a:ext>
            </a:extLst>
          </p:cNvPr>
          <p:cNvSpPr>
            <a:spLocks noGrp="1"/>
          </p:cNvSpPr>
          <p:nvPr>
            <p:ph type="title" idx="4294967295"/>
          </p:nvPr>
        </p:nvSpPr>
        <p:spPr/>
        <p:txBody>
          <a:bodyPr/>
          <a:lstStyle/>
          <a:p>
            <a:pPr eaLnBrk="1" hangingPunct="1"/>
            <a:r>
              <a:rPr lang="en-US" altLang="en-US" sz="4000" b="1">
                <a:solidFill>
                  <a:srgbClr val="7030A0"/>
                </a:solidFill>
              </a:rPr>
              <a:t>Communicating with Children about Active Physical Play</a:t>
            </a:r>
          </a:p>
        </p:txBody>
      </p:sp>
      <p:sp>
        <p:nvSpPr>
          <p:cNvPr id="15365" name="Rectangle 4">
            <a:extLst>
              <a:ext uri="{FF2B5EF4-FFF2-40B4-BE49-F238E27FC236}">
                <a16:creationId xmlns:a16="http://schemas.microsoft.com/office/drawing/2014/main" id="{6AC6E8BA-4281-5855-098C-536CE9AB495E}"/>
              </a:ext>
            </a:extLst>
          </p:cNvPr>
          <p:cNvSpPr>
            <a:spLocks noChangeArrowheads="1"/>
          </p:cNvSpPr>
          <p:nvPr/>
        </p:nvSpPr>
        <p:spPr bwMode="auto">
          <a:xfrm>
            <a:off x="457200" y="23622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a:latin typeface="Calibri" panose="020F0502020204030204" pitchFamily="34" charset="0"/>
            </a:endParaRPr>
          </a:p>
          <a:p>
            <a:pPr eaLnBrk="1" hangingPunct="1"/>
            <a:endParaRPr lang="en-US" altLang="en-US" sz="3200">
              <a:latin typeface="Calibri" panose="020F0502020204030204" pitchFamily="34" charset="0"/>
            </a:endParaRPr>
          </a:p>
        </p:txBody>
      </p:sp>
      <p:sp>
        <p:nvSpPr>
          <p:cNvPr id="10246" name="Rectangle 6">
            <a:extLst>
              <a:ext uri="{FF2B5EF4-FFF2-40B4-BE49-F238E27FC236}">
                <a16:creationId xmlns:a16="http://schemas.microsoft.com/office/drawing/2014/main" id="{A680B0BE-9264-2A54-FF8A-CE972F232A0F}"/>
              </a:ext>
            </a:extLst>
          </p:cNvPr>
          <p:cNvSpPr>
            <a:spLocks noChangeArrowheads="1"/>
          </p:cNvSpPr>
          <p:nvPr/>
        </p:nvSpPr>
        <p:spPr bwMode="auto">
          <a:xfrm>
            <a:off x="381000" y="1752600"/>
            <a:ext cx="8382000" cy="6001643"/>
          </a:xfrm>
          <a:prstGeom prst="rect">
            <a:avLst/>
          </a:prstGeom>
          <a:noFill/>
          <a:ln w="9525">
            <a:noFill/>
            <a:miter lim="800000"/>
            <a:headEnd/>
            <a:tailEnd/>
          </a:ln>
        </p:spPr>
        <p:txBody>
          <a:bodyPr>
            <a:spAutoFit/>
          </a:bodyPr>
          <a:lstStyle/>
          <a:p>
            <a:pPr>
              <a:defRPr/>
            </a:pPr>
            <a:r>
              <a:rPr lang="en-US" sz="3200" b="1" dirty="0">
                <a:latin typeface="Calibri" pitchFamily="34" charset="0"/>
              </a:rPr>
              <a:t>Share important messages about active play with young  children. </a:t>
            </a:r>
          </a:p>
          <a:p>
            <a:pPr>
              <a:spcAft>
                <a:spcPts val="1200"/>
              </a:spcAft>
              <a:defRPr/>
            </a:pPr>
            <a:endParaRPr lang="en-US" sz="3200" b="1" dirty="0">
              <a:latin typeface="Calibri" pitchFamily="34" charset="0"/>
            </a:endParaRPr>
          </a:p>
          <a:p>
            <a:pPr>
              <a:spcAft>
                <a:spcPts val="1200"/>
              </a:spcAft>
              <a:defRPr/>
            </a:pPr>
            <a:r>
              <a:rPr lang="en-US" sz="3200" b="1" dirty="0">
                <a:latin typeface="Calibri" pitchFamily="34" charset="0"/>
              </a:rPr>
              <a:t>                                      	   Active play:</a:t>
            </a:r>
          </a:p>
          <a:p>
            <a:pPr marL="3943350" lvl="8" indent="-285750">
              <a:buFontTx/>
              <a:buChar char="•"/>
              <a:defRPr/>
            </a:pPr>
            <a:r>
              <a:rPr lang="en-US" sz="2800" dirty="0">
                <a:latin typeface="Calibri" pitchFamily="34" charset="0"/>
              </a:rPr>
              <a:t>Helps you grow taller!</a:t>
            </a:r>
          </a:p>
          <a:p>
            <a:pPr marL="742950" lvl="1" indent="-285750">
              <a:defRPr/>
            </a:pPr>
            <a:endParaRPr lang="en-US" sz="2800" dirty="0">
              <a:latin typeface="Calibri" pitchFamily="34" charset="0"/>
            </a:endParaRPr>
          </a:p>
          <a:p>
            <a:pPr marL="3943350" lvl="8" indent="-285750">
              <a:buFontTx/>
              <a:buChar char="•"/>
              <a:defRPr/>
            </a:pPr>
            <a:r>
              <a:rPr lang="en-US" sz="2800" dirty="0">
                <a:latin typeface="Calibri" pitchFamily="34" charset="0"/>
              </a:rPr>
              <a:t>Makes you stronger!</a:t>
            </a:r>
          </a:p>
          <a:p>
            <a:pPr marL="742950" lvl="1" indent="-285750">
              <a:buFontTx/>
              <a:buChar char="•"/>
              <a:defRPr/>
            </a:pPr>
            <a:endParaRPr lang="en-US" sz="2800" dirty="0">
              <a:latin typeface="Calibri" pitchFamily="34" charset="0"/>
            </a:endParaRPr>
          </a:p>
          <a:p>
            <a:pPr marL="3943350" lvl="8" indent="-285750">
              <a:buFontTx/>
              <a:buChar char="•"/>
              <a:defRPr/>
            </a:pPr>
            <a:r>
              <a:rPr lang="en-US" sz="2800" dirty="0">
                <a:latin typeface="Calibri" pitchFamily="34" charset="0"/>
              </a:rPr>
              <a:t>Is good for your heart!</a:t>
            </a:r>
          </a:p>
          <a:p>
            <a:pPr marL="742950" lvl="1" indent="-285750">
              <a:buFontTx/>
              <a:buChar char="•"/>
              <a:defRPr/>
            </a:pPr>
            <a:endParaRPr lang="en-US" sz="3200" dirty="0">
              <a:latin typeface="Calibri" pitchFamily="34" charset="0"/>
            </a:endParaRPr>
          </a:p>
          <a:p>
            <a:pPr marL="742950" lvl="1" indent="-285750">
              <a:buFontTx/>
              <a:buChar char="•"/>
              <a:defRPr/>
            </a:pPr>
            <a:endParaRPr lang="en-US" sz="3200" dirty="0">
              <a:latin typeface="Calibri" pitchFamily="34" charset="0"/>
            </a:endParaRPr>
          </a:p>
          <a:p>
            <a:pPr>
              <a:defRPr/>
            </a:pPr>
            <a:endParaRPr lang="en-US" sz="3200" dirty="0">
              <a:latin typeface="Calibri" pitchFamily="34" charset="0"/>
            </a:endParaRPr>
          </a:p>
        </p:txBody>
      </p:sp>
      <p:pic>
        <p:nvPicPr>
          <p:cNvPr id="15367" name="Picture 2">
            <a:extLst>
              <a:ext uri="{FF2B5EF4-FFF2-40B4-BE49-F238E27FC236}">
                <a16:creationId xmlns:a16="http://schemas.microsoft.com/office/drawing/2014/main" id="{42A88792-BE2C-BCE4-6CB6-9BEB3ADA741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4200"/>
            <a:ext cx="35814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2FC32FF4-C422-85C5-BF22-CD571ABF5BA2}"/>
              </a:ext>
            </a:extLst>
          </p:cNvPr>
          <p:cNvSpPr>
            <a:spLocks noChangeArrowheads="1"/>
          </p:cNvSpPr>
          <p:nvPr/>
        </p:nvSpPr>
        <p:spPr bwMode="auto">
          <a:xfrm>
            <a:off x="2286000" y="15827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p:txBody>
      </p:sp>
      <p:sp>
        <p:nvSpPr>
          <p:cNvPr id="16387" name="Rectangle 2">
            <a:extLst>
              <a:ext uri="{FF2B5EF4-FFF2-40B4-BE49-F238E27FC236}">
                <a16:creationId xmlns:a16="http://schemas.microsoft.com/office/drawing/2014/main" id="{E832EA02-6F4D-55A7-8EC1-E44566766DAF}"/>
              </a:ext>
            </a:extLst>
          </p:cNvPr>
          <p:cNvSpPr>
            <a:spLocks noChangeArrowheads="1"/>
          </p:cNvSpPr>
          <p:nvPr/>
        </p:nvSpPr>
        <p:spPr bwMode="auto">
          <a:xfrm>
            <a:off x="609600" y="1447800"/>
            <a:ext cx="7848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a:p>
            <a:pPr eaLnBrk="1" hangingPunct="1">
              <a:buFont typeface="Arial" panose="020B0604020202020204" pitchFamily="34" charset="0"/>
              <a:buChar char="•"/>
            </a:pPr>
            <a:endParaRPr lang="en-US" altLang="en-US" sz="2000">
              <a:latin typeface="Calibri" panose="020F0502020204030204" pitchFamily="34" charset="0"/>
            </a:endParaRPr>
          </a:p>
        </p:txBody>
      </p:sp>
      <p:sp>
        <p:nvSpPr>
          <p:cNvPr id="16388" name="Title 3">
            <a:extLst>
              <a:ext uri="{FF2B5EF4-FFF2-40B4-BE49-F238E27FC236}">
                <a16:creationId xmlns:a16="http://schemas.microsoft.com/office/drawing/2014/main" id="{96C55044-A6B3-9455-1F96-1979619A6320}"/>
              </a:ext>
            </a:extLst>
          </p:cNvPr>
          <p:cNvSpPr>
            <a:spLocks noGrp="1"/>
          </p:cNvSpPr>
          <p:nvPr>
            <p:ph type="title"/>
          </p:nvPr>
        </p:nvSpPr>
        <p:spPr/>
        <p:txBody>
          <a:bodyPr/>
          <a:lstStyle/>
          <a:p>
            <a:pPr eaLnBrk="1" hangingPunct="1"/>
            <a:r>
              <a:rPr lang="en-US" altLang="en-US" sz="4000" b="1">
                <a:solidFill>
                  <a:srgbClr val="7030A0"/>
                </a:solidFill>
              </a:rPr>
              <a:t>Be consistent, truthful and repetitive in your messages to young children!</a:t>
            </a:r>
          </a:p>
        </p:txBody>
      </p:sp>
      <p:sp>
        <p:nvSpPr>
          <p:cNvPr id="16389" name="Rectangle 4">
            <a:extLst>
              <a:ext uri="{FF2B5EF4-FFF2-40B4-BE49-F238E27FC236}">
                <a16:creationId xmlns:a16="http://schemas.microsoft.com/office/drawing/2014/main" id="{C5A4BEDA-AF01-804A-1970-0BA247F32915}"/>
              </a:ext>
            </a:extLst>
          </p:cNvPr>
          <p:cNvSpPr>
            <a:spLocks noChangeArrowheads="1"/>
          </p:cNvSpPr>
          <p:nvPr/>
        </p:nvSpPr>
        <p:spPr bwMode="auto">
          <a:xfrm>
            <a:off x="457200" y="1905000"/>
            <a:ext cx="8229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a:latin typeface="Calibri" panose="020F0502020204030204" pitchFamily="34" charset="0"/>
            </a:endParaRPr>
          </a:p>
          <a:p>
            <a:pPr eaLnBrk="1" hangingPunct="1"/>
            <a:endParaRPr lang="en-US" altLang="en-US" sz="3200">
              <a:latin typeface="Calibri" panose="020F0502020204030204" pitchFamily="34" charset="0"/>
            </a:endParaRPr>
          </a:p>
          <a:p>
            <a:pPr eaLnBrk="1" hangingPunct="1"/>
            <a:endParaRPr lang="en-US" altLang="en-US" sz="3200">
              <a:latin typeface="Calibri" panose="020F0502020204030204" pitchFamily="34" charset="0"/>
            </a:endParaRPr>
          </a:p>
        </p:txBody>
      </p:sp>
      <p:sp>
        <p:nvSpPr>
          <p:cNvPr id="15366" name="Rectangle 7">
            <a:extLst>
              <a:ext uri="{FF2B5EF4-FFF2-40B4-BE49-F238E27FC236}">
                <a16:creationId xmlns:a16="http://schemas.microsoft.com/office/drawing/2014/main" id="{3C7EDC78-974A-2A60-D134-7083F715F88A}"/>
              </a:ext>
            </a:extLst>
          </p:cNvPr>
          <p:cNvSpPr>
            <a:spLocks noChangeArrowheads="1"/>
          </p:cNvSpPr>
          <p:nvPr/>
        </p:nvSpPr>
        <p:spPr bwMode="auto">
          <a:xfrm>
            <a:off x="685800" y="1676400"/>
            <a:ext cx="7696200" cy="4524315"/>
          </a:xfrm>
          <a:prstGeom prst="rect">
            <a:avLst/>
          </a:prstGeom>
          <a:noFill/>
          <a:ln w="9525">
            <a:noFill/>
            <a:miter lim="800000"/>
            <a:headEnd/>
            <a:tailEnd/>
          </a:ln>
        </p:spPr>
        <p:txBody>
          <a:bodyPr>
            <a:spAutoFit/>
          </a:bodyPr>
          <a:lstStyle/>
          <a:p>
            <a:pPr>
              <a:defRPr/>
            </a:pPr>
            <a:r>
              <a:rPr lang="en-US" sz="3200" b="1" dirty="0">
                <a:latin typeface="Calibri" pitchFamily="34" charset="0"/>
              </a:rPr>
              <a:t>  Active play:</a:t>
            </a:r>
            <a:endParaRPr lang="en-US" sz="3600" dirty="0">
              <a:latin typeface="Calibri" pitchFamily="34" charset="0"/>
            </a:endParaRPr>
          </a:p>
          <a:p>
            <a:pPr marL="3943350" lvl="8" indent="-285750" eaLnBrk="0" hangingPunct="0">
              <a:buFontTx/>
              <a:buChar char="•"/>
              <a:defRPr/>
            </a:pPr>
            <a:r>
              <a:rPr lang="en-US" sz="2800" dirty="0">
                <a:latin typeface="Calibri" pitchFamily="34" charset="0"/>
              </a:rPr>
              <a:t>Helps you learn!</a:t>
            </a:r>
          </a:p>
          <a:p>
            <a:pPr marL="742950" lvl="1" indent="-285750" eaLnBrk="0" hangingPunct="0">
              <a:defRPr/>
            </a:pPr>
            <a:endParaRPr lang="en-US" sz="2800" dirty="0">
              <a:latin typeface="Calibri" pitchFamily="34" charset="0"/>
            </a:endParaRPr>
          </a:p>
          <a:p>
            <a:pPr marL="3943350" lvl="8" indent="-285750" eaLnBrk="0" hangingPunct="0">
              <a:buFontTx/>
              <a:buChar char="•"/>
              <a:defRPr/>
            </a:pPr>
            <a:r>
              <a:rPr lang="en-US" sz="2800" dirty="0">
                <a:latin typeface="Calibri" pitchFamily="34" charset="0"/>
              </a:rPr>
              <a:t>Is good for your brain!</a:t>
            </a:r>
          </a:p>
          <a:p>
            <a:pPr marL="742950" lvl="1" indent="-285750" eaLnBrk="0" hangingPunct="0">
              <a:buFontTx/>
              <a:buChar char="•"/>
              <a:defRPr/>
            </a:pPr>
            <a:endParaRPr lang="en-US" sz="2800" dirty="0">
              <a:latin typeface="Calibri" pitchFamily="34" charset="0"/>
            </a:endParaRPr>
          </a:p>
          <a:p>
            <a:pPr marL="3943350" lvl="8" indent="-285750" eaLnBrk="0" hangingPunct="0">
              <a:buFontTx/>
              <a:buChar char="•"/>
              <a:defRPr/>
            </a:pPr>
            <a:r>
              <a:rPr lang="en-US" sz="2800" dirty="0">
                <a:latin typeface="Calibri" pitchFamily="34" charset="0"/>
              </a:rPr>
              <a:t>Uses your imagination!</a:t>
            </a:r>
          </a:p>
          <a:p>
            <a:pPr marL="3486150" lvl="7" indent="-285750" eaLnBrk="0" hangingPunct="0">
              <a:buFontTx/>
              <a:buChar char="•"/>
              <a:defRPr/>
            </a:pPr>
            <a:endParaRPr lang="en-US" sz="2800" dirty="0">
              <a:latin typeface="Calibri" pitchFamily="34" charset="0"/>
            </a:endParaRPr>
          </a:p>
          <a:p>
            <a:pPr marL="3943350" lvl="8" indent="-285750" eaLnBrk="0" hangingPunct="0">
              <a:buFontTx/>
              <a:buChar char="•"/>
              <a:defRPr/>
            </a:pPr>
            <a:r>
              <a:rPr lang="en-US" sz="2800" dirty="0">
                <a:latin typeface="Calibri" pitchFamily="34" charset="0"/>
              </a:rPr>
              <a:t>Makes you happy and healthy!</a:t>
            </a:r>
          </a:p>
          <a:p>
            <a:pPr eaLnBrk="0" hangingPunct="0">
              <a:defRPr/>
            </a:pPr>
            <a:r>
              <a:rPr lang="en-US" sz="3200" dirty="0">
                <a:latin typeface="Calibri" pitchFamily="34" charset="0"/>
              </a:rPr>
              <a:t> </a:t>
            </a:r>
          </a:p>
        </p:txBody>
      </p:sp>
      <p:pic>
        <p:nvPicPr>
          <p:cNvPr id="16391" name="Picture 7">
            <a:extLst>
              <a:ext uri="{FF2B5EF4-FFF2-40B4-BE49-F238E27FC236}">
                <a16:creationId xmlns:a16="http://schemas.microsoft.com/office/drawing/2014/main" id="{9DB4CC5D-CA5B-4C48-FF7A-448ED7E94E6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3810000"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6D72B6B9-22EF-2E10-0A13-35E6EB8B844D}"/>
              </a:ext>
            </a:extLst>
          </p:cNvPr>
          <p:cNvSpPr>
            <a:spLocks noChangeArrowheads="1"/>
          </p:cNvSpPr>
          <p:nvPr/>
        </p:nvSpPr>
        <p:spPr bwMode="auto">
          <a:xfrm>
            <a:off x="2286000" y="15827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p:txBody>
      </p:sp>
      <p:sp>
        <p:nvSpPr>
          <p:cNvPr id="17411" name="Rectangle 2">
            <a:extLst>
              <a:ext uri="{FF2B5EF4-FFF2-40B4-BE49-F238E27FC236}">
                <a16:creationId xmlns:a16="http://schemas.microsoft.com/office/drawing/2014/main" id="{AB40D0D4-3242-1811-2851-98501BEBBC9C}"/>
              </a:ext>
            </a:extLst>
          </p:cNvPr>
          <p:cNvSpPr>
            <a:spLocks noChangeArrowheads="1"/>
          </p:cNvSpPr>
          <p:nvPr/>
        </p:nvSpPr>
        <p:spPr bwMode="auto">
          <a:xfrm>
            <a:off x="533400" y="1676400"/>
            <a:ext cx="7848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a:p>
            <a:pPr eaLnBrk="1" hangingPunct="1">
              <a:buFont typeface="Arial" panose="020B0604020202020204" pitchFamily="34" charset="0"/>
              <a:buChar char="•"/>
            </a:pPr>
            <a:endParaRPr lang="en-US" altLang="en-US" sz="2000">
              <a:latin typeface="Calibri" panose="020F0502020204030204" pitchFamily="34" charset="0"/>
            </a:endParaRPr>
          </a:p>
        </p:txBody>
      </p:sp>
      <p:sp>
        <p:nvSpPr>
          <p:cNvPr id="17412" name="Title 3">
            <a:extLst>
              <a:ext uri="{FF2B5EF4-FFF2-40B4-BE49-F238E27FC236}">
                <a16:creationId xmlns:a16="http://schemas.microsoft.com/office/drawing/2014/main" id="{7597F65B-5DDB-21CD-CEA0-ED31A8808599}"/>
              </a:ext>
            </a:extLst>
          </p:cNvPr>
          <p:cNvSpPr>
            <a:spLocks noGrp="1"/>
          </p:cNvSpPr>
          <p:nvPr>
            <p:ph type="title"/>
          </p:nvPr>
        </p:nvSpPr>
        <p:spPr/>
        <p:txBody>
          <a:bodyPr/>
          <a:lstStyle/>
          <a:p>
            <a:pPr eaLnBrk="1" hangingPunct="1"/>
            <a:r>
              <a:rPr lang="en-US" altLang="en-US" sz="4000" b="1">
                <a:solidFill>
                  <a:srgbClr val="7030A0"/>
                </a:solidFill>
              </a:rPr>
              <a:t>What to Say</a:t>
            </a:r>
          </a:p>
        </p:txBody>
      </p:sp>
      <p:sp>
        <p:nvSpPr>
          <p:cNvPr id="17413" name="Rectangle 4">
            <a:extLst>
              <a:ext uri="{FF2B5EF4-FFF2-40B4-BE49-F238E27FC236}">
                <a16:creationId xmlns:a16="http://schemas.microsoft.com/office/drawing/2014/main" id="{E6B0B87B-F2B3-C67D-977E-B1AC5B0A17B6}"/>
              </a:ext>
            </a:extLst>
          </p:cNvPr>
          <p:cNvSpPr>
            <a:spLocks noChangeArrowheads="1"/>
          </p:cNvSpPr>
          <p:nvPr/>
        </p:nvSpPr>
        <p:spPr bwMode="auto">
          <a:xfrm>
            <a:off x="457200" y="23622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a:latin typeface="Calibri" panose="020F0502020204030204" pitchFamily="34" charset="0"/>
            </a:endParaRPr>
          </a:p>
          <a:p>
            <a:pPr eaLnBrk="1" hangingPunct="1"/>
            <a:endParaRPr lang="en-US" altLang="en-US" sz="3200">
              <a:latin typeface="Calibri" panose="020F0502020204030204" pitchFamily="34" charset="0"/>
            </a:endParaRPr>
          </a:p>
        </p:txBody>
      </p:sp>
      <p:sp>
        <p:nvSpPr>
          <p:cNvPr id="17414" name="Rectangle 6">
            <a:extLst>
              <a:ext uri="{FF2B5EF4-FFF2-40B4-BE49-F238E27FC236}">
                <a16:creationId xmlns:a16="http://schemas.microsoft.com/office/drawing/2014/main" id="{6F2B824C-F5B2-3FA8-25E4-D2B4A79D4436}"/>
              </a:ext>
            </a:extLst>
          </p:cNvPr>
          <p:cNvSpPr>
            <a:spLocks noChangeArrowheads="1"/>
          </p:cNvSpPr>
          <p:nvPr/>
        </p:nvSpPr>
        <p:spPr bwMode="auto">
          <a:xfrm>
            <a:off x="3962400" y="2743200"/>
            <a:ext cx="4953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3200">
                <a:latin typeface="Calibri" panose="020F0502020204030204" pitchFamily="34" charset="0"/>
              </a:rPr>
              <a:t> Feel happy!</a:t>
            </a:r>
          </a:p>
          <a:p>
            <a:pPr eaLnBrk="1" hangingPunct="1">
              <a:buFontTx/>
              <a:buChar char="•"/>
            </a:pPr>
            <a:endParaRPr lang="en-US" altLang="en-US" sz="3200">
              <a:latin typeface="Calibri" panose="020F0502020204030204" pitchFamily="34" charset="0"/>
            </a:endParaRPr>
          </a:p>
          <a:p>
            <a:pPr eaLnBrk="1" hangingPunct="1">
              <a:buFontTx/>
              <a:buChar char="•"/>
            </a:pPr>
            <a:r>
              <a:rPr lang="en-US" altLang="en-US" sz="3200">
                <a:latin typeface="Calibri" panose="020F0502020204030204" pitchFamily="34" charset="0"/>
              </a:rPr>
              <a:t> Make new friends!</a:t>
            </a:r>
          </a:p>
          <a:p>
            <a:pPr eaLnBrk="1" hangingPunct="1">
              <a:buFontTx/>
              <a:buChar char="•"/>
            </a:pPr>
            <a:endParaRPr lang="en-US" altLang="en-US" sz="3200">
              <a:latin typeface="Calibri" panose="020F0502020204030204" pitchFamily="34" charset="0"/>
            </a:endParaRPr>
          </a:p>
          <a:p>
            <a:pPr eaLnBrk="1" hangingPunct="1">
              <a:buFontTx/>
              <a:buChar char="•"/>
            </a:pPr>
            <a:r>
              <a:rPr lang="en-US" altLang="en-US" sz="3200">
                <a:latin typeface="Calibri" panose="020F0502020204030204" pitchFamily="34" charset="0"/>
              </a:rPr>
              <a:t> Feel good on the inside  </a:t>
            </a:r>
          </a:p>
          <a:p>
            <a:pPr eaLnBrk="1" hangingPunct="1"/>
            <a:r>
              <a:rPr lang="en-US" altLang="en-US" sz="3200">
                <a:latin typeface="Calibri" panose="020F0502020204030204" pitchFamily="34" charset="0"/>
              </a:rPr>
              <a:t>   and the outside!</a:t>
            </a:r>
          </a:p>
          <a:p>
            <a:pPr eaLnBrk="1" hangingPunct="1">
              <a:buFontTx/>
              <a:buChar char="•"/>
            </a:pPr>
            <a:endParaRPr lang="en-US" altLang="en-US" sz="3200">
              <a:latin typeface="Calibri" panose="020F0502020204030204" pitchFamily="34" charset="0"/>
            </a:endParaRPr>
          </a:p>
          <a:p>
            <a:pPr eaLnBrk="1" hangingPunct="1"/>
            <a:endParaRPr lang="en-US" altLang="en-US" sz="3200">
              <a:latin typeface="Calibri" panose="020F0502020204030204" pitchFamily="34" charset="0"/>
            </a:endParaRPr>
          </a:p>
        </p:txBody>
      </p:sp>
      <p:sp>
        <p:nvSpPr>
          <p:cNvPr id="17415" name="Text Box 7">
            <a:extLst>
              <a:ext uri="{FF2B5EF4-FFF2-40B4-BE49-F238E27FC236}">
                <a16:creationId xmlns:a16="http://schemas.microsoft.com/office/drawing/2014/main" id="{11F5D7F1-6297-5783-4EC0-D0571F4E0263}"/>
              </a:ext>
            </a:extLst>
          </p:cNvPr>
          <p:cNvSpPr txBox="1">
            <a:spLocks noChangeArrowheads="1"/>
          </p:cNvSpPr>
          <p:nvPr/>
        </p:nvSpPr>
        <p:spPr bwMode="auto">
          <a:xfrm>
            <a:off x="533400" y="1806575"/>
            <a:ext cx="716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Calibri" panose="020F0502020204030204" pitchFamily="34" charset="0"/>
              </a:rPr>
              <a:t>Playing actively helps you:</a:t>
            </a:r>
            <a:endParaRPr lang="en-US" altLang="en-US" sz="3200" b="1"/>
          </a:p>
        </p:txBody>
      </p:sp>
      <p:pic>
        <p:nvPicPr>
          <p:cNvPr id="17416" name="Picture 9">
            <a:extLst>
              <a:ext uri="{FF2B5EF4-FFF2-40B4-BE49-F238E27FC236}">
                <a16:creationId xmlns:a16="http://schemas.microsoft.com/office/drawing/2014/main" id="{DBF9CC11-7559-341D-7066-7EA5E030336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95600"/>
            <a:ext cx="330993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51E0C10-9EEF-8F29-ECD3-0E95379866E8}"/>
              </a:ext>
            </a:extLst>
          </p:cNvPr>
          <p:cNvSpPr>
            <a:spLocks noGrp="1"/>
          </p:cNvSpPr>
          <p:nvPr>
            <p:ph type="title"/>
          </p:nvPr>
        </p:nvSpPr>
        <p:spPr/>
        <p:txBody>
          <a:bodyPr/>
          <a:lstStyle/>
          <a:p>
            <a:r>
              <a:rPr lang="en-US" altLang="en-US" sz="4000" b="1">
                <a:solidFill>
                  <a:srgbClr val="7030A0"/>
                </a:solidFill>
              </a:rPr>
              <a:t>My Pyramid Recommendations for Active Physical Play</a:t>
            </a:r>
          </a:p>
        </p:txBody>
      </p:sp>
      <p:sp>
        <p:nvSpPr>
          <p:cNvPr id="18435" name="Content Placeholder 2">
            <a:extLst>
              <a:ext uri="{FF2B5EF4-FFF2-40B4-BE49-F238E27FC236}">
                <a16:creationId xmlns:a16="http://schemas.microsoft.com/office/drawing/2014/main" id="{064830C1-0F07-525E-517F-9EF5974E3A30}"/>
              </a:ext>
            </a:extLst>
          </p:cNvPr>
          <p:cNvSpPr>
            <a:spLocks noGrp="1"/>
          </p:cNvSpPr>
          <p:nvPr>
            <p:ph idx="1"/>
          </p:nvPr>
        </p:nvSpPr>
        <p:spPr>
          <a:xfrm>
            <a:off x="381000" y="1905000"/>
            <a:ext cx="8229600" cy="4297363"/>
          </a:xfrm>
        </p:spPr>
        <p:txBody>
          <a:bodyPr/>
          <a:lstStyle/>
          <a:p>
            <a:r>
              <a:rPr lang="en-US" altLang="en-US" sz="2800"/>
              <a:t>Children between 2-5 years of age should be encouraged and given the opportunity for active play every day of the week for at least 30-60 minutes a day.</a:t>
            </a:r>
          </a:p>
          <a:p>
            <a:endParaRPr lang="en-US" altLang="en-US"/>
          </a:p>
        </p:txBody>
      </p:sp>
      <p:pic>
        <p:nvPicPr>
          <p:cNvPr id="18436" name="Picture 2">
            <a:extLst>
              <a:ext uri="{FF2B5EF4-FFF2-40B4-BE49-F238E27FC236}">
                <a16:creationId xmlns:a16="http://schemas.microsoft.com/office/drawing/2014/main" id="{2A7926AC-DB9D-147B-5EFF-5677A994B94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86200"/>
            <a:ext cx="36576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F1CF41B-BEF3-32EF-AC9F-6F57FA570F0E}"/>
              </a:ext>
            </a:extLst>
          </p:cNvPr>
          <p:cNvSpPr>
            <a:spLocks noGrp="1"/>
          </p:cNvSpPr>
          <p:nvPr>
            <p:ph type="title"/>
          </p:nvPr>
        </p:nvSpPr>
        <p:spPr/>
        <p:txBody>
          <a:bodyPr/>
          <a:lstStyle/>
          <a:p>
            <a:r>
              <a:rPr lang="en-US" altLang="en-US" sz="4000" b="1">
                <a:solidFill>
                  <a:srgbClr val="7030A0"/>
                </a:solidFill>
              </a:rPr>
              <a:t>My Pyramid Recommendations for Active Physical Play</a:t>
            </a:r>
          </a:p>
        </p:txBody>
      </p:sp>
      <p:sp>
        <p:nvSpPr>
          <p:cNvPr id="19459" name="Content Placeholder 2">
            <a:extLst>
              <a:ext uri="{FF2B5EF4-FFF2-40B4-BE49-F238E27FC236}">
                <a16:creationId xmlns:a16="http://schemas.microsoft.com/office/drawing/2014/main" id="{BF7C62C4-EB8F-35AC-C0AC-C260F774C4D5}"/>
              </a:ext>
            </a:extLst>
          </p:cNvPr>
          <p:cNvSpPr>
            <a:spLocks noGrp="1"/>
          </p:cNvSpPr>
          <p:nvPr>
            <p:ph idx="1"/>
          </p:nvPr>
        </p:nvSpPr>
        <p:spPr>
          <a:xfrm>
            <a:off x="381000" y="1905000"/>
            <a:ext cx="8229600" cy="4648200"/>
          </a:xfrm>
        </p:spPr>
        <p:txBody>
          <a:bodyPr/>
          <a:lstStyle/>
          <a:p>
            <a:pPr>
              <a:buFont typeface="Arial" panose="020B0604020202020204" pitchFamily="34" charset="0"/>
              <a:buNone/>
            </a:pPr>
            <a:r>
              <a:rPr lang="en-US" altLang="en-US"/>
              <a:t>	To learn more about the great benefits of active play and physical activity visit the My Pyramid website at:</a:t>
            </a:r>
          </a:p>
          <a:p>
            <a:pPr>
              <a:buFont typeface="Arial" panose="020B0604020202020204" pitchFamily="34" charset="0"/>
              <a:buNone/>
            </a:pPr>
            <a:r>
              <a:rPr lang="en-US" altLang="en-US"/>
              <a:t> </a:t>
            </a:r>
            <a:r>
              <a:rPr lang="en-US" altLang="en-US" sz="2800" u="sng">
                <a:hlinkClick r:id="rId3"/>
              </a:rPr>
              <a:t>http://www.mypyramid.gov/preschoolers/PhysicalActivity/index.html</a:t>
            </a:r>
            <a:endParaRPr lang="en-US" alt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1740BC1-A88D-0B36-7CFC-EA8EBC6D5CCB}"/>
              </a:ext>
            </a:extLst>
          </p:cNvPr>
          <p:cNvSpPr>
            <a:spLocks noGrp="1"/>
          </p:cNvSpPr>
          <p:nvPr>
            <p:ph type="title"/>
          </p:nvPr>
        </p:nvSpPr>
        <p:spPr/>
        <p:txBody>
          <a:bodyPr/>
          <a:lstStyle/>
          <a:p>
            <a:r>
              <a:rPr lang="en-US" altLang="en-US" b="1">
                <a:solidFill>
                  <a:srgbClr val="7030A0"/>
                </a:solidFill>
              </a:rPr>
              <a:t>My Pyramid Recommendations for Active Physical Play</a:t>
            </a:r>
            <a:endParaRPr lang="en-US" altLang="en-US"/>
          </a:p>
        </p:txBody>
      </p:sp>
      <p:sp>
        <p:nvSpPr>
          <p:cNvPr id="20483" name="Content Placeholder 2">
            <a:extLst>
              <a:ext uri="{FF2B5EF4-FFF2-40B4-BE49-F238E27FC236}">
                <a16:creationId xmlns:a16="http://schemas.microsoft.com/office/drawing/2014/main" id="{31ED1C7E-5C03-359F-C86A-D8E6450E17A9}"/>
              </a:ext>
            </a:extLst>
          </p:cNvPr>
          <p:cNvSpPr>
            <a:spLocks noGrp="1"/>
          </p:cNvSpPr>
          <p:nvPr>
            <p:ph idx="1"/>
          </p:nvPr>
        </p:nvSpPr>
        <p:spPr>
          <a:xfrm>
            <a:off x="457200" y="2286000"/>
            <a:ext cx="8229600" cy="3840163"/>
          </a:xfrm>
        </p:spPr>
        <p:txBody>
          <a:bodyPr/>
          <a:lstStyle/>
          <a:p>
            <a:r>
              <a:rPr lang="en-US" altLang="en-US"/>
              <a:t>Young children play actively in spurts.</a:t>
            </a:r>
          </a:p>
          <a:p>
            <a:endParaRPr lang="en-US" altLang="en-US"/>
          </a:p>
          <a:p>
            <a:r>
              <a:rPr lang="en-US" altLang="en-US"/>
              <a:t>They need multiple opportunities through the day to engage in active play.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86251755-07AF-DB73-0F2E-D3703F00890F}"/>
              </a:ext>
            </a:extLst>
          </p:cNvPr>
          <p:cNvSpPr>
            <a:spLocks noChangeArrowheads="1"/>
          </p:cNvSpPr>
          <p:nvPr/>
        </p:nvSpPr>
        <p:spPr bwMode="auto">
          <a:xfrm>
            <a:off x="2286000" y="15827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p:txBody>
      </p:sp>
      <p:sp>
        <p:nvSpPr>
          <p:cNvPr id="21507" name="Rectangle 2">
            <a:extLst>
              <a:ext uri="{FF2B5EF4-FFF2-40B4-BE49-F238E27FC236}">
                <a16:creationId xmlns:a16="http://schemas.microsoft.com/office/drawing/2014/main" id="{E10ABD71-08F5-F565-5171-7E1257A7A632}"/>
              </a:ext>
            </a:extLst>
          </p:cNvPr>
          <p:cNvSpPr>
            <a:spLocks noChangeArrowheads="1"/>
          </p:cNvSpPr>
          <p:nvPr/>
        </p:nvSpPr>
        <p:spPr bwMode="auto">
          <a:xfrm>
            <a:off x="609600" y="1447800"/>
            <a:ext cx="7848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a:p>
            <a:pPr eaLnBrk="1" hangingPunct="1">
              <a:buFont typeface="Arial" panose="020B0604020202020204" pitchFamily="34" charset="0"/>
              <a:buChar char="•"/>
            </a:pPr>
            <a:endParaRPr lang="en-US" altLang="en-US" sz="2000">
              <a:latin typeface="Calibri" panose="020F0502020204030204" pitchFamily="34" charset="0"/>
            </a:endParaRPr>
          </a:p>
        </p:txBody>
      </p:sp>
      <p:sp>
        <p:nvSpPr>
          <p:cNvPr id="21508" name="Title 3">
            <a:extLst>
              <a:ext uri="{FF2B5EF4-FFF2-40B4-BE49-F238E27FC236}">
                <a16:creationId xmlns:a16="http://schemas.microsoft.com/office/drawing/2014/main" id="{FA970709-EB6D-6D34-3C6B-8B9378F3D853}"/>
              </a:ext>
            </a:extLst>
          </p:cNvPr>
          <p:cNvSpPr>
            <a:spLocks noGrp="1"/>
          </p:cNvSpPr>
          <p:nvPr>
            <p:ph type="title" idx="4294967295"/>
          </p:nvPr>
        </p:nvSpPr>
        <p:spPr/>
        <p:txBody>
          <a:bodyPr/>
          <a:lstStyle/>
          <a:p>
            <a:pPr eaLnBrk="1" hangingPunct="1"/>
            <a:r>
              <a:rPr lang="en-US" altLang="en-US" sz="4000" b="1">
                <a:solidFill>
                  <a:srgbClr val="7030A0"/>
                </a:solidFill>
              </a:rPr>
              <a:t>Supporting Active Physical Play</a:t>
            </a:r>
          </a:p>
        </p:txBody>
      </p:sp>
      <p:sp>
        <p:nvSpPr>
          <p:cNvPr id="21509" name="Rectangle 4">
            <a:extLst>
              <a:ext uri="{FF2B5EF4-FFF2-40B4-BE49-F238E27FC236}">
                <a16:creationId xmlns:a16="http://schemas.microsoft.com/office/drawing/2014/main" id="{D5AB1C4B-275B-36D4-B4C9-CE93929CE062}"/>
              </a:ext>
            </a:extLst>
          </p:cNvPr>
          <p:cNvSpPr>
            <a:spLocks noChangeArrowheads="1"/>
          </p:cNvSpPr>
          <p:nvPr/>
        </p:nvSpPr>
        <p:spPr bwMode="auto">
          <a:xfrm>
            <a:off x="762000" y="1143000"/>
            <a:ext cx="7772400" cy="886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200">
              <a:latin typeface="Calibri" panose="020F0502020204030204" pitchFamily="34" charset="0"/>
            </a:endParaRPr>
          </a:p>
          <a:p>
            <a:r>
              <a:rPr lang="en-US" altLang="en-US" sz="3200" b="1">
                <a:latin typeface="Calibri" panose="020F0502020204030204" pitchFamily="34" charset="0"/>
              </a:rPr>
              <a:t>Take a little time everyday to help children… </a:t>
            </a:r>
          </a:p>
          <a:p>
            <a:endParaRPr lang="en-US" altLang="en-US" sz="3200">
              <a:latin typeface="Calibri" panose="020F0502020204030204" pitchFamily="34" charset="0"/>
            </a:endParaRPr>
          </a:p>
          <a:p>
            <a:pPr lvl="4">
              <a:buFont typeface="Arial" panose="020B0604020202020204" pitchFamily="34" charset="0"/>
              <a:buChar char="•"/>
            </a:pPr>
            <a:r>
              <a:rPr lang="en-US" altLang="en-US" sz="2800">
                <a:latin typeface="Calibri" panose="020F0502020204030204" pitchFamily="34" charset="0"/>
              </a:rPr>
              <a:t>Grow their bodies physically.</a:t>
            </a:r>
          </a:p>
          <a:p>
            <a:pPr lvl="4">
              <a:buFont typeface="Arial" panose="020B0604020202020204" pitchFamily="34" charset="0"/>
              <a:buChar char="•"/>
            </a:pPr>
            <a:endParaRPr lang="en-US" altLang="en-US" sz="2800">
              <a:latin typeface="Calibri" panose="020F0502020204030204" pitchFamily="34" charset="0"/>
            </a:endParaRPr>
          </a:p>
          <a:p>
            <a:pPr lvl="4">
              <a:buFont typeface="Arial" panose="020B0604020202020204" pitchFamily="34" charset="0"/>
              <a:buChar char="•"/>
            </a:pPr>
            <a:r>
              <a:rPr lang="en-US" altLang="en-US" sz="2800">
                <a:latin typeface="Calibri" panose="020F0502020204030204" pitchFamily="34" charset="0"/>
              </a:rPr>
              <a:t>Develop their minds.</a:t>
            </a:r>
          </a:p>
          <a:p>
            <a:pPr lvl="4">
              <a:buFont typeface="Arial" panose="020B0604020202020204" pitchFamily="34" charset="0"/>
              <a:buChar char="•"/>
            </a:pPr>
            <a:endParaRPr lang="en-US" altLang="en-US" sz="2800">
              <a:latin typeface="Calibri" panose="020F0502020204030204" pitchFamily="34" charset="0"/>
            </a:endParaRPr>
          </a:p>
          <a:p>
            <a:pPr lvl="4">
              <a:buFont typeface="Arial" panose="020B0604020202020204" pitchFamily="34" charset="0"/>
              <a:buChar char="•"/>
            </a:pPr>
            <a:r>
              <a:rPr lang="en-US" altLang="en-US" sz="2800">
                <a:latin typeface="Calibri" panose="020F0502020204030204" pitchFamily="34" charset="0"/>
              </a:rPr>
              <a:t>Glow…because they are healthy and   </a:t>
            </a:r>
          </a:p>
          <a:p>
            <a:pPr lvl="4"/>
            <a:r>
              <a:rPr lang="en-US" altLang="en-US" sz="2800">
                <a:latin typeface="Calibri" panose="020F0502020204030204" pitchFamily="34" charset="0"/>
              </a:rPr>
              <a:t>  happy inside and out.</a:t>
            </a:r>
          </a:p>
          <a:p>
            <a:pPr lvl="4">
              <a:buFont typeface="Arial" panose="020B0604020202020204" pitchFamily="34" charset="0"/>
              <a:buChar char="•"/>
            </a:pPr>
            <a:endParaRPr lang="en-US" altLang="en-US" sz="2800">
              <a:latin typeface="Calibri" panose="020F0502020204030204" pitchFamily="34" charset="0"/>
            </a:endParaRPr>
          </a:p>
          <a:p>
            <a:pPr lvl="4">
              <a:buFont typeface="Arial" panose="020B0604020202020204" pitchFamily="34" charset="0"/>
              <a:buChar char="•"/>
            </a:pPr>
            <a:endParaRPr lang="en-US" altLang="en-US" sz="2800">
              <a:latin typeface="Calibri" panose="020F0502020204030204" pitchFamily="34" charset="0"/>
            </a:endParaRPr>
          </a:p>
          <a:p>
            <a:endParaRPr lang="en-US" altLang="en-US" sz="2800">
              <a:latin typeface="Calibri" panose="020F0502020204030204" pitchFamily="34" charset="0"/>
            </a:endParaRPr>
          </a:p>
          <a:p>
            <a:r>
              <a:rPr lang="en-US" altLang="en-US" sz="2800">
                <a:latin typeface="Calibri" panose="020F0502020204030204" pitchFamily="34" charset="0"/>
              </a:rPr>
              <a:t>		</a:t>
            </a:r>
          </a:p>
          <a:p>
            <a:endParaRPr lang="en-US" altLang="en-US" sz="2800">
              <a:latin typeface="Calibri" panose="020F0502020204030204" pitchFamily="34" charset="0"/>
            </a:endParaRPr>
          </a:p>
          <a:p>
            <a:r>
              <a:rPr lang="en-US" altLang="en-US" sz="2800">
                <a:latin typeface="Calibri" panose="020F0502020204030204" pitchFamily="34" charset="0"/>
              </a:rPr>
              <a:t>		</a:t>
            </a:r>
          </a:p>
          <a:p>
            <a:endParaRPr lang="en-US" altLang="en-US" sz="3000">
              <a:latin typeface="Calibri" panose="020F0502020204030204" pitchFamily="34" charset="0"/>
            </a:endParaRPr>
          </a:p>
          <a:p>
            <a:pPr>
              <a:buFontTx/>
              <a:buChar char="•"/>
            </a:pPr>
            <a:endParaRPr lang="en-US" altLang="en-US" sz="4400">
              <a:latin typeface="Calibri" panose="020F0502020204030204" pitchFamily="34" charset="0"/>
            </a:endParaRPr>
          </a:p>
          <a:p>
            <a:pPr>
              <a:buFontTx/>
              <a:buChar char="•"/>
            </a:pPr>
            <a:endParaRPr lang="en-US" altLang="en-US" sz="3200">
              <a:latin typeface="Calibri" panose="020F0502020204030204" pitchFamily="34" charset="0"/>
            </a:endParaRPr>
          </a:p>
          <a:p>
            <a:pPr eaLnBrk="1" hangingPunct="1"/>
            <a:endParaRPr lang="en-US" altLang="en-US" sz="3200">
              <a:latin typeface="Calibri" panose="020F0502020204030204" pitchFamily="34" charset="0"/>
            </a:endParaRPr>
          </a:p>
        </p:txBody>
      </p:sp>
      <p:pic>
        <p:nvPicPr>
          <p:cNvPr id="21510" name="Picture 2">
            <a:extLst>
              <a:ext uri="{FF2B5EF4-FFF2-40B4-BE49-F238E27FC236}">
                <a16:creationId xmlns:a16="http://schemas.microsoft.com/office/drawing/2014/main" id="{AC538D14-B8C4-57A3-DDF4-EB4352F5D6B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2438400"/>
            <a:ext cx="21605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4EB0B-52A0-6EF8-6C24-4FFD4220A44D}"/>
              </a:ext>
            </a:extLst>
          </p:cNvPr>
          <p:cNvSpPr>
            <a:spLocks noGrp="1"/>
          </p:cNvSpPr>
          <p:nvPr>
            <p:ph type="ctrTitle"/>
          </p:nvPr>
        </p:nvSpPr>
        <p:spPr>
          <a:xfrm>
            <a:off x="609600" y="0"/>
            <a:ext cx="7772400" cy="1924050"/>
          </a:xfrm>
        </p:spPr>
        <p:txBody>
          <a:bodyPr>
            <a:normAutofit fontScale="90000"/>
          </a:bodyPr>
          <a:lstStyle/>
          <a:p>
            <a:pPr eaLnBrk="1" hangingPunct="1">
              <a:defRPr/>
            </a:pPr>
            <a:r>
              <a:rPr lang="en-US" sz="4000" b="1" dirty="0">
                <a:solidFill>
                  <a:srgbClr val="7030A0"/>
                </a:solidFill>
                <a:effectLst>
                  <a:outerShdw blurRad="38100" dist="38100" dir="2700000" algn="tl">
                    <a:srgbClr val="000000"/>
                  </a:outerShdw>
                </a:effectLst>
              </a:rPr>
              <a:t>Benefits of Active Physical Play </a:t>
            </a:r>
            <a:br>
              <a:rPr lang="en-US" sz="4000" b="1" dirty="0">
                <a:solidFill>
                  <a:srgbClr val="7030A0"/>
                </a:solidFill>
                <a:effectLst>
                  <a:outerShdw blurRad="38100" dist="38100" dir="2700000" algn="tl">
                    <a:srgbClr val="000000"/>
                  </a:outerShdw>
                </a:effectLst>
              </a:rPr>
            </a:br>
            <a:r>
              <a:rPr lang="en-US" sz="4000" b="1" dirty="0">
                <a:solidFill>
                  <a:srgbClr val="7030A0"/>
                </a:solidFill>
                <a:effectLst>
                  <a:outerShdw blurRad="38100" dist="38100" dir="2700000" algn="tl">
                    <a:srgbClr val="000000"/>
                  </a:outerShdw>
                </a:effectLst>
              </a:rPr>
              <a:t>for Young Children</a:t>
            </a:r>
            <a:br>
              <a:rPr lang="en-US" b="1" dirty="0">
                <a:solidFill>
                  <a:srgbClr val="7030A0"/>
                </a:solidFill>
                <a:effectLst>
                  <a:outerShdw blurRad="38100" dist="38100" dir="2700000" algn="tl">
                    <a:srgbClr val="000000"/>
                  </a:outerShdw>
                </a:effectLst>
              </a:rPr>
            </a:br>
            <a:endParaRPr lang="en-US" dirty="0">
              <a:solidFill>
                <a:srgbClr val="7030A0"/>
              </a:solidFill>
            </a:endParaRPr>
          </a:p>
        </p:txBody>
      </p:sp>
      <p:sp>
        <p:nvSpPr>
          <p:cNvPr id="3" name="Subtitle 2">
            <a:extLst>
              <a:ext uri="{FF2B5EF4-FFF2-40B4-BE49-F238E27FC236}">
                <a16:creationId xmlns:a16="http://schemas.microsoft.com/office/drawing/2014/main" id="{81567497-EDB4-0CA1-C1E0-586AF276E13F}"/>
              </a:ext>
            </a:extLst>
          </p:cNvPr>
          <p:cNvSpPr>
            <a:spLocks noGrp="1"/>
          </p:cNvSpPr>
          <p:nvPr>
            <p:ph type="subTitle" idx="1"/>
          </p:nvPr>
        </p:nvSpPr>
        <p:spPr>
          <a:xfrm>
            <a:off x="838200" y="1600200"/>
            <a:ext cx="7543800" cy="2133600"/>
          </a:xfrm>
        </p:spPr>
        <p:txBody>
          <a:bodyPr>
            <a:normAutofit/>
          </a:bodyPr>
          <a:lstStyle/>
          <a:p>
            <a:pPr eaLnBrk="1" hangingPunct="1">
              <a:buFont typeface="Arial" charset="0"/>
              <a:buNone/>
              <a:defRPr/>
            </a:pPr>
            <a:r>
              <a:rPr lang="en-US" b="1" dirty="0">
                <a:solidFill>
                  <a:schemeClr val="tx1"/>
                </a:solidFill>
              </a:rPr>
              <a:t>This presentation is intended for trainers to provide detailed information about the benefits of active </a:t>
            </a:r>
            <a:r>
              <a:rPr lang="en-US" b="1" dirty="0" err="1">
                <a:solidFill>
                  <a:schemeClr val="tx1"/>
                </a:solidFill>
              </a:rPr>
              <a:t>phyiscal</a:t>
            </a:r>
            <a:r>
              <a:rPr lang="en-US" b="1" dirty="0">
                <a:solidFill>
                  <a:schemeClr val="tx1"/>
                </a:solidFill>
              </a:rPr>
              <a:t> play for young children.</a:t>
            </a:r>
          </a:p>
          <a:p>
            <a:pPr eaLnBrk="1" hangingPunct="1">
              <a:buFont typeface="Arial" charset="0"/>
              <a:buNone/>
              <a:defRPr/>
            </a:pPr>
            <a:endParaRPr lang="en-US" dirty="0"/>
          </a:p>
        </p:txBody>
      </p:sp>
      <p:sp>
        <p:nvSpPr>
          <p:cNvPr id="4100" name="Rectangle 6">
            <a:extLst>
              <a:ext uri="{FF2B5EF4-FFF2-40B4-BE49-F238E27FC236}">
                <a16:creationId xmlns:a16="http://schemas.microsoft.com/office/drawing/2014/main" id="{29579EE5-6B7A-B9E6-7E15-C165F3F4A0C3}"/>
              </a:ext>
            </a:extLst>
          </p:cNvPr>
          <p:cNvSpPr>
            <a:spLocks noChangeArrowheads="1"/>
          </p:cNvSpPr>
          <p:nvPr/>
        </p:nvSpPr>
        <p:spPr bwMode="auto">
          <a:xfrm>
            <a:off x="1219200" y="3886200"/>
            <a:ext cx="769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013325" eaLnBrk="0" hangingPunct="0">
              <a:tabLst>
                <a:tab pos="1790700" algn="l"/>
                <a:tab pos="3619500" algn="l"/>
              </a:tabLst>
              <a:defRPr>
                <a:solidFill>
                  <a:schemeClr val="tx1"/>
                </a:solidFill>
                <a:latin typeface="Arial" panose="020B0604020202020204" pitchFamily="34" charset="0"/>
              </a:defRPr>
            </a:lvl1pPr>
            <a:lvl2pPr marL="742950" indent="-285750" defTabSz="5013325" eaLnBrk="0" hangingPunct="0">
              <a:tabLst>
                <a:tab pos="1790700" algn="l"/>
                <a:tab pos="3619500" algn="l"/>
              </a:tabLst>
              <a:defRPr>
                <a:solidFill>
                  <a:schemeClr val="tx1"/>
                </a:solidFill>
                <a:latin typeface="Arial" panose="020B0604020202020204" pitchFamily="34" charset="0"/>
              </a:defRPr>
            </a:lvl2pPr>
            <a:lvl3pPr marL="1143000" indent="-228600" defTabSz="5013325" eaLnBrk="0" hangingPunct="0">
              <a:tabLst>
                <a:tab pos="1790700" algn="l"/>
                <a:tab pos="3619500" algn="l"/>
              </a:tabLst>
              <a:defRPr>
                <a:solidFill>
                  <a:schemeClr val="tx1"/>
                </a:solidFill>
                <a:latin typeface="Arial" panose="020B0604020202020204" pitchFamily="34" charset="0"/>
              </a:defRPr>
            </a:lvl3pPr>
            <a:lvl4pPr marL="1600200" indent="-228600" defTabSz="5013325" eaLnBrk="0" hangingPunct="0">
              <a:tabLst>
                <a:tab pos="1790700" algn="l"/>
                <a:tab pos="3619500" algn="l"/>
              </a:tabLst>
              <a:defRPr>
                <a:solidFill>
                  <a:schemeClr val="tx1"/>
                </a:solidFill>
                <a:latin typeface="Arial" panose="020B0604020202020204" pitchFamily="34" charset="0"/>
              </a:defRPr>
            </a:lvl4pPr>
            <a:lvl5pPr marL="2057400" indent="-228600" defTabSz="5013325" eaLnBrk="0" hangingPunct="0">
              <a:tabLst>
                <a:tab pos="1790700" algn="l"/>
                <a:tab pos="3619500" algn="l"/>
              </a:tabLst>
              <a:defRPr>
                <a:solidFill>
                  <a:schemeClr val="tx1"/>
                </a:solidFill>
                <a:latin typeface="Arial" panose="020B0604020202020204" pitchFamily="34" charset="0"/>
              </a:defRPr>
            </a:lvl5pPr>
            <a:lvl6pPr marL="2514600" indent="-228600" defTabSz="5013325" eaLnBrk="0" fontAlgn="base" hangingPunct="0">
              <a:spcBef>
                <a:spcPct val="0"/>
              </a:spcBef>
              <a:spcAft>
                <a:spcPct val="0"/>
              </a:spcAft>
              <a:tabLst>
                <a:tab pos="1790700" algn="l"/>
                <a:tab pos="3619500" algn="l"/>
              </a:tabLst>
              <a:defRPr>
                <a:solidFill>
                  <a:schemeClr val="tx1"/>
                </a:solidFill>
                <a:latin typeface="Arial" panose="020B0604020202020204" pitchFamily="34" charset="0"/>
              </a:defRPr>
            </a:lvl6pPr>
            <a:lvl7pPr marL="2971800" indent="-228600" defTabSz="5013325" eaLnBrk="0" fontAlgn="base" hangingPunct="0">
              <a:spcBef>
                <a:spcPct val="0"/>
              </a:spcBef>
              <a:spcAft>
                <a:spcPct val="0"/>
              </a:spcAft>
              <a:tabLst>
                <a:tab pos="1790700" algn="l"/>
                <a:tab pos="3619500" algn="l"/>
              </a:tabLst>
              <a:defRPr>
                <a:solidFill>
                  <a:schemeClr val="tx1"/>
                </a:solidFill>
                <a:latin typeface="Arial" panose="020B0604020202020204" pitchFamily="34" charset="0"/>
              </a:defRPr>
            </a:lvl7pPr>
            <a:lvl8pPr marL="3429000" indent="-228600" defTabSz="5013325" eaLnBrk="0" fontAlgn="base" hangingPunct="0">
              <a:spcBef>
                <a:spcPct val="0"/>
              </a:spcBef>
              <a:spcAft>
                <a:spcPct val="0"/>
              </a:spcAft>
              <a:tabLst>
                <a:tab pos="1790700" algn="l"/>
                <a:tab pos="3619500" algn="l"/>
              </a:tabLst>
              <a:defRPr>
                <a:solidFill>
                  <a:schemeClr val="tx1"/>
                </a:solidFill>
                <a:latin typeface="Arial" panose="020B0604020202020204" pitchFamily="34" charset="0"/>
              </a:defRPr>
            </a:lvl8pPr>
            <a:lvl9pPr marL="3886200" indent="-228600" defTabSz="5013325" eaLnBrk="0" fontAlgn="base" hangingPunct="0">
              <a:spcBef>
                <a:spcPct val="0"/>
              </a:spcBef>
              <a:spcAft>
                <a:spcPct val="0"/>
              </a:spcAft>
              <a:tabLst>
                <a:tab pos="1790700" algn="l"/>
                <a:tab pos="3619500" algn="l"/>
              </a:tabLst>
              <a:defRPr>
                <a:solidFill>
                  <a:schemeClr val="tx1"/>
                </a:solidFill>
                <a:latin typeface="Arial" panose="020B0604020202020204" pitchFamily="34" charset="0"/>
              </a:defRPr>
            </a:lvl9pPr>
          </a:lstStyle>
          <a:p>
            <a:pPr eaLnBrk="1" hangingPunct="1"/>
            <a:r>
              <a:rPr lang="en-US" altLang="en-US" sz="2000">
                <a:latin typeface="Calibri" panose="020F0502020204030204" pitchFamily="34" charset="0"/>
              </a:rPr>
              <a:t>The project was supported by the National Research Initiative of </a:t>
            </a:r>
          </a:p>
          <a:p>
            <a:pPr eaLnBrk="1" hangingPunct="1"/>
            <a:r>
              <a:rPr lang="en-US" altLang="en-US" sz="2000">
                <a:latin typeface="Calibri" panose="020F0502020204030204" pitchFamily="34" charset="0"/>
              </a:rPr>
              <a:t>the USDA National Research Initiative Grant # 2006-55215-16726</a:t>
            </a:r>
          </a:p>
        </p:txBody>
      </p:sp>
      <p:pic>
        <p:nvPicPr>
          <p:cNvPr id="4101" name="Picture 102">
            <a:extLst>
              <a:ext uri="{FF2B5EF4-FFF2-40B4-BE49-F238E27FC236}">
                <a16:creationId xmlns:a16="http://schemas.microsoft.com/office/drawing/2014/main" id="{06BD6A0B-707F-B559-13E6-3C6EE61272A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62400"/>
            <a:ext cx="5286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FEC63B74-A736-C42C-9851-D2D0CB68B9FA}"/>
              </a:ext>
            </a:extLst>
          </p:cNvPr>
          <p:cNvSpPr>
            <a:spLocks noChangeArrowheads="1"/>
          </p:cNvSpPr>
          <p:nvPr/>
        </p:nvSpPr>
        <p:spPr bwMode="auto">
          <a:xfrm>
            <a:off x="2286000" y="15827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p:txBody>
      </p:sp>
      <p:sp>
        <p:nvSpPr>
          <p:cNvPr id="5123" name="Rectangle 2">
            <a:extLst>
              <a:ext uri="{FF2B5EF4-FFF2-40B4-BE49-F238E27FC236}">
                <a16:creationId xmlns:a16="http://schemas.microsoft.com/office/drawing/2014/main" id="{94AE6E2D-FD6F-AF52-AD86-F4A0055BCC75}"/>
              </a:ext>
            </a:extLst>
          </p:cNvPr>
          <p:cNvSpPr>
            <a:spLocks noChangeArrowheads="1"/>
          </p:cNvSpPr>
          <p:nvPr/>
        </p:nvSpPr>
        <p:spPr bwMode="auto">
          <a:xfrm>
            <a:off x="685800" y="1905000"/>
            <a:ext cx="8001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dirty="0">
              <a:latin typeface="Calibri" panose="020F0502020204030204" pitchFamily="34" charset="0"/>
            </a:endParaRPr>
          </a:p>
          <a:p>
            <a:pPr eaLnBrk="1" hangingPunct="1"/>
            <a:endParaRPr lang="en-US" altLang="en-US" sz="2800" dirty="0">
              <a:latin typeface="Calibri" panose="020F0502020204030204" pitchFamily="34" charset="0"/>
            </a:endParaRPr>
          </a:p>
          <a:p>
            <a:pPr eaLnBrk="1" hangingPunct="1">
              <a:buFont typeface="Arial" panose="020B0604020202020204" pitchFamily="34" charset="0"/>
              <a:buChar char="•"/>
            </a:pPr>
            <a:r>
              <a:rPr lang="en-US" altLang="en-US" sz="2800" dirty="0">
                <a:latin typeface="Calibri" panose="020F0502020204030204" pitchFamily="34" charset="0"/>
              </a:rPr>
              <a:t>Describe the </a:t>
            </a:r>
            <a:r>
              <a:rPr lang="en-US" altLang="en-US" sz="2800" b="1" dirty="0">
                <a:latin typeface="Calibri" panose="020F0502020204030204" pitchFamily="34" charset="0"/>
              </a:rPr>
              <a:t>physical, intellectual, emotional and  </a:t>
            </a:r>
          </a:p>
          <a:p>
            <a:pPr eaLnBrk="1" hangingPunct="1"/>
            <a:r>
              <a:rPr lang="en-US" altLang="en-US" sz="2800" b="1" dirty="0">
                <a:latin typeface="Calibri" panose="020F0502020204030204" pitchFamily="34" charset="0"/>
              </a:rPr>
              <a:t>  social benefits </a:t>
            </a:r>
            <a:r>
              <a:rPr lang="en-US" altLang="en-US" sz="2800" dirty="0">
                <a:latin typeface="Calibri" panose="020F0502020204030204" pitchFamily="34" charset="0"/>
              </a:rPr>
              <a:t>of active physical play for young   </a:t>
            </a:r>
          </a:p>
          <a:p>
            <a:pPr eaLnBrk="1" hangingPunct="1"/>
            <a:r>
              <a:rPr lang="en-US" altLang="en-US" sz="2800" dirty="0">
                <a:latin typeface="Calibri" panose="020F0502020204030204" pitchFamily="34" charset="0"/>
              </a:rPr>
              <a:t>  children.</a:t>
            </a:r>
          </a:p>
          <a:p>
            <a:pPr eaLnBrk="1" hangingPunct="1">
              <a:buFont typeface="Arial" panose="020B0604020202020204" pitchFamily="34" charset="0"/>
              <a:buNone/>
            </a:pPr>
            <a:endParaRPr lang="en-US" altLang="en-US" sz="3200" dirty="0">
              <a:latin typeface="Calibri" panose="020F0502020204030204" pitchFamily="34" charset="0"/>
            </a:endParaRPr>
          </a:p>
          <a:p>
            <a:pPr eaLnBrk="1" hangingPunct="1">
              <a:buFont typeface="Arial" panose="020B0604020202020204" pitchFamily="34" charset="0"/>
              <a:buChar char="•"/>
            </a:pPr>
            <a:endParaRPr lang="en-US" altLang="en-US" sz="3200" dirty="0">
              <a:latin typeface="Calibri" panose="020F0502020204030204" pitchFamily="34" charset="0"/>
            </a:endParaRPr>
          </a:p>
          <a:p>
            <a:pPr eaLnBrk="1" hangingPunct="1"/>
            <a:endParaRPr lang="en-US" altLang="en-US" sz="2800" dirty="0">
              <a:latin typeface="Calibri" panose="020F0502020204030204" pitchFamily="34" charset="0"/>
            </a:endParaRPr>
          </a:p>
          <a:p>
            <a:pPr eaLnBrk="1" hangingPunct="1"/>
            <a:endParaRPr lang="en-US" altLang="en-US" sz="2800" dirty="0">
              <a:latin typeface="Calibri" panose="020F0502020204030204" pitchFamily="34" charset="0"/>
            </a:endParaRPr>
          </a:p>
          <a:p>
            <a:pPr eaLnBrk="1" hangingPunct="1">
              <a:buFont typeface="Arial" panose="020B0604020202020204" pitchFamily="34" charset="0"/>
              <a:buChar char="•"/>
            </a:pPr>
            <a:endParaRPr lang="en-US" altLang="en-US" sz="2000" dirty="0">
              <a:latin typeface="Calibri" panose="020F0502020204030204" pitchFamily="34" charset="0"/>
            </a:endParaRPr>
          </a:p>
        </p:txBody>
      </p:sp>
      <p:sp>
        <p:nvSpPr>
          <p:cNvPr id="5124" name="Title 3">
            <a:extLst>
              <a:ext uri="{FF2B5EF4-FFF2-40B4-BE49-F238E27FC236}">
                <a16:creationId xmlns:a16="http://schemas.microsoft.com/office/drawing/2014/main" id="{214A0FBF-0768-B847-07B8-E3B19E32E016}"/>
              </a:ext>
            </a:extLst>
          </p:cNvPr>
          <p:cNvSpPr>
            <a:spLocks noGrp="1"/>
          </p:cNvSpPr>
          <p:nvPr>
            <p:ph type="title"/>
          </p:nvPr>
        </p:nvSpPr>
        <p:spPr/>
        <p:txBody>
          <a:bodyPr/>
          <a:lstStyle/>
          <a:p>
            <a:pPr eaLnBrk="1" hangingPunct="1"/>
            <a:r>
              <a:rPr lang="en-US" altLang="en-US" sz="4000" b="1">
                <a:solidFill>
                  <a:srgbClr val="7030A0"/>
                </a:solidFill>
              </a:rPr>
              <a:t>Objectives</a:t>
            </a:r>
          </a:p>
        </p:txBody>
      </p:sp>
      <p:pic>
        <p:nvPicPr>
          <p:cNvPr id="5125" name="Picture 6">
            <a:extLst>
              <a:ext uri="{FF2B5EF4-FFF2-40B4-BE49-F238E27FC236}">
                <a16:creationId xmlns:a16="http://schemas.microsoft.com/office/drawing/2014/main" id="{A7C3B168-D4A9-1E2D-150E-30BB0F71F40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62400"/>
            <a:ext cx="34290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a:extLst>
              <a:ext uri="{FF2B5EF4-FFF2-40B4-BE49-F238E27FC236}">
                <a16:creationId xmlns:a16="http://schemas.microsoft.com/office/drawing/2014/main" id="{7228B58F-E269-7BE6-2ACA-05C802F1D793}"/>
              </a:ext>
            </a:extLst>
          </p:cNvPr>
          <p:cNvSpPr>
            <a:spLocks noChangeArrowheads="1"/>
          </p:cNvSpPr>
          <p:nvPr/>
        </p:nvSpPr>
        <p:spPr bwMode="auto">
          <a:xfrm>
            <a:off x="381000" y="1905000"/>
            <a:ext cx="541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Calibri" panose="020F0502020204030204" pitchFamily="34" charset="0"/>
              </a:rPr>
              <a:t>The learner will be able 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B90CD23-C137-F201-971B-A7F3402AA598}"/>
              </a:ext>
            </a:extLst>
          </p:cNvPr>
          <p:cNvSpPr>
            <a:spLocks noGrp="1"/>
          </p:cNvSpPr>
          <p:nvPr>
            <p:ph type="title"/>
          </p:nvPr>
        </p:nvSpPr>
        <p:spPr/>
        <p:txBody>
          <a:bodyPr/>
          <a:lstStyle/>
          <a:p>
            <a:r>
              <a:rPr lang="en-US" altLang="en-US" sz="3600" b="1">
                <a:solidFill>
                  <a:srgbClr val="7030A0"/>
                </a:solidFill>
              </a:rPr>
              <a:t>Why is Active Physical Play so Important?</a:t>
            </a:r>
          </a:p>
        </p:txBody>
      </p:sp>
      <p:sp>
        <p:nvSpPr>
          <p:cNvPr id="6147" name="Content Placeholder 2">
            <a:extLst>
              <a:ext uri="{FF2B5EF4-FFF2-40B4-BE49-F238E27FC236}">
                <a16:creationId xmlns:a16="http://schemas.microsoft.com/office/drawing/2014/main" id="{F67406C5-403F-315E-5AC3-3BA2C903EC3B}"/>
              </a:ext>
            </a:extLst>
          </p:cNvPr>
          <p:cNvSpPr>
            <a:spLocks noGrp="1"/>
          </p:cNvSpPr>
          <p:nvPr>
            <p:ph idx="1"/>
          </p:nvPr>
        </p:nvSpPr>
        <p:spPr>
          <a:xfrm>
            <a:off x="609600" y="2057400"/>
            <a:ext cx="7848600" cy="4068763"/>
          </a:xfrm>
        </p:spPr>
        <p:txBody>
          <a:bodyPr/>
          <a:lstStyle/>
          <a:p>
            <a:r>
              <a:rPr lang="en-US" altLang="en-US" sz="2800"/>
              <a:t>Active physical play benefits the whole child – body, mind and soul.</a:t>
            </a:r>
          </a:p>
          <a:p>
            <a:endParaRPr lang="en-US" altLang="en-US" sz="2800"/>
          </a:p>
          <a:p>
            <a:r>
              <a:rPr lang="en-US" altLang="en-US" sz="2800"/>
              <a:t>Active physical play provides a variety of learning experiences for young children.</a:t>
            </a:r>
          </a:p>
          <a:p>
            <a:endParaRPr lang="en-US" altLang="en-US" sz="2800"/>
          </a:p>
          <a:p>
            <a:r>
              <a:rPr lang="en-US" altLang="en-US" sz="2800"/>
              <a:t>Early lifestyle choices impact children’s health and well-being, both now and in their future.</a:t>
            </a:r>
          </a:p>
          <a:p>
            <a:pPr>
              <a:buFont typeface="Arial" panose="020B0604020202020204" pitchFamily="34" charset="0"/>
              <a:buNone/>
            </a:pP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72F0EC0-F4E2-56B2-A7B5-9B6A61EA5547}"/>
              </a:ext>
            </a:extLst>
          </p:cNvPr>
          <p:cNvSpPr>
            <a:spLocks noGrp="1"/>
          </p:cNvSpPr>
          <p:nvPr>
            <p:ph type="title"/>
          </p:nvPr>
        </p:nvSpPr>
        <p:spPr/>
        <p:txBody>
          <a:bodyPr/>
          <a:lstStyle/>
          <a:p>
            <a:r>
              <a:rPr lang="en-US" altLang="en-US" sz="4000" b="1">
                <a:solidFill>
                  <a:srgbClr val="7030A0"/>
                </a:solidFill>
              </a:rPr>
              <a:t>What is Active Physical Play?</a:t>
            </a:r>
          </a:p>
        </p:txBody>
      </p:sp>
      <p:sp>
        <p:nvSpPr>
          <p:cNvPr id="7171" name="Content Placeholder 2">
            <a:extLst>
              <a:ext uri="{FF2B5EF4-FFF2-40B4-BE49-F238E27FC236}">
                <a16:creationId xmlns:a16="http://schemas.microsoft.com/office/drawing/2014/main" id="{7DB1A6D3-DB2F-A51A-2E5B-249D7BA6BB57}"/>
              </a:ext>
            </a:extLst>
          </p:cNvPr>
          <p:cNvSpPr>
            <a:spLocks noGrp="1"/>
          </p:cNvSpPr>
          <p:nvPr>
            <p:ph idx="1"/>
          </p:nvPr>
        </p:nvSpPr>
        <p:spPr>
          <a:xfrm>
            <a:off x="457200" y="1981200"/>
            <a:ext cx="8229600" cy="4572000"/>
          </a:xfrm>
        </p:spPr>
        <p:txBody>
          <a:bodyPr/>
          <a:lstStyle/>
          <a:p>
            <a:r>
              <a:rPr lang="en-US" altLang="en-US" sz="2800"/>
              <a:t>Active physical play includes anything that encourages and provides children with opportunities for development through movement.</a:t>
            </a:r>
          </a:p>
          <a:p>
            <a:pPr>
              <a:buFont typeface="Arial" panose="020B0604020202020204" pitchFamily="34" charset="0"/>
              <a:buNone/>
            </a:pPr>
            <a:endParaRPr lang="en-US" altLang="en-US" sz="2800"/>
          </a:p>
          <a:p>
            <a:r>
              <a:rPr lang="en-US" altLang="en-US" sz="2800"/>
              <a:t>Active physical play can occur indoors or out, it can be structured or unstructured, it can be with friends, family, child care providers, or even alone.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4BD4339F-B102-5822-EC05-5868A967FF28}"/>
              </a:ext>
            </a:extLst>
          </p:cNvPr>
          <p:cNvSpPr>
            <a:spLocks noChangeArrowheads="1"/>
          </p:cNvSpPr>
          <p:nvPr/>
        </p:nvSpPr>
        <p:spPr bwMode="auto">
          <a:xfrm>
            <a:off x="2286000" y="15827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p:txBody>
      </p:sp>
      <p:sp>
        <p:nvSpPr>
          <p:cNvPr id="8195" name="Rectangle 2">
            <a:extLst>
              <a:ext uri="{FF2B5EF4-FFF2-40B4-BE49-F238E27FC236}">
                <a16:creationId xmlns:a16="http://schemas.microsoft.com/office/drawing/2014/main" id="{7ECEEC42-BA5F-C4DC-25A7-C803592AD44E}"/>
              </a:ext>
            </a:extLst>
          </p:cNvPr>
          <p:cNvSpPr>
            <a:spLocks noChangeArrowheads="1"/>
          </p:cNvSpPr>
          <p:nvPr/>
        </p:nvSpPr>
        <p:spPr bwMode="auto">
          <a:xfrm>
            <a:off x="609600" y="1447800"/>
            <a:ext cx="7848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a:p>
            <a:pPr eaLnBrk="1" hangingPunct="1">
              <a:buFont typeface="Arial" panose="020B0604020202020204" pitchFamily="34" charset="0"/>
              <a:buChar char="•"/>
            </a:pPr>
            <a:endParaRPr lang="en-US" altLang="en-US" sz="2000">
              <a:latin typeface="Calibri" panose="020F0502020204030204" pitchFamily="34" charset="0"/>
            </a:endParaRPr>
          </a:p>
        </p:txBody>
      </p:sp>
      <p:sp>
        <p:nvSpPr>
          <p:cNvPr id="8196" name="Title 3">
            <a:extLst>
              <a:ext uri="{FF2B5EF4-FFF2-40B4-BE49-F238E27FC236}">
                <a16:creationId xmlns:a16="http://schemas.microsoft.com/office/drawing/2014/main" id="{8177F5D6-BED6-F2F5-6E5C-063BD04ED091}"/>
              </a:ext>
            </a:extLst>
          </p:cNvPr>
          <p:cNvSpPr>
            <a:spLocks noGrp="1"/>
          </p:cNvSpPr>
          <p:nvPr>
            <p:ph type="title"/>
          </p:nvPr>
        </p:nvSpPr>
        <p:spPr/>
        <p:txBody>
          <a:bodyPr/>
          <a:lstStyle/>
          <a:p>
            <a:pPr eaLnBrk="1" hangingPunct="1"/>
            <a:r>
              <a:rPr lang="en-US" altLang="en-US" sz="3600" b="1">
                <a:solidFill>
                  <a:srgbClr val="7030A0"/>
                </a:solidFill>
              </a:rPr>
              <a:t>Physical Benefits of Active Physical Play</a:t>
            </a:r>
          </a:p>
        </p:txBody>
      </p:sp>
      <p:sp>
        <p:nvSpPr>
          <p:cNvPr id="8197" name="Rectangle 4">
            <a:extLst>
              <a:ext uri="{FF2B5EF4-FFF2-40B4-BE49-F238E27FC236}">
                <a16:creationId xmlns:a16="http://schemas.microsoft.com/office/drawing/2014/main" id="{9922E16E-FC45-F62F-B285-0C67F50E3B4F}"/>
              </a:ext>
            </a:extLst>
          </p:cNvPr>
          <p:cNvSpPr>
            <a:spLocks noChangeArrowheads="1"/>
          </p:cNvSpPr>
          <p:nvPr/>
        </p:nvSpPr>
        <p:spPr bwMode="auto">
          <a:xfrm>
            <a:off x="457200" y="1981200"/>
            <a:ext cx="76200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a:latin typeface="Calibri" panose="020F0502020204030204" pitchFamily="34" charset="0"/>
              </a:rPr>
              <a:t>Active play helps children…</a:t>
            </a:r>
          </a:p>
          <a:p>
            <a:endParaRPr lang="en-US" altLang="en-US" sz="3200" b="1">
              <a:latin typeface="Calibri" panose="020F0502020204030204" pitchFamily="34" charset="0"/>
            </a:endParaRPr>
          </a:p>
          <a:p>
            <a:pPr lvl="1">
              <a:buFontTx/>
              <a:buChar char="•"/>
            </a:pPr>
            <a:r>
              <a:rPr lang="en-US" altLang="en-US" sz="2800">
                <a:latin typeface="Calibri" panose="020F0502020204030204" pitchFamily="34" charset="0"/>
              </a:rPr>
              <a:t>Develop muscle strength. </a:t>
            </a:r>
          </a:p>
          <a:p>
            <a:pPr lvl="1">
              <a:buFontTx/>
              <a:buChar char="•"/>
            </a:pPr>
            <a:r>
              <a:rPr lang="en-US" altLang="en-US" sz="2800">
                <a:latin typeface="Calibri" panose="020F0502020204030204" pitchFamily="34" charset="0"/>
              </a:rPr>
              <a:t>Build strong bones.</a:t>
            </a:r>
          </a:p>
          <a:p>
            <a:pPr lvl="1">
              <a:buFontTx/>
              <a:buChar char="•"/>
            </a:pPr>
            <a:r>
              <a:rPr lang="en-US" altLang="en-US" sz="2800">
                <a:latin typeface="Calibri" panose="020F0502020204030204" pitchFamily="34" charset="0"/>
              </a:rPr>
              <a:t>Learn to control and coordinate movement.</a:t>
            </a:r>
          </a:p>
          <a:p>
            <a:pPr lvl="1">
              <a:buFontTx/>
              <a:buChar char="•"/>
            </a:pPr>
            <a:r>
              <a:rPr lang="en-US" altLang="en-US" sz="2800">
                <a:latin typeface="Calibri" panose="020F0502020204030204" pitchFamily="34" charset="0"/>
              </a:rPr>
              <a:t>Improve balance and agility.</a:t>
            </a:r>
          </a:p>
          <a:p>
            <a:pPr lvl="1">
              <a:buFontTx/>
              <a:buChar char="•"/>
            </a:pPr>
            <a:r>
              <a:rPr lang="en-US" altLang="en-US" sz="2800">
                <a:latin typeface="Calibri" panose="020F0502020204030204" pitchFamily="34" charset="0"/>
              </a:rPr>
              <a:t>Keep their heart and lungs healthy.</a:t>
            </a:r>
          </a:p>
          <a:p>
            <a:pPr lvl="1">
              <a:buFontTx/>
              <a:buChar char="•"/>
            </a:pPr>
            <a:r>
              <a:rPr lang="en-US" altLang="en-US" sz="2800">
                <a:latin typeface="Calibri" panose="020F0502020204030204" pitchFamily="34" charset="0"/>
              </a:rPr>
              <a:t>Maintain fitness and reduce excess body fat.</a:t>
            </a:r>
          </a:p>
          <a:p>
            <a:endParaRPr lang="en-US" altLang="en-US" sz="3000">
              <a:latin typeface="Calibri" panose="020F0502020204030204" pitchFamily="34" charset="0"/>
            </a:endParaRPr>
          </a:p>
          <a:p>
            <a:pPr>
              <a:buFontTx/>
              <a:buChar char="•"/>
            </a:pPr>
            <a:endParaRPr lang="en-US" altLang="en-US" sz="3000" i="1">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D59B42D6-261B-F5DB-3341-EABA0EE6A930}"/>
              </a:ext>
            </a:extLst>
          </p:cNvPr>
          <p:cNvSpPr>
            <a:spLocks noChangeArrowheads="1"/>
          </p:cNvSpPr>
          <p:nvPr/>
        </p:nvSpPr>
        <p:spPr bwMode="auto">
          <a:xfrm>
            <a:off x="2286000" y="15827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p:txBody>
      </p:sp>
      <p:sp>
        <p:nvSpPr>
          <p:cNvPr id="9219" name="Rectangle 2">
            <a:extLst>
              <a:ext uri="{FF2B5EF4-FFF2-40B4-BE49-F238E27FC236}">
                <a16:creationId xmlns:a16="http://schemas.microsoft.com/office/drawing/2014/main" id="{C32AE843-97B7-8194-7EF0-64066CF8365C}"/>
              </a:ext>
            </a:extLst>
          </p:cNvPr>
          <p:cNvSpPr>
            <a:spLocks noChangeArrowheads="1"/>
          </p:cNvSpPr>
          <p:nvPr/>
        </p:nvSpPr>
        <p:spPr bwMode="auto">
          <a:xfrm>
            <a:off x="609600" y="1447800"/>
            <a:ext cx="7848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a:p>
            <a:pPr eaLnBrk="1" hangingPunct="1">
              <a:buFont typeface="Arial" panose="020B0604020202020204" pitchFamily="34" charset="0"/>
              <a:buChar char="•"/>
            </a:pPr>
            <a:endParaRPr lang="en-US" altLang="en-US" sz="2000">
              <a:latin typeface="Calibri" panose="020F0502020204030204" pitchFamily="34" charset="0"/>
            </a:endParaRPr>
          </a:p>
        </p:txBody>
      </p:sp>
      <p:sp>
        <p:nvSpPr>
          <p:cNvPr id="9220" name="Title 3">
            <a:extLst>
              <a:ext uri="{FF2B5EF4-FFF2-40B4-BE49-F238E27FC236}">
                <a16:creationId xmlns:a16="http://schemas.microsoft.com/office/drawing/2014/main" id="{FE42A8CF-29F1-14C4-6A7C-0E823AC84559}"/>
              </a:ext>
            </a:extLst>
          </p:cNvPr>
          <p:cNvSpPr>
            <a:spLocks noGrp="1"/>
          </p:cNvSpPr>
          <p:nvPr>
            <p:ph type="title" idx="4294967295"/>
          </p:nvPr>
        </p:nvSpPr>
        <p:spPr>
          <a:xfrm>
            <a:off x="685800" y="533400"/>
            <a:ext cx="8001000" cy="884238"/>
          </a:xfrm>
        </p:spPr>
        <p:txBody>
          <a:bodyPr/>
          <a:lstStyle/>
          <a:p>
            <a:pPr eaLnBrk="1" hangingPunct="1"/>
            <a:r>
              <a:rPr lang="en-US" altLang="en-US" sz="4000" b="1">
                <a:solidFill>
                  <a:srgbClr val="7030A0"/>
                </a:solidFill>
              </a:rPr>
              <a:t>What Happens When Children Play</a:t>
            </a:r>
          </a:p>
        </p:txBody>
      </p:sp>
      <p:sp>
        <p:nvSpPr>
          <p:cNvPr id="9221" name="Rectangle 4">
            <a:extLst>
              <a:ext uri="{FF2B5EF4-FFF2-40B4-BE49-F238E27FC236}">
                <a16:creationId xmlns:a16="http://schemas.microsoft.com/office/drawing/2014/main" id="{0EC542D6-E074-9E56-1F71-1B7B5CB292DD}"/>
              </a:ext>
            </a:extLst>
          </p:cNvPr>
          <p:cNvSpPr>
            <a:spLocks noChangeArrowheads="1"/>
          </p:cNvSpPr>
          <p:nvPr/>
        </p:nvSpPr>
        <p:spPr bwMode="auto">
          <a:xfrm>
            <a:off x="457200" y="1905000"/>
            <a:ext cx="8229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a:latin typeface="Calibri" panose="020F0502020204030204" pitchFamily="34" charset="0"/>
            </a:endParaRPr>
          </a:p>
          <a:p>
            <a:pPr eaLnBrk="1" hangingPunct="1"/>
            <a:endParaRPr lang="en-US" altLang="en-US" sz="3200">
              <a:latin typeface="Calibri" panose="020F0502020204030204" pitchFamily="34" charset="0"/>
            </a:endParaRPr>
          </a:p>
          <a:p>
            <a:pPr eaLnBrk="1" hangingPunct="1"/>
            <a:endParaRPr lang="en-US" altLang="en-US" sz="3200">
              <a:latin typeface="Calibri" panose="020F0502020204030204" pitchFamily="34" charset="0"/>
            </a:endParaRPr>
          </a:p>
        </p:txBody>
      </p:sp>
      <p:sp>
        <p:nvSpPr>
          <p:cNvPr id="9222" name="Rectangle 7">
            <a:extLst>
              <a:ext uri="{FF2B5EF4-FFF2-40B4-BE49-F238E27FC236}">
                <a16:creationId xmlns:a16="http://schemas.microsoft.com/office/drawing/2014/main" id="{F3E81162-41A8-525E-9314-08286D681737}"/>
              </a:ext>
            </a:extLst>
          </p:cNvPr>
          <p:cNvSpPr>
            <a:spLocks noChangeArrowheads="1"/>
          </p:cNvSpPr>
          <p:nvPr/>
        </p:nvSpPr>
        <p:spPr bwMode="auto">
          <a:xfrm>
            <a:off x="457200" y="1600200"/>
            <a:ext cx="8153400" cy="4032250"/>
          </a:xfrm>
          <a:prstGeom prst="rect">
            <a:avLst/>
          </a:prstGeom>
          <a:noFill/>
          <a:ln w="9525">
            <a:noFill/>
            <a:miter lim="800000"/>
            <a:headEnd/>
            <a:tailEnd/>
          </a:ln>
        </p:spPr>
        <p:txBody>
          <a:bodyPr>
            <a:spAutoFit/>
          </a:bodyPr>
          <a:lstStyle/>
          <a:p>
            <a:pPr>
              <a:buFont typeface="Times" charset="0"/>
              <a:buNone/>
              <a:defRPr/>
            </a:pPr>
            <a:endParaRPr lang="en-US" sz="2000" dirty="0">
              <a:latin typeface="Calibri" pitchFamily="34" charset="0"/>
            </a:endParaRPr>
          </a:p>
          <a:p>
            <a:pPr>
              <a:defRPr/>
            </a:pPr>
            <a:r>
              <a:rPr lang="en-US" sz="3200" b="1" dirty="0">
                <a:latin typeface="Calibri" pitchFamily="34" charset="0"/>
              </a:rPr>
              <a:t>When children actively participate in catching,  </a:t>
            </a:r>
          </a:p>
          <a:p>
            <a:pPr>
              <a:defRPr/>
            </a:pPr>
            <a:r>
              <a:rPr lang="en-US" sz="3200" b="1" dirty="0">
                <a:latin typeface="Calibri" pitchFamily="34" charset="0"/>
              </a:rPr>
              <a:t>  throwing and kicking they:</a:t>
            </a:r>
          </a:p>
          <a:p>
            <a:pPr marL="742950" lvl="1" indent="-285750">
              <a:defRPr/>
            </a:pPr>
            <a:endParaRPr lang="en-US" sz="2800" dirty="0">
              <a:latin typeface="Calibri" pitchFamily="34" charset="0"/>
            </a:endParaRPr>
          </a:p>
          <a:p>
            <a:pPr marL="685800" lvl="1" indent="-228600">
              <a:buFont typeface="Times" charset="0"/>
              <a:buChar char="•"/>
              <a:defRPr/>
            </a:pPr>
            <a:r>
              <a:rPr lang="en-US" sz="2800" dirty="0">
                <a:latin typeface="Calibri" pitchFamily="34" charset="0"/>
              </a:rPr>
              <a:t>Develop the parts of the brain that coordinate movement.</a:t>
            </a:r>
          </a:p>
          <a:p>
            <a:pPr marL="685800" lvl="1" indent="-228600">
              <a:defRPr/>
            </a:pPr>
            <a:endParaRPr lang="en-US" sz="2800" dirty="0">
              <a:latin typeface="Calibri" pitchFamily="34" charset="0"/>
            </a:endParaRPr>
          </a:p>
          <a:p>
            <a:pPr marL="685800" lvl="1" indent="-228600">
              <a:buFont typeface="Times" charset="0"/>
              <a:buChar char="•"/>
              <a:defRPr/>
            </a:pPr>
            <a:r>
              <a:rPr lang="en-US" sz="2800" dirty="0">
                <a:latin typeface="Calibri" pitchFamily="34" charset="0"/>
              </a:rPr>
              <a:t>Decrease their body’s reaction time.</a:t>
            </a:r>
            <a:endParaRPr lang="en-US" sz="3200" dirty="0">
              <a:latin typeface="Calibri" pitchFamily="34" charset="0"/>
            </a:endParaRPr>
          </a:p>
          <a:p>
            <a:pPr>
              <a:buFont typeface="Times" charset="0"/>
              <a:buChar char="•"/>
              <a:defRPr/>
            </a:pPr>
            <a:endParaRPr lang="en-US" sz="3200"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232F6FAF-C6CC-7238-F7A3-FAB6116D4FA3}"/>
              </a:ext>
            </a:extLst>
          </p:cNvPr>
          <p:cNvSpPr>
            <a:spLocks noChangeArrowheads="1"/>
          </p:cNvSpPr>
          <p:nvPr/>
        </p:nvSpPr>
        <p:spPr bwMode="auto">
          <a:xfrm>
            <a:off x="2286000" y="15827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p:txBody>
      </p:sp>
      <p:sp>
        <p:nvSpPr>
          <p:cNvPr id="10243" name="Rectangle 2">
            <a:extLst>
              <a:ext uri="{FF2B5EF4-FFF2-40B4-BE49-F238E27FC236}">
                <a16:creationId xmlns:a16="http://schemas.microsoft.com/office/drawing/2014/main" id="{0D9425A7-E554-4456-64A5-68B8714AED40}"/>
              </a:ext>
            </a:extLst>
          </p:cNvPr>
          <p:cNvSpPr>
            <a:spLocks noChangeArrowheads="1"/>
          </p:cNvSpPr>
          <p:nvPr/>
        </p:nvSpPr>
        <p:spPr bwMode="auto">
          <a:xfrm>
            <a:off x="609600" y="1447800"/>
            <a:ext cx="7848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a:p>
            <a:pPr eaLnBrk="1" hangingPunct="1">
              <a:buFont typeface="Arial" panose="020B0604020202020204" pitchFamily="34" charset="0"/>
              <a:buChar char="•"/>
            </a:pPr>
            <a:endParaRPr lang="en-US" altLang="en-US" sz="2000">
              <a:latin typeface="Calibri" panose="020F0502020204030204" pitchFamily="34" charset="0"/>
            </a:endParaRPr>
          </a:p>
        </p:txBody>
      </p:sp>
      <p:sp>
        <p:nvSpPr>
          <p:cNvPr id="10244" name="Title 3">
            <a:extLst>
              <a:ext uri="{FF2B5EF4-FFF2-40B4-BE49-F238E27FC236}">
                <a16:creationId xmlns:a16="http://schemas.microsoft.com/office/drawing/2014/main" id="{2859CE7E-8D46-51D6-132C-72AC6CFE77BE}"/>
              </a:ext>
            </a:extLst>
          </p:cNvPr>
          <p:cNvSpPr>
            <a:spLocks noGrp="1"/>
          </p:cNvSpPr>
          <p:nvPr>
            <p:ph type="title" idx="4294967295"/>
          </p:nvPr>
        </p:nvSpPr>
        <p:spPr>
          <a:xfrm>
            <a:off x="685800" y="533400"/>
            <a:ext cx="8001000" cy="884238"/>
          </a:xfrm>
        </p:spPr>
        <p:txBody>
          <a:bodyPr/>
          <a:lstStyle/>
          <a:p>
            <a:pPr eaLnBrk="1" hangingPunct="1"/>
            <a:r>
              <a:rPr lang="en-US" altLang="en-US" sz="4000" b="1">
                <a:solidFill>
                  <a:srgbClr val="7030A0"/>
                </a:solidFill>
              </a:rPr>
              <a:t>What Happens When Children Play</a:t>
            </a:r>
          </a:p>
        </p:txBody>
      </p:sp>
      <p:sp>
        <p:nvSpPr>
          <p:cNvPr id="10245" name="Rectangle 4">
            <a:extLst>
              <a:ext uri="{FF2B5EF4-FFF2-40B4-BE49-F238E27FC236}">
                <a16:creationId xmlns:a16="http://schemas.microsoft.com/office/drawing/2014/main" id="{E16877D0-C94B-8853-FD53-6BCC9AA8067B}"/>
              </a:ext>
            </a:extLst>
          </p:cNvPr>
          <p:cNvSpPr>
            <a:spLocks noChangeArrowheads="1"/>
          </p:cNvSpPr>
          <p:nvPr/>
        </p:nvSpPr>
        <p:spPr bwMode="auto">
          <a:xfrm>
            <a:off x="457200" y="1905000"/>
            <a:ext cx="8229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a:latin typeface="Calibri" panose="020F0502020204030204" pitchFamily="34" charset="0"/>
            </a:endParaRPr>
          </a:p>
          <a:p>
            <a:pPr eaLnBrk="1" hangingPunct="1"/>
            <a:endParaRPr lang="en-US" altLang="en-US" sz="3200">
              <a:latin typeface="Calibri" panose="020F0502020204030204" pitchFamily="34" charset="0"/>
            </a:endParaRPr>
          </a:p>
          <a:p>
            <a:pPr eaLnBrk="1" hangingPunct="1"/>
            <a:endParaRPr lang="en-US" altLang="en-US" sz="3200">
              <a:latin typeface="Calibri" panose="020F0502020204030204" pitchFamily="34" charset="0"/>
            </a:endParaRPr>
          </a:p>
        </p:txBody>
      </p:sp>
      <p:sp>
        <p:nvSpPr>
          <p:cNvPr id="8198" name="Rectangle 7">
            <a:extLst>
              <a:ext uri="{FF2B5EF4-FFF2-40B4-BE49-F238E27FC236}">
                <a16:creationId xmlns:a16="http://schemas.microsoft.com/office/drawing/2014/main" id="{5C92A1D1-F46A-7597-81C0-3097725F4F2A}"/>
              </a:ext>
            </a:extLst>
          </p:cNvPr>
          <p:cNvSpPr>
            <a:spLocks noChangeArrowheads="1"/>
          </p:cNvSpPr>
          <p:nvPr/>
        </p:nvSpPr>
        <p:spPr bwMode="auto">
          <a:xfrm>
            <a:off x="685800" y="1676400"/>
            <a:ext cx="7772400" cy="4401205"/>
          </a:xfrm>
          <a:prstGeom prst="rect">
            <a:avLst/>
          </a:prstGeom>
          <a:noFill/>
          <a:ln w="9525">
            <a:noFill/>
            <a:miter lim="800000"/>
            <a:headEnd/>
            <a:tailEnd/>
          </a:ln>
        </p:spPr>
        <p:txBody>
          <a:bodyPr>
            <a:spAutoFit/>
          </a:bodyPr>
          <a:lstStyle/>
          <a:p>
            <a:pPr>
              <a:buFont typeface="Times" charset="0"/>
              <a:buChar char="•"/>
              <a:defRPr/>
            </a:pPr>
            <a:r>
              <a:rPr lang="en-US" sz="3200" b="1" dirty="0">
                <a:latin typeface="Calibri" pitchFamily="34" charset="0"/>
              </a:rPr>
              <a:t>When children actively participate in </a:t>
            </a:r>
          </a:p>
          <a:p>
            <a:pPr>
              <a:defRPr/>
            </a:pPr>
            <a:r>
              <a:rPr lang="en-US" sz="3200" b="1" dirty="0">
                <a:latin typeface="Calibri" pitchFamily="34" charset="0"/>
              </a:rPr>
              <a:t>  running they:</a:t>
            </a:r>
          </a:p>
          <a:p>
            <a:pPr marL="742950" lvl="1" indent="-285750">
              <a:defRPr/>
            </a:pPr>
            <a:endParaRPr lang="en-US" sz="2800" dirty="0">
              <a:latin typeface="Calibri" pitchFamily="34" charset="0"/>
            </a:endParaRPr>
          </a:p>
          <a:p>
            <a:pPr marL="3429000" lvl="7" indent="-228600">
              <a:buFont typeface="Times" charset="0"/>
              <a:buChar char="•"/>
              <a:defRPr/>
            </a:pPr>
            <a:r>
              <a:rPr lang="en-US" sz="2800" dirty="0">
                <a:latin typeface="Calibri" pitchFamily="34" charset="0"/>
              </a:rPr>
              <a:t>Use large muscle groups in their legs, which helps them grow stronger.</a:t>
            </a:r>
          </a:p>
          <a:p>
            <a:pPr marL="1143000" lvl="2" indent="-228600">
              <a:defRPr/>
            </a:pPr>
            <a:endParaRPr lang="en-US" sz="2800" dirty="0">
              <a:latin typeface="Calibri" pitchFamily="34" charset="0"/>
            </a:endParaRPr>
          </a:p>
          <a:p>
            <a:pPr marL="3429000" lvl="7" indent="-228600">
              <a:buFont typeface="Times" charset="0"/>
              <a:buChar char="•"/>
              <a:defRPr/>
            </a:pPr>
            <a:r>
              <a:rPr lang="en-US" sz="2800" dirty="0">
                <a:latin typeface="Calibri" pitchFamily="34" charset="0"/>
              </a:rPr>
              <a:t>Increase lung and heart function.</a:t>
            </a:r>
            <a:endParaRPr lang="en-US" sz="2000" dirty="0">
              <a:latin typeface="Calibri" pitchFamily="34" charset="0"/>
            </a:endParaRPr>
          </a:p>
          <a:p>
            <a:pPr>
              <a:buFont typeface="Times" charset="0"/>
              <a:buChar char="•"/>
              <a:defRPr/>
            </a:pPr>
            <a:endParaRPr lang="en-US" sz="2000" dirty="0">
              <a:latin typeface="Calibri" pitchFamily="34" charset="0"/>
            </a:endParaRPr>
          </a:p>
        </p:txBody>
      </p:sp>
      <p:pic>
        <p:nvPicPr>
          <p:cNvPr id="10247" name="Picture 7">
            <a:extLst>
              <a:ext uri="{FF2B5EF4-FFF2-40B4-BE49-F238E27FC236}">
                <a16:creationId xmlns:a16="http://schemas.microsoft.com/office/drawing/2014/main" id="{CD9541BE-961E-D361-8AC3-B63CDCC7EB1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3124200"/>
            <a:ext cx="3302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0AE2A146-D39C-8D32-C983-FCF535276D66}"/>
              </a:ext>
            </a:extLst>
          </p:cNvPr>
          <p:cNvSpPr>
            <a:spLocks noChangeArrowheads="1"/>
          </p:cNvSpPr>
          <p:nvPr/>
        </p:nvSpPr>
        <p:spPr bwMode="auto">
          <a:xfrm>
            <a:off x="2286000" y="15827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p:txBody>
      </p:sp>
      <p:sp>
        <p:nvSpPr>
          <p:cNvPr id="11267" name="Rectangle 2">
            <a:extLst>
              <a:ext uri="{FF2B5EF4-FFF2-40B4-BE49-F238E27FC236}">
                <a16:creationId xmlns:a16="http://schemas.microsoft.com/office/drawing/2014/main" id="{6333F06D-EA1A-2FDA-7296-43A893161950}"/>
              </a:ext>
            </a:extLst>
          </p:cNvPr>
          <p:cNvSpPr>
            <a:spLocks noChangeArrowheads="1"/>
          </p:cNvSpPr>
          <p:nvPr/>
        </p:nvSpPr>
        <p:spPr bwMode="auto">
          <a:xfrm>
            <a:off x="609600" y="1447800"/>
            <a:ext cx="7848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endParaRPr lang="en-US" altLang="en-US">
              <a:latin typeface="Calibri" panose="020F0502020204030204" pitchFamily="34" charset="0"/>
            </a:endParaRPr>
          </a:p>
          <a:p>
            <a:pPr eaLnBrk="1" hangingPunct="1">
              <a:buFont typeface="Arial" panose="020B0604020202020204" pitchFamily="34" charset="0"/>
              <a:buChar char="•"/>
            </a:pPr>
            <a:endParaRPr lang="en-US" altLang="en-US" sz="2000">
              <a:latin typeface="Calibri" panose="020F0502020204030204" pitchFamily="34" charset="0"/>
            </a:endParaRPr>
          </a:p>
        </p:txBody>
      </p:sp>
      <p:sp>
        <p:nvSpPr>
          <p:cNvPr id="11268" name="Title 3">
            <a:extLst>
              <a:ext uri="{FF2B5EF4-FFF2-40B4-BE49-F238E27FC236}">
                <a16:creationId xmlns:a16="http://schemas.microsoft.com/office/drawing/2014/main" id="{56653AD5-D6FC-4631-46A2-B81E962DDB4E}"/>
              </a:ext>
            </a:extLst>
          </p:cNvPr>
          <p:cNvSpPr>
            <a:spLocks noGrp="1"/>
          </p:cNvSpPr>
          <p:nvPr>
            <p:ph type="title"/>
          </p:nvPr>
        </p:nvSpPr>
        <p:spPr/>
        <p:txBody>
          <a:bodyPr/>
          <a:lstStyle/>
          <a:p>
            <a:pPr eaLnBrk="1" hangingPunct="1"/>
            <a:r>
              <a:rPr lang="en-US" altLang="en-US" sz="4000" b="1">
                <a:solidFill>
                  <a:srgbClr val="7030A0"/>
                </a:solidFill>
              </a:rPr>
              <a:t>What Happens When Children Play</a:t>
            </a:r>
          </a:p>
        </p:txBody>
      </p:sp>
      <p:sp>
        <p:nvSpPr>
          <p:cNvPr id="9221" name="Rectangle 4">
            <a:extLst>
              <a:ext uri="{FF2B5EF4-FFF2-40B4-BE49-F238E27FC236}">
                <a16:creationId xmlns:a16="http://schemas.microsoft.com/office/drawing/2014/main" id="{E5BF8BF0-E9F3-4469-0E42-9E238215AA75}"/>
              </a:ext>
            </a:extLst>
          </p:cNvPr>
          <p:cNvSpPr>
            <a:spLocks noChangeArrowheads="1"/>
          </p:cNvSpPr>
          <p:nvPr/>
        </p:nvSpPr>
        <p:spPr bwMode="auto">
          <a:xfrm>
            <a:off x="685800" y="1600200"/>
            <a:ext cx="8001000" cy="4154984"/>
          </a:xfrm>
          <a:prstGeom prst="rect">
            <a:avLst/>
          </a:prstGeom>
          <a:noFill/>
          <a:ln w="9525">
            <a:noFill/>
            <a:miter lim="800000"/>
            <a:headEnd/>
            <a:tailEnd/>
          </a:ln>
        </p:spPr>
        <p:txBody>
          <a:bodyPr>
            <a:spAutoFit/>
          </a:bodyPr>
          <a:lstStyle/>
          <a:p>
            <a:pPr>
              <a:buFont typeface="Times" charset="0"/>
              <a:buChar char="•"/>
              <a:defRPr/>
            </a:pPr>
            <a:r>
              <a:rPr lang="en-US" sz="3200" b="1" dirty="0">
                <a:latin typeface="Calibri" pitchFamily="34" charset="0"/>
              </a:rPr>
              <a:t>When children actively participate in  </a:t>
            </a:r>
          </a:p>
          <a:p>
            <a:pPr>
              <a:defRPr/>
            </a:pPr>
            <a:r>
              <a:rPr lang="en-US" sz="3200" b="1" dirty="0">
                <a:latin typeface="Calibri" pitchFamily="34" charset="0"/>
              </a:rPr>
              <a:t>  jumping they:</a:t>
            </a:r>
          </a:p>
          <a:p>
            <a:pPr>
              <a:defRPr/>
            </a:pPr>
            <a:endParaRPr lang="en-US" sz="2800" dirty="0">
              <a:latin typeface="Calibri" pitchFamily="34" charset="0"/>
            </a:endParaRPr>
          </a:p>
          <a:p>
            <a:pPr marL="2971800" lvl="6" indent="-228600">
              <a:buFont typeface="Times" charset="0"/>
              <a:buChar char="•"/>
              <a:defRPr/>
            </a:pPr>
            <a:r>
              <a:rPr lang="en-US" sz="2800" dirty="0">
                <a:latin typeface="Calibri" pitchFamily="34" charset="0"/>
              </a:rPr>
              <a:t>Strengthen their bones.</a:t>
            </a:r>
          </a:p>
          <a:p>
            <a:pPr marL="2971800" lvl="6" indent="-228600">
              <a:buFont typeface="Times" charset="0"/>
              <a:buChar char="•"/>
              <a:defRPr/>
            </a:pPr>
            <a:endParaRPr lang="en-US" sz="2800" dirty="0">
              <a:latin typeface="Calibri" pitchFamily="34" charset="0"/>
            </a:endParaRPr>
          </a:p>
          <a:p>
            <a:pPr marL="2971800" lvl="6" indent="-228600">
              <a:buFont typeface="Times" charset="0"/>
              <a:buChar char="•"/>
              <a:defRPr/>
            </a:pPr>
            <a:r>
              <a:rPr lang="en-US" sz="2800" dirty="0">
                <a:latin typeface="Calibri" pitchFamily="34" charset="0"/>
              </a:rPr>
              <a:t>Strengthen their leg muscles.</a:t>
            </a:r>
          </a:p>
          <a:p>
            <a:pPr marL="1143000" lvl="2" indent="-228600">
              <a:buFont typeface="Times" charset="0"/>
              <a:buChar char="•"/>
              <a:defRPr/>
            </a:pPr>
            <a:endParaRPr lang="en-US" sz="2800" dirty="0">
              <a:latin typeface="Calibri" pitchFamily="34" charset="0"/>
            </a:endParaRPr>
          </a:p>
          <a:p>
            <a:pPr marL="2971800" lvl="6" indent="-228600">
              <a:buFont typeface="Times" charset="0"/>
              <a:buChar char="•"/>
              <a:defRPr/>
            </a:pPr>
            <a:r>
              <a:rPr lang="en-US" sz="2800" dirty="0">
                <a:latin typeface="Calibri" pitchFamily="34" charset="0"/>
              </a:rPr>
              <a:t>Increase their balance and agility.</a:t>
            </a:r>
            <a:endParaRPr lang="en-US" sz="3200" dirty="0">
              <a:latin typeface="Calibri" pitchFamily="34" charset="0"/>
            </a:endParaRPr>
          </a:p>
          <a:p>
            <a:pPr>
              <a:defRPr/>
            </a:pPr>
            <a:endParaRPr lang="en-US" sz="3200" dirty="0">
              <a:latin typeface="Calibri" pitchFamily="34" charset="0"/>
            </a:endParaRPr>
          </a:p>
        </p:txBody>
      </p:sp>
      <p:pic>
        <p:nvPicPr>
          <p:cNvPr id="11270" name="Picture 7">
            <a:extLst>
              <a:ext uri="{FF2B5EF4-FFF2-40B4-BE49-F238E27FC236}">
                <a16:creationId xmlns:a16="http://schemas.microsoft.com/office/drawing/2014/main" id="{65D9C24D-9749-6D40-E170-75718E8D096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67000"/>
            <a:ext cx="2524125"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3447</TotalTime>
  <Words>1308</Words>
  <Application>Microsoft Office PowerPoint</Application>
  <PresentationFormat>On-screen Show (4:3)</PresentationFormat>
  <Paragraphs>176</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vt:lpstr>
      <vt:lpstr>Office Theme</vt:lpstr>
      <vt:lpstr>PowerPoint Presentation</vt:lpstr>
      <vt:lpstr>Benefits of Active Physical Play  for Young Children </vt:lpstr>
      <vt:lpstr>Objectives</vt:lpstr>
      <vt:lpstr>Why is Active Physical Play so Important?</vt:lpstr>
      <vt:lpstr>What is Active Physical Play?</vt:lpstr>
      <vt:lpstr>Physical Benefits of Active Physical Play</vt:lpstr>
      <vt:lpstr>What Happens When Children Play</vt:lpstr>
      <vt:lpstr>What Happens When Children Play</vt:lpstr>
      <vt:lpstr>What Happens When Children Play</vt:lpstr>
      <vt:lpstr>Intellectual Benefits of  Active Physical Play</vt:lpstr>
      <vt:lpstr>Intellectual Benefits of  Active Physical Play</vt:lpstr>
      <vt:lpstr>Emotional and Social Benefits of Active Physical Play</vt:lpstr>
      <vt:lpstr>Communicating with Children about Active Physical Play</vt:lpstr>
      <vt:lpstr>Be consistent, truthful and repetitive in your messages to young children!</vt:lpstr>
      <vt:lpstr>What to Say</vt:lpstr>
      <vt:lpstr>My Pyramid Recommendations for Active Physical Play</vt:lpstr>
      <vt:lpstr>My Pyramid Recommendations for Active Physical Play</vt:lpstr>
      <vt:lpstr>My Pyramid Recommendations for Active Physical Play</vt:lpstr>
      <vt:lpstr>Supporting Active Physical Play</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Becky S</dc:creator>
  <cp:lastModifiedBy>Jessica Ly</cp:lastModifiedBy>
  <cp:revision>231</cp:revision>
  <dcterms:created xsi:type="dcterms:W3CDTF">2009-09-25T20:09:33Z</dcterms:created>
  <dcterms:modified xsi:type="dcterms:W3CDTF">2026-05-04T18:50:28Z</dcterms:modified>
</cp:coreProperties>
</file>