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94" r:id="rId3"/>
    <p:sldId id="287" r:id="rId4"/>
    <p:sldId id="29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300"/>
    <a:srgbClr val="D22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6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8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7E0D-B576-4FB8-B1E6-F4C0D3F194FA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13F03-4586-463F-9FF7-21EFDCDEB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8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0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7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9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7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9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5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94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8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D8EBF-C58D-46FA-A1D0-9D54DC11BAE0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C96A5-99A3-43EE-8B8D-5370B271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1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>
            <a:extLst>
              <a:ext uri="{FF2B5EF4-FFF2-40B4-BE49-F238E27FC236}">
                <a16:creationId xmlns:a16="http://schemas.microsoft.com/office/drawing/2014/main" id="{5F4AEACC-9C16-4745-B92E-6F17427C0707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4172391" cy="6858000"/>
          </a:xfrm>
          <a:custGeom>
            <a:avLst/>
            <a:gdLst>
              <a:gd name="connsiteX0" fmla="*/ 0 w 11127100"/>
              <a:gd name="connsiteY0" fmla="*/ 0 h 13717588"/>
              <a:gd name="connsiteX1" fmla="*/ 11127100 w 11127100"/>
              <a:gd name="connsiteY1" fmla="*/ 0 h 13717588"/>
              <a:gd name="connsiteX2" fmla="*/ 8708318 w 11127100"/>
              <a:gd name="connsiteY2" fmla="*/ 13717588 h 13717588"/>
              <a:gd name="connsiteX3" fmla="*/ 0 w 11127100"/>
              <a:gd name="connsiteY3" fmla="*/ 13717588 h 13717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7100" h="13717588">
                <a:moveTo>
                  <a:pt x="0" y="0"/>
                </a:moveTo>
                <a:lnTo>
                  <a:pt x="11127100" y="0"/>
                </a:lnTo>
                <a:lnTo>
                  <a:pt x="8708318" y="13717588"/>
                </a:lnTo>
                <a:lnTo>
                  <a:pt x="0" y="137175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6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34D998-E8A9-4C43-84AC-493E5AB12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67400"/>
            <a:ext cx="2477381" cy="6736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191E7B-2436-41BF-BCB7-AD9DF3E29180}"/>
              </a:ext>
            </a:extLst>
          </p:cNvPr>
          <p:cNvSpPr txBox="1"/>
          <p:nvPr/>
        </p:nvSpPr>
        <p:spPr>
          <a:xfrm>
            <a:off x="4243247" y="2845308"/>
            <a:ext cx="4441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1B300"/>
                </a:solidFill>
                <a:latin typeface="Franklin Gothic Demi" panose="020B0703020102020204" pitchFamily="34" charset="0"/>
              </a:rPr>
              <a:t>INTRODUCTION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E771799-E8EC-4DAF-86DD-F4086B44C6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81" y="502064"/>
            <a:ext cx="2812092" cy="29900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DD1279A-4F3F-43F8-8F46-B859E8D94777}"/>
              </a:ext>
            </a:extLst>
          </p:cNvPr>
          <p:cNvSpPr txBox="1"/>
          <p:nvPr/>
        </p:nvSpPr>
        <p:spPr>
          <a:xfrm>
            <a:off x="6670765" y="132732"/>
            <a:ext cx="5085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Franklin Gothic Medium" panose="020B0603020102020204" pitchFamily="34" charset="0"/>
              </a:rPr>
              <a:t>4th Edition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Franklin Gothic Medium" panose="020B0603020102020204" pitchFamily="34" charset="0"/>
                <a:sym typeface="Wingdings" panose="05000000000000000000" pitchFamily="2" charset="2"/>
              </a:rPr>
              <a:t>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Franklin Gothic Medium" panose="020B0603020102020204" pitchFamily="34" charset="0"/>
              </a:rPr>
              <a:t>ECS 013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D10C827-99C5-442D-B1AE-A6BDB03B9348}"/>
              </a:ext>
            </a:extLst>
          </p:cNvPr>
          <p:cNvSpPr txBox="1">
            <a:spLocks/>
          </p:cNvSpPr>
          <p:nvPr/>
        </p:nvSpPr>
        <p:spPr>
          <a:xfrm>
            <a:off x="4649780" y="6492875"/>
            <a:ext cx="4563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/>
              <a:t>© University of Idaho Extension—</a:t>
            </a:r>
            <a:r>
              <a:rPr lang="en-US" i="1" dirty="0"/>
              <a:t>Ready, Set, Food Safe </a:t>
            </a:r>
            <a:r>
              <a:rPr lang="en-US" dirty="0"/>
              <a:t>– 4th Edition</a:t>
            </a:r>
          </a:p>
        </p:txBody>
      </p:sp>
    </p:spTree>
    <p:extLst>
      <p:ext uri="{BB962C8B-B14F-4D97-AF65-F5344CB8AC3E}">
        <p14:creationId xmlns:p14="http://schemas.microsoft.com/office/powerpoint/2010/main" val="126584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84B61C-3EFE-4B59-A3AE-56614C31E0A2}"/>
              </a:ext>
            </a:extLst>
          </p:cNvPr>
          <p:cNvSpPr/>
          <p:nvPr/>
        </p:nvSpPr>
        <p:spPr>
          <a:xfrm>
            <a:off x="4678449" y="1713303"/>
            <a:ext cx="3979140" cy="3716382"/>
          </a:xfrm>
          <a:prstGeom prst="rect">
            <a:avLst/>
          </a:prstGeom>
          <a:solidFill>
            <a:srgbClr val="F1B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384BE0-773C-418E-8CF0-1D31F3D6299A}"/>
              </a:ext>
            </a:extLst>
          </p:cNvPr>
          <p:cNvSpPr/>
          <p:nvPr/>
        </p:nvSpPr>
        <p:spPr>
          <a:xfrm>
            <a:off x="191589" y="191588"/>
            <a:ext cx="8752114" cy="6470469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D0B25D-A52A-4B10-8211-E1CF85A0176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"/>
            <a:ext cx="431037" cy="903798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D6C08E70-EFD6-43C8-B0BC-9CC577691730}"/>
              </a:ext>
            </a:extLst>
          </p:cNvPr>
          <p:cNvSpPr txBox="1">
            <a:spLocks/>
          </p:cNvSpPr>
          <p:nvPr/>
        </p:nvSpPr>
        <p:spPr>
          <a:xfrm>
            <a:off x="484639" y="1086428"/>
            <a:ext cx="7886782" cy="461665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welcome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3F62B64A-4579-4EA2-B1D7-E5A7AB854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78" y="2037977"/>
            <a:ext cx="4018357" cy="467432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Clr>
                <a:srgbClr val="D22630"/>
              </a:buClr>
              <a:buNone/>
            </a:pPr>
            <a:r>
              <a:rPr lang="en-US" altLang="ko-KR" i="1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Ready, Set, Food Safe</a:t>
            </a:r>
            <a:r>
              <a:rPr lang="en-US" altLang="ko-KR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 is a program:</a:t>
            </a:r>
          </a:p>
          <a:p>
            <a:pPr eaLnBrk="1" hangingPunct="1">
              <a:lnSpc>
                <a:spcPct val="90000"/>
              </a:lnSpc>
              <a:buClr>
                <a:srgbClr val="D22630"/>
              </a:buClr>
              <a:buFont typeface="Webdings" panose="05030102010509060703" pitchFamily="18" charset="2"/>
              <a:buChar char="4"/>
            </a:pPr>
            <a:r>
              <a:rPr lang="en-US" altLang="ko-KR" sz="2400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Developed at the </a:t>
            </a:r>
            <a:br>
              <a:rPr lang="en-US" altLang="ko-KR" sz="2400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</a:br>
            <a:r>
              <a:rPr lang="en-US" altLang="ko-KR" sz="2400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University of Idaho</a:t>
            </a:r>
          </a:p>
          <a:p>
            <a:pPr eaLnBrk="1" hangingPunct="1">
              <a:lnSpc>
                <a:spcPct val="90000"/>
              </a:lnSpc>
              <a:buClr>
                <a:srgbClr val="D22630"/>
              </a:buClr>
              <a:buFont typeface="Webdings" panose="05030102010509060703" pitchFamily="18" charset="2"/>
              <a:buChar char="4"/>
            </a:pPr>
            <a:r>
              <a:rPr lang="en-US" altLang="ko-KR" sz="2400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Provides training in food safety as it applies to Idaho food service establishments</a:t>
            </a:r>
          </a:p>
          <a:p>
            <a:pPr eaLnBrk="1" hangingPunct="1">
              <a:lnSpc>
                <a:spcPct val="90000"/>
              </a:lnSpc>
              <a:buClr>
                <a:srgbClr val="D22630"/>
              </a:buClr>
              <a:buFont typeface="Webdings" panose="05030102010509060703" pitchFamily="18" charset="2"/>
              <a:buChar char="4"/>
            </a:pPr>
            <a:r>
              <a:rPr lang="en-US" altLang="ko-KR" sz="2400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For high school students</a:t>
            </a:r>
          </a:p>
        </p:txBody>
      </p:sp>
      <p:pic>
        <p:nvPicPr>
          <p:cNvPr id="1026" name="Picture 2" descr="Person Holding Square White Ceramic Plate">
            <a:extLst>
              <a:ext uri="{FF2B5EF4-FFF2-40B4-BE49-F238E27FC236}">
                <a16:creationId xmlns:a16="http://schemas.microsoft.com/office/drawing/2014/main" id="{D394F35A-F1D5-442D-A5A9-C036ACAE7C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2" r="10459"/>
          <a:stretch/>
        </p:blipFill>
        <p:spPr bwMode="auto">
          <a:xfrm>
            <a:off x="4566511" y="1816058"/>
            <a:ext cx="3979141" cy="371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24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6647189-9F97-48B2-B7BC-FBF1053D5070}"/>
              </a:ext>
            </a:extLst>
          </p:cNvPr>
          <p:cNvSpPr/>
          <p:nvPr/>
        </p:nvSpPr>
        <p:spPr>
          <a:xfrm>
            <a:off x="-113212" y="-78377"/>
            <a:ext cx="7628709" cy="7027817"/>
          </a:xfrm>
          <a:prstGeom prst="rect">
            <a:avLst/>
          </a:prstGeom>
          <a:solidFill>
            <a:srgbClr val="F1B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D0B25D-A52A-4B10-8211-E1CF85A0176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"/>
            <a:ext cx="431037" cy="903798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D6C08E70-EFD6-43C8-B0BC-9CC577691730}"/>
              </a:ext>
            </a:extLst>
          </p:cNvPr>
          <p:cNvSpPr txBox="1">
            <a:spLocks/>
          </p:cNvSpPr>
          <p:nvPr/>
        </p:nvSpPr>
        <p:spPr>
          <a:xfrm>
            <a:off x="482136" y="538870"/>
            <a:ext cx="7886782" cy="461665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preview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D43FFB-BA37-4253-AAD7-D609721D05D1}"/>
              </a:ext>
            </a:extLst>
          </p:cNvPr>
          <p:cNvSpPr txBox="1"/>
          <p:nvPr/>
        </p:nvSpPr>
        <p:spPr>
          <a:xfrm>
            <a:off x="937054" y="1934145"/>
            <a:ext cx="6164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22630"/>
              </a:buClr>
            </a:pPr>
            <a:r>
              <a:rPr lang="en-US" sz="2400" dirty="0">
                <a:latin typeface="Franklin Gothic Book" panose="020B0503020102020204" pitchFamily="34" charset="0"/>
              </a:rPr>
              <a:t>with activities and songs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9B3859C-1A88-43B6-A184-49831667E61E}"/>
              </a:ext>
            </a:extLst>
          </p:cNvPr>
          <p:cNvSpPr txBox="1">
            <a:spLocks/>
          </p:cNvSpPr>
          <p:nvPr/>
        </p:nvSpPr>
        <p:spPr>
          <a:xfrm>
            <a:off x="1015074" y="1672467"/>
            <a:ext cx="3988632" cy="46423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9 lessons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741E7A-8168-4698-AAAE-D5877E2228E7}"/>
              </a:ext>
            </a:extLst>
          </p:cNvPr>
          <p:cNvSpPr txBox="1">
            <a:spLocks/>
          </p:cNvSpPr>
          <p:nvPr/>
        </p:nvSpPr>
        <p:spPr>
          <a:xfrm>
            <a:off x="1015074" y="2770748"/>
            <a:ext cx="6164213" cy="46423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Understanding checks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47DD9EE-E57A-4A95-B69E-7CC89B2EC8F7}"/>
              </a:ext>
            </a:extLst>
          </p:cNvPr>
          <p:cNvSpPr txBox="1">
            <a:spLocks/>
          </p:cNvSpPr>
          <p:nvPr/>
        </p:nvSpPr>
        <p:spPr>
          <a:xfrm>
            <a:off x="1015074" y="3860502"/>
            <a:ext cx="3565632" cy="46423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Fill-in notes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2A08D1-EB85-46E1-B019-73A3EF07F9B1}"/>
              </a:ext>
            </a:extLst>
          </p:cNvPr>
          <p:cNvSpPr txBox="1"/>
          <p:nvPr/>
        </p:nvSpPr>
        <p:spPr>
          <a:xfrm>
            <a:off x="937054" y="4162071"/>
            <a:ext cx="5999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22630"/>
              </a:buClr>
            </a:pPr>
            <a:r>
              <a:rPr lang="en-US" sz="2400" dirty="0">
                <a:latin typeface="Franklin Gothic Book" panose="020B0503020102020204" pitchFamily="34" charset="0"/>
              </a:rPr>
              <a:t>to help you study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1EC1BE-04EC-410F-9F7F-ECBA79585091}"/>
              </a:ext>
            </a:extLst>
          </p:cNvPr>
          <p:cNvSpPr txBox="1"/>
          <p:nvPr/>
        </p:nvSpPr>
        <p:spPr>
          <a:xfrm>
            <a:off x="937053" y="3020281"/>
            <a:ext cx="7558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22630"/>
              </a:buClr>
            </a:pPr>
            <a:r>
              <a:rPr lang="en-US" sz="2400" dirty="0">
                <a:latin typeface="Franklin Gothic Book" panose="020B0503020102020204" pitchFamily="34" charset="0"/>
              </a:rPr>
              <a:t>at the end of each lesson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E271BE1-8E97-4646-8DEF-23D497F5814B}"/>
              </a:ext>
            </a:extLst>
          </p:cNvPr>
          <p:cNvSpPr txBox="1">
            <a:spLocks/>
          </p:cNvSpPr>
          <p:nvPr/>
        </p:nvSpPr>
        <p:spPr>
          <a:xfrm>
            <a:off x="482136" y="877790"/>
            <a:ext cx="7886782" cy="417037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What to expect</a:t>
            </a:r>
            <a:endParaRPr kumimoji="0" lang="en-US" sz="24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B653FF-E10C-4DDC-BEB2-3B79E7EF1459}"/>
              </a:ext>
            </a:extLst>
          </p:cNvPr>
          <p:cNvSpPr/>
          <p:nvPr/>
        </p:nvSpPr>
        <p:spPr>
          <a:xfrm>
            <a:off x="7584809" y="-84909"/>
            <a:ext cx="74379" cy="7027817"/>
          </a:xfrm>
          <a:prstGeom prst="rect">
            <a:avLst/>
          </a:prstGeom>
          <a:solidFill>
            <a:srgbClr val="F1B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7E0F40-5051-4CF7-AF89-5F181A27A7F4}"/>
              </a:ext>
            </a:extLst>
          </p:cNvPr>
          <p:cNvSpPr/>
          <p:nvPr/>
        </p:nvSpPr>
        <p:spPr>
          <a:xfrm>
            <a:off x="7721594" y="-78377"/>
            <a:ext cx="74379" cy="7027817"/>
          </a:xfrm>
          <a:prstGeom prst="rect">
            <a:avLst/>
          </a:prstGeom>
          <a:solidFill>
            <a:srgbClr val="D226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154D906-8090-426B-9AAE-2658DD71E69F}"/>
              </a:ext>
            </a:extLst>
          </p:cNvPr>
          <p:cNvSpPr txBox="1">
            <a:spLocks/>
          </p:cNvSpPr>
          <p:nvPr/>
        </p:nvSpPr>
        <p:spPr>
          <a:xfrm>
            <a:off x="1015075" y="4975517"/>
            <a:ext cx="5329925" cy="46423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Certification test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AC6E59-2E56-414D-961C-2F7B2AEF1C73}"/>
              </a:ext>
            </a:extLst>
          </p:cNvPr>
          <p:cNvSpPr txBox="1"/>
          <p:nvPr/>
        </p:nvSpPr>
        <p:spPr>
          <a:xfrm>
            <a:off x="937055" y="5248207"/>
            <a:ext cx="5999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D22630"/>
              </a:buClr>
            </a:pPr>
            <a:r>
              <a:rPr lang="en-US" sz="2400" dirty="0">
                <a:latin typeface="Franklin Gothic Book" panose="020B0503020102020204" pitchFamily="34" charset="0"/>
              </a:rPr>
              <a:t>pass with 80% to receive Idaho food safety and sanitation certificate, good for 5 years</a:t>
            </a:r>
          </a:p>
        </p:txBody>
      </p:sp>
    </p:spTree>
    <p:extLst>
      <p:ext uri="{BB962C8B-B14F-4D97-AF65-F5344CB8AC3E}">
        <p14:creationId xmlns:p14="http://schemas.microsoft.com/office/powerpoint/2010/main" val="263970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rson Holding Pen Leaning on Table">
            <a:extLst>
              <a:ext uri="{FF2B5EF4-FFF2-40B4-BE49-F238E27FC236}">
                <a16:creationId xmlns:a16="http://schemas.microsoft.com/office/drawing/2014/main" id="{C0273C71-B6B5-4F3B-8441-2369DE2C59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76" r="23681"/>
          <a:stretch/>
        </p:blipFill>
        <p:spPr bwMode="auto">
          <a:xfrm>
            <a:off x="4981305" y="0"/>
            <a:ext cx="4302033" cy="6876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6D0B25D-A52A-4B10-8211-E1CF85A0176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"/>
            <a:ext cx="431037" cy="903798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D6C08E70-EFD6-43C8-B0BC-9CC577691730}"/>
              </a:ext>
            </a:extLst>
          </p:cNvPr>
          <p:cNvSpPr txBox="1">
            <a:spLocks/>
          </p:cNvSpPr>
          <p:nvPr/>
        </p:nvSpPr>
        <p:spPr>
          <a:xfrm>
            <a:off x="330925" y="1086428"/>
            <a:ext cx="8110167" cy="46166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699" rtl="0" eaLnBrk="1" latinLnBrk="0" hangingPunct="1">
              <a:lnSpc>
                <a:spcPts val="3563"/>
              </a:lnSpc>
              <a:spcBef>
                <a:spcPct val="0"/>
              </a:spcBef>
              <a:buNone/>
              <a:defRPr sz="3375" b="1" i="0" kern="1200" cap="all" baseline="0">
                <a:solidFill>
                  <a:schemeClr val="tx1"/>
                </a:solidFill>
                <a:latin typeface="Franklin Gothic Demi" panose="020B0603020102020204" pitchFamily="34" charset="0"/>
                <a:ea typeface="Franklin Gothic Demi" panose="020B0603020102020204" pitchFamily="34" charset="0"/>
                <a:cs typeface="Franklin Gothic Demi" panose="020B0603020102020204" pitchFamily="34" charset="0"/>
              </a:defRPr>
            </a:lvl1pPr>
          </a:lstStyle>
          <a:p>
            <a:pPr marL="0" marR="0" lvl="0" indent="0" algn="l" defTabSz="914699" rtl="0" eaLnBrk="1" fontAlgn="auto" latinLnBrk="0" hangingPunct="1">
              <a:lnSpc>
                <a:spcPts val="356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 panose="020B0603020102020204" pitchFamily="34" charset="0"/>
              </a:rPr>
              <a:t>Food safety songs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A38F91-5711-4A85-8BFD-C4C863BDAF6F}"/>
              </a:ext>
            </a:extLst>
          </p:cNvPr>
          <p:cNvSpPr/>
          <p:nvPr/>
        </p:nvSpPr>
        <p:spPr>
          <a:xfrm>
            <a:off x="191589" y="191588"/>
            <a:ext cx="4606834" cy="6470469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BF2E6FC-0F48-45BA-9F23-B51B837D0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87" y="2025120"/>
            <a:ext cx="3710983" cy="4306012"/>
          </a:xfrm>
        </p:spPr>
        <p:txBody>
          <a:bodyPr>
            <a:normAutofit fontScale="92500" lnSpcReduction="10000"/>
          </a:bodyPr>
          <a:lstStyle/>
          <a:p>
            <a:pPr marL="339725" indent="-339725">
              <a:buClr>
                <a:srgbClr val="D22630"/>
              </a:buClr>
              <a:buFont typeface="Webdings" panose="05030102010509060703" pitchFamily="18" charset="2"/>
              <a:buChar char="4"/>
            </a:pPr>
            <a:r>
              <a:rPr lang="en-US" altLang="ko-KR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Lyrics written by Dr. Carl Winter, Extension Food Toxicologist and Director of the Food Safe Program, University of California</a:t>
            </a:r>
          </a:p>
          <a:p>
            <a:pPr marL="339725" indent="-339725">
              <a:buClr>
                <a:srgbClr val="D22630"/>
              </a:buClr>
              <a:buFont typeface="Webdings" panose="05030102010509060703" pitchFamily="18" charset="2"/>
              <a:buChar char="4"/>
            </a:pPr>
            <a:r>
              <a:rPr lang="en-US" altLang="ko-KR" dirty="0">
                <a:latin typeface="Franklin Gothic Book" panose="020B0503020102020204" pitchFamily="34" charset="0"/>
                <a:ea typeface="ＭＳ Ｐゴシック" panose="020B0600070205080204" pitchFamily="34" charset="-128"/>
                <a:cs typeface="Tahoma" panose="020B0604030504040204" pitchFamily="34" charset="0"/>
              </a:rPr>
              <a:t>Winter combined scientific and musical training to write parodies of popular songs to enhance food safety education</a:t>
            </a:r>
          </a:p>
        </p:txBody>
      </p:sp>
    </p:spTree>
    <p:extLst>
      <p:ext uri="{BB962C8B-B14F-4D97-AF65-F5344CB8AC3E}">
        <p14:creationId xmlns:p14="http://schemas.microsoft.com/office/powerpoint/2010/main" val="2656946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120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Webdings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Doty, Erin (edoty@uidaho.edu)</dc:creator>
  <cp:lastModifiedBy>Doty, Erin (edoty@uidaho.edu)</cp:lastModifiedBy>
  <cp:revision>34</cp:revision>
  <dcterms:created xsi:type="dcterms:W3CDTF">2019-05-15T18:59:01Z</dcterms:created>
  <dcterms:modified xsi:type="dcterms:W3CDTF">2019-07-18T14:36:16Z</dcterms:modified>
</cp:coreProperties>
</file>