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86" r:id="rId3"/>
    <p:sldId id="259" r:id="rId4"/>
    <p:sldId id="260" r:id="rId5"/>
    <p:sldId id="262" r:id="rId6"/>
    <p:sldId id="263" r:id="rId7"/>
    <p:sldId id="264" r:id="rId8"/>
    <p:sldId id="293" r:id="rId9"/>
    <p:sldId id="267" r:id="rId10"/>
    <p:sldId id="288" r:id="rId11"/>
    <p:sldId id="270" r:id="rId12"/>
    <p:sldId id="291" r:id="rId13"/>
    <p:sldId id="290" r:id="rId14"/>
    <p:sldId id="292"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41" autoAdjust="0"/>
  </p:normalViewPr>
  <p:slideViewPr>
    <p:cSldViewPr>
      <p:cViewPr varScale="1">
        <p:scale>
          <a:sx n="95" d="100"/>
          <a:sy n="95" d="100"/>
        </p:scale>
        <p:origin x="3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52279A-C898-AB16-CF8F-B510F6ABD3D1}"/>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B811FDB-C491-8772-E034-FEB4828E3B8F}"/>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0943A12-EAE0-4F75-8758-B9F42905C969}" type="datetimeFigureOut">
              <a:rPr lang="en-US"/>
              <a:pPr>
                <a:defRPr/>
              </a:pPr>
              <a:t>5/4/2026</a:t>
            </a:fld>
            <a:endParaRPr lang="en-US"/>
          </a:p>
        </p:txBody>
      </p:sp>
      <p:sp>
        <p:nvSpPr>
          <p:cNvPr id="4" name="Slide Image Placeholder 3">
            <a:extLst>
              <a:ext uri="{FF2B5EF4-FFF2-40B4-BE49-F238E27FC236}">
                <a16:creationId xmlns:a16="http://schemas.microsoft.com/office/drawing/2014/main" id="{F2C8602F-768C-5F19-086B-9B44E57C0A3F}"/>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12C85501-D9DA-3D07-D73A-FDB59880469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70FE7E-269C-B6A7-B419-6E614DEC8BB3}"/>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A7B2607-8A8B-136A-07B2-DEFB32843A1B}"/>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BDB1F2B3-3B68-467B-BF5C-6A44049AA2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84235C7-D000-0257-3C75-64B1204F005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9664BB-A8AF-4B52-8946-339B3603A3DF}"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18435" name="Rectangle 2">
            <a:extLst>
              <a:ext uri="{FF2B5EF4-FFF2-40B4-BE49-F238E27FC236}">
                <a16:creationId xmlns:a16="http://schemas.microsoft.com/office/drawing/2014/main" id="{D73068B4-9F36-57C9-CD8C-B730F1AF9A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719912D2-A51E-3C3C-1EBC-D1B3A516F7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are viewing a presentation on active play for young children. This presentation will provide the information you need to offer young children developmentally supportive and appropriate experiences and interactions, that will best support their growth and development.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7822FD6-E8AF-8C75-A7DB-A05CC9547E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DA84EA6-7798-EF6D-636C-C7F434F94F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lifestyle choices you make for yourself and those in your care affect each person’s health and well-being now, as well as in the future. Poor choices, including an unhealthy diet and sedentary behavior, are contributing factors to many health problems. </a:t>
            </a:r>
          </a:p>
        </p:txBody>
      </p:sp>
      <p:sp>
        <p:nvSpPr>
          <p:cNvPr id="4" name="Slide Number Placeholder 3">
            <a:extLst>
              <a:ext uri="{FF2B5EF4-FFF2-40B4-BE49-F238E27FC236}">
                <a16:creationId xmlns:a16="http://schemas.microsoft.com/office/drawing/2014/main" id="{A8674E3E-052C-8A04-C8A5-1CCE7CF7A17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193308-B196-48DA-B6EC-A5FC5AE12C91}"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B479510-8E48-D507-5898-4D72CE1B8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8760F67-B159-75C2-5054-31734AEFCC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Children should to be encouraged and be given the opportunity for to be active every day of the week for at least 30-60 minutes a day. </a:t>
            </a:r>
          </a:p>
          <a:p>
            <a:pPr eaLnBrk="1" hangingPunct="1">
              <a:spcBef>
                <a:spcPct val="0"/>
              </a:spcBef>
            </a:pPr>
            <a:endParaRPr lang="en-US" altLang="en-US"/>
          </a:p>
          <a:p>
            <a:pPr eaLnBrk="1" hangingPunct="1">
              <a:spcBef>
                <a:spcPct val="0"/>
              </a:spcBef>
            </a:pPr>
            <a:r>
              <a:rPr lang="en-US" altLang="en-US"/>
              <a:t>Remember that there is a wide range in abilities of toddlers and young children, so activities should be tailored to the child—concentrating on actions rather than outcomes. </a:t>
            </a:r>
          </a:p>
          <a:p>
            <a:pPr eaLnBrk="1" hangingPunct="1">
              <a:spcBef>
                <a:spcPct val="0"/>
              </a:spcBef>
            </a:pPr>
            <a:endParaRPr lang="en-US" altLang="en-US"/>
          </a:p>
        </p:txBody>
      </p:sp>
      <p:sp>
        <p:nvSpPr>
          <p:cNvPr id="39939" name="Slide Number Placeholder 3">
            <a:extLst>
              <a:ext uri="{FF2B5EF4-FFF2-40B4-BE49-F238E27FC236}">
                <a16:creationId xmlns:a16="http://schemas.microsoft.com/office/drawing/2014/main" id="{3B31549F-0A3C-D8E6-71EE-9D68E345E73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BA55F7-79D7-42AF-8000-473D3F8AE1C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3DCC24D-E8E8-6B2E-6D3C-2B2E03C109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780F8C1-3D5B-76F8-85CF-5619DF26F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cs typeface="Times New Roman" panose="02020603050405020304" pitchFamily="18" charset="0"/>
              </a:rPr>
              <a:t>With the high prevalence of childhood obesity, it is unlikely that healthcare professionals alone can solve this serious health problem. </a:t>
            </a:r>
            <a:r>
              <a:rPr lang="en-US" altLang="en-US"/>
              <a:t>Teachers and parents are the most influential and important resource young children have.</a:t>
            </a:r>
            <a:endParaRPr lang="en-US" altLang="en-US" b="1">
              <a:cs typeface="Times New Roman" panose="02020603050405020304" pitchFamily="18" charset="0"/>
            </a:endParaRPr>
          </a:p>
          <a:p>
            <a:pPr>
              <a:spcBef>
                <a:spcPct val="0"/>
              </a:spcBef>
            </a:pPr>
            <a:endParaRPr lang="en-US" altLang="en-US">
              <a:cs typeface="Times New Roman" panose="02020603050405020304" pitchFamily="18" charset="0"/>
            </a:endParaRPr>
          </a:p>
          <a:p>
            <a:pPr eaLnBrk="1" hangingPunct="1">
              <a:spcBef>
                <a:spcPct val="0"/>
              </a:spcBef>
            </a:pPr>
            <a:r>
              <a:rPr lang="en-US" altLang="en-US">
                <a:cs typeface="Times New Roman" panose="02020603050405020304" pitchFamily="18" charset="0"/>
              </a:rPr>
              <a:t>By getting parents, teachers, and healthcare providers to work together as partners, children have the opportunity to adopt a balanced, active, healthy lifestyle now, which will affect and enhance their future. </a:t>
            </a:r>
            <a:endParaRPr lang="en-US" altLang="en-US"/>
          </a:p>
          <a:p>
            <a:pPr eaLnBrk="1" hangingPunct="1">
              <a:spcBef>
                <a:spcPct val="0"/>
              </a:spcBef>
            </a:pPr>
            <a:endParaRPr lang="en-US" altLang="en-US"/>
          </a:p>
        </p:txBody>
      </p:sp>
      <p:sp>
        <p:nvSpPr>
          <p:cNvPr id="2" name="Slide Number Placeholder 3">
            <a:extLst>
              <a:ext uri="{FF2B5EF4-FFF2-40B4-BE49-F238E27FC236}">
                <a16:creationId xmlns:a16="http://schemas.microsoft.com/office/drawing/2014/main" id="{6FC2D4B5-95C3-468C-0FBE-D710DEF4E8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F0E0D7-F312-4ACA-8C8E-827CCE8E922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88DBE19-35DC-7548-4F42-DE937137E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606661D-0861-4B50-6A4A-8373DBE37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Young children are physically active in different ways and for different reasons than adolescents and adults. It is essential for active play to be promoted and encouraged both at home and at in the early childhood program setting.  </a:t>
            </a:r>
          </a:p>
          <a:p>
            <a:pPr eaLnBrk="1" hangingPunct="1">
              <a:spcBef>
                <a:spcPct val="0"/>
              </a:spcBef>
            </a:pPr>
            <a:endParaRPr lang="en-US" altLang="en-US"/>
          </a:p>
          <a:p>
            <a:pPr eaLnBrk="1" hangingPunct="1">
              <a:spcBef>
                <a:spcPct val="0"/>
              </a:spcBef>
            </a:pPr>
            <a:r>
              <a:rPr lang="en-US" altLang="en-US"/>
              <a:t>Physical fitness, health and wellness habits are formed early on in life. Children and their families benefit from caregivers that ensure and promote an active lifestyle, physical development and health by prompting children to participate in active physical play daily.</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CFC573E3-AADD-E713-FA5D-2440AE497516}"/>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9E40786-8E99-432A-AEBF-577DF7188621}"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F172449-D541-F8D3-E15E-39A44231B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F605991-CABA-8D8D-7094-5B4D187A2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Many times we take for granted the opportunity we have been given to make a lasting, positive contribution in the lives of young children in our care and to make a significant difference in the world.  It is important to remember that time is precious but so is a healthy childhood.</a:t>
            </a:r>
          </a:p>
          <a:p>
            <a:endParaRPr lang="en-US" altLang="en-US"/>
          </a:p>
          <a:p>
            <a:r>
              <a:rPr lang="en-US" altLang="en-US"/>
              <a:t>Bredekamp, S. (2010) Effective Practices in Early Childhood Education: Building a Foundation. New Jersey. Merrill Pg. 498.  </a:t>
            </a:r>
            <a:endParaRPr lang="en-US" altLang="en-US" b="1"/>
          </a:p>
          <a:p>
            <a:endParaRPr lang="en-US" altLang="en-US"/>
          </a:p>
        </p:txBody>
      </p:sp>
      <p:sp>
        <p:nvSpPr>
          <p:cNvPr id="4" name="Slide Number Placeholder 3">
            <a:extLst>
              <a:ext uri="{FF2B5EF4-FFF2-40B4-BE49-F238E27FC236}">
                <a16:creationId xmlns:a16="http://schemas.microsoft.com/office/drawing/2014/main" id="{C9D866B1-8DE1-A6AA-F5C9-0278373765A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EB03C8-588D-4B0B-B0D9-501B5004995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162989F-D41D-FD26-BB03-55E864721C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38D19EC-9B24-C6B5-43F8-F2548CB017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presentation is intended for trainers to provide detailed information about active play for young children.</a:t>
            </a:r>
          </a:p>
          <a:p>
            <a:pPr eaLnBrk="1" hangingPunct="1"/>
            <a:endParaRPr lang="en-US" altLang="en-US"/>
          </a:p>
        </p:txBody>
      </p:sp>
      <p:sp>
        <p:nvSpPr>
          <p:cNvPr id="4" name="Slide Number Placeholder 3">
            <a:extLst>
              <a:ext uri="{FF2B5EF4-FFF2-40B4-BE49-F238E27FC236}">
                <a16:creationId xmlns:a16="http://schemas.microsoft.com/office/drawing/2014/main" id="{079A0884-6DBB-95F3-2EE0-3EA72A48A59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1807E0-38FB-45D9-9373-E8C7064BD8D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B0C843D-A86E-C2E9-4D18-AFEAAC60E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19B28BF-3CED-1B24-4907-4FB7521F51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511704E9-F6EF-6576-3966-40F525E3345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1492C7-720F-41A9-8D7B-F5165A6DB6E9}"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7D62289-CCFA-4BAF-AC1F-C65E590034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79A6601-88CE-4804-EF0D-BC3D76DD9F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a:t>Play improves all aspects of children’s well-being. This includes cognitive skills, physical development, social and emotional skills, and communication skills. For children, being physically active consists of active playing. </a:t>
            </a:r>
          </a:p>
          <a:p>
            <a:pPr eaLnBrk="1" hangingPunct="1">
              <a:spcBef>
                <a:spcPct val="0"/>
              </a:spcBef>
            </a:pPr>
            <a:endParaRPr lang="en-US" altLang="en-US"/>
          </a:p>
        </p:txBody>
      </p:sp>
      <p:sp>
        <p:nvSpPr>
          <p:cNvPr id="2" name="Slide Number Placeholder 3">
            <a:extLst>
              <a:ext uri="{FF2B5EF4-FFF2-40B4-BE49-F238E27FC236}">
                <a16:creationId xmlns:a16="http://schemas.microsoft.com/office/drawing/2014/main" id="{3264E33C-2F0B-79A4-1CB1-B6E701A68D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D1061D-B9B2-44D1-B6EC-AF13B88DCFCE}"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D4BD216-130A-D8E7-3C39-01D5E9F746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F09A641-5A0B-F571-5735-1789366CFF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young children, active play goes hand in hand with learning, communicating, and connecting with people and the world around them. Not only is active play fun, but it also provides young children with a variety of different learning opportunities.</a:t>
            </a:r>
          </a:p>
          <a:p>
            <a:pPr eaLnBrk="1" hangingPunct="1">
              <a:spcBef>
                <a:spcPct val="0"/>
              </a:spcBef>
            </a:pPr>
            <a:r>
              <a:rPr lang="en-US" altLang="en-US"/>
              <a:t>The United States Department of Agriculture has materials to help with active play.</a:t>
            </a:r>
          </a:p>
          <a:p>
            <a:pPr eaLnBrk="1" hangingPunct="1">
              <a:spcBef>
                <a:spcPct val="0"/>
              </a:spcBef>
            </a:pPr>
            <a:endParaRPr lang="en-US" altLang="en-US"/>
          </a:p>
        </p:txBody>
      </p:sp>
      <p:sp>
        <p:nvSpPr>
          <p:cNvPr id="25603" name="Slide Number Placeholder 3">
            <a:extLst>
              <a:ext uri="{FF2B5EF4-FFF2-40B4-BE49-F238E27FC236}">
                <a16:creationId xmlns:a16="http://schemas.microsoft.com/office/drawing/2014/main" id="{1EC59650-2E0C-5638-2D7B-912CB55AFC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7C9B73-96B0-443F-8671-349F7D0A421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395D9F7-7EDA-9047-8E57-96A350DA7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F0C4F51-15D7-D477-DC40-A18F12B7B0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Through these experiences and interactions with the world, children learn about their environment and the people in their environment .</a:t>
            </a:r>
          </a:p>
          <a:p>
            <a:endParaRPr lang="en-US" altLang="en-US"/>
          </a:p>
        </p:txBody>
      </p:sp>
      <p:sp>
        <p:nvSpPr>
          <p:cNvPr id="4" name="Slide Number Placeholder 3">
            <a:extLst>
              <a:ext uri="{FF2B5EF4-FFF2-40B4-BE49-F238E27FC236}">
                <a16:creationId xmlns:a16="http://schemas.microsoft.com/office/drawing/2014/main" id="{47766503-92B5-55EB-CCC6-EA4D0C35C10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BEFC4C-760E-4DBD-96F5-991AD64CDEB2}"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3CDD89E-B218-AC26-234A-E20AC92C4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E1A4520-6729-136C-C6DD-7B4F43C91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endParaRPr lang="en-US" altLang="en-US"/>
          </a:p>
          <a:p>
            <a:pPr defTabSz="930275"/>
            <a:r>
              <a:rPr lang="en-US" altLang="en-US"/>
              <a:t>Developmentally appropriate activities are meaningful to the children who experience them and serve as opportunities to learn and practice skills related to their current developmental stage and age. Developmentally appropriate practices meet children where they are as individuals and challenge them to work toward attainable goals.</a:t>
            </a:r>
          </a:p>
          <a:p>
            <a:pPr defTabSz="930275"/>
            <a:endParaRPr lang="en-US" altLang="en-US"/>
          </a:p>
          <a:p>
            <a:pPr defTabSz="930275"/>
            <a:r>
              <a:rPr lang="en-US" altLang="en-US"/>
              <a:t>Bredekamp, S. (2010) Effective Practices in Early Childhood Education: Building a Foundation. New Jersey. Merrill Pg. 72.  </a:t>
            </a:r>
            <a:endParaRPr lang="en-US" altLang="en-US" b="1"/>
          </a:p>
          <a:p>
            <a:pPr defTabSz="930275"/>
            <a:endParaRPr lang="en-US" altLang="en-US"/>
          </a:p>
          <a:p>
            <a:pPr defTabSz="930275"/>
            <a:endParaRPr lang="en-US" altLang="en-US"/>
          </a:p>
        </p:txBody>
      </p:sp>
      <p:sp>
        <p:nvSpPr>
          <p:cNvPr id="4" name="Slide Number Placeholder 3">
            <a:extLst>
              <a:ext uri="{FF2B5EF4-FFF2-40B4-BE49-F238E27FC236}">
                <a16:creationId xmlns:a16="http://schemas.microsoft.com/office/drawing/2014/main" id="{92F4B9A2-814F-5795-39A2-8C97F226836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1733BB-932D-40EC-BF80-52617594C153}"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E67C3FE-4502-55B1-222F-27D516863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1FCF3C5-D2C5-5E39-E3DF-FDF0933DB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Active play in the early years of life, is a very important part of development that helps children grow intellectually, emotionally and physically. </a:t>
            </a:r>
          </a:p>
          <a:p>
            <a:pPr eaLnBrk="1" hangingPunct="1">
              <a:spcBef>
                <a:spcPct val="0"/>
              </a:spcBef>
            </a:pPr>
            <a:r>
              <a:rPr lang="en-US" altLang="en-US"/>
              <a:t>When choosing play activities for infants, toddlers and young children, focus on activities that are age appropriate, developmentally supportive, and fun.</a:t>
            </a:r>
          </a:p>
          <a:p>
            <a:endParaRPr lang="en-US" altLang="en-US"/>
          </a:p>
        </p:txBody>
      </p:sp>
      <p:sp>
        <p:nvSpPr>
          <p:cNvPr id="4" name="Slide Number Placeholder 3">
            <a:extLst>
              <a:ext uri="{FF2B5EF4-FFF2-40B4-BE49-F238E27FC236}">
                <a16:creationId xmlns:a16="http://schemas.microsoft.com/office/drawing/2014/main" id="{BBCE7859-F446-7BA5-D3A5-3A8C0B8E991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5FCD19-4AB4-47C0-9302-7754F236DF44}"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88FD9EE-86F9-F2B8-B808-ACB990525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6702D85-498A-C817-D32D-C8CBDCDD94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that isn’t enough, active play keeps your heart healthy and strong, provides social experiences, supports good sleep, and improves academic performance.  </a:t>
            </a:r>
          </a:p>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394963A3-779A-2AAC-2CC9-CFF5AA08D6A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C109C9-2D09-48E3-AEAF-606E5A8589CC}"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DFDBE2-55D4-0382-F80D-A5A19D8F8EC8}"/>
              </a:ext>
            </a:extLst>
          </p:cNvPr>
          <p:cNvSpPr>
            <a:spLocks noGrp="1"/>
          </p:cNvSpPr>
          <p:nvPr>
            <p:ph type="dt" sz="half" idx="10"/>
          </p:nvPr>
        </p:nvSpPr>
        <p:spPr/>
        <p:txBody>
          <a:bodyPr/>
          <a:lstStyle>
            <a:lvl1pPr>
              <a:defRPr/>
            </a:lvl1pPr>
          </a:lstStyle>
          <a:p>
            <a:pPr>
              <a:defRPr/>
            </a:pPr>
            <a:fld id="{CBD8E478-772A-4273-B876-F97FF55D4269}" type="datetimeFigureOut">
              <a:rPr lang="en-US"/>
              <a:pPr>
                <a:defRPr/>
              </a:pPr>
              <a:t>5/4/2026</a:t>
            </a:fld>
            <a:endParaRPr lang="en-US"/>
          </a:p>
        </p:txBody>
      </p:sp>
      <p:sp>
        <p:nvSpPr>
          <p:cNvPr id="5" name="Footer Placeholder 4">
            <a:extLst>
              <a:ext uri="{FF2B5EF4-FFF2-40B4-BE49-F238E27FC236}">
                <a16:creationId xmlns:a16="http://schemas.microsoft.com/office/drawing/2014/main" id="{9BC239BF-650E-5453-C7D2-BF4599CEDF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23A8C1-3131-3D76-B6B4-F9D59D242473}"/>
              </a:ext>
            </a:extLst>
          </p:cNvPr>
          <p:cNvSpPr>
            <a:spLocks noGrp="1"/>
          </p:cNvSpPr>
          <p:nvPr>
            <p:ph type="sldNum" sz="quarter" idx="12"/>
          </p:nvPr>
        </p:nvSpPr>
        <p:spPr/>
        <p:txBody>
          <a:bodyPr/>
          <a:lstStyle>
            <a:lvl1pPr>
              <a:defRPr/>
            </a:lvl1pPr>
          </a:lstStyle>
          <a:p>
            <a:fld id="{56446444-B887-4474-AC76-34C55DC5FC61}" type="slidenum">
              <a:rPr lang="en-US" altLang="en-US"/>
              <a:pPr/>
              <a:t>‹#›</a:t>
            </a:fld>
            <a:endParaRPr lang="en-US" altLang="en-US"/>
          </a:p>
        </p:txBody>
      </p:sp>
    </p:spTree>
    <p:extLst>
      <p:ext uri="{BB962C8B-B14F-4D97-AF65-F5344CB8AC3E}">
        <p14:creationId xmlns:p14="http://schemas.microsoft.com/office/powerpoint/2010/main" val="174460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57C2D-26F5-BD48-5D99-670E26180566}"/>
              </a:ext>
            </a:extLst>
          </p:cNvPr>
          <p:cNvSpPr>
            <a:spLocks noGrp="1"/>
          </p:cNvSpPr>
          <p:nvPr>
            <p:ph type="dt" sz="half" idx="10"/>
          </p:nvPr>
        </p:nvSpPr>
        <p:spPr/>
        <p:txBody>
          <a:bodyPr/>
          <a:lstStyle>
            <a:lvl1pPr>
              <a:defRPr/>
            </a:lvl1pPr>
          </a:lstStyle>
          <a:p>
            <a:pPr>
              <a:defRPr/>
            </a:pPr>
            <a:fld id="{6FA5E630-E1BF-4CAA-9282-B22DFEF8F13F}" type="datetimeFigureOut">
              <a:rPr lang="en-US"/>
              <a:pPr>
                <a:defRPr/>
              </a:pPr>
              <a:t>5/4/2026</a:t>
            </a:fld>
            <a:endParaRPr lang="en-US"/>
          </a:p>
        </p:txBody>
      </p:sp>
      <p:sp>
        <p:nvSpPr>
          <p:cNvPr id="5" name="Footer Placeholder 4">
            <a:extLst>
              <a:ext uri="{FF2B5EF4-FFF2-40B4-BE49-F238E27FC236}">
                <a16:creationId xmlns:a16="http://schemas.microsoft.com/office/drawing/2014/main" id="{301E2F3E-2A21-7F67-1A8D-27ECCD7485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A25A7E-2760-A917-AE7F-D7B9CF200302}"/>
              </a:ext>
            </a:extLst>
          </p:cNvPr>
          <p:cNvSpPr>
            <a:spLocks noGrp="1"/>
          </p:cNvSpPr>
          <p:nvPr>
            <p:ph type="sldNum" sz="quarter" idx="12"/>
          </p:nvPr>
        </p:nvSpPr>
        <p:spPr/>
        <p:txBody>
          <a:bodyPr/>
          <a:lstStyle>
            <a:lvl1pPr>
              <a:defRPr/>
            </a:lvl1pPr>
          </a:lstStyle>
          <a:p>
            <a:fld id="{A5982176-A352-4BFE-91A1-50C92389400F}" type="slidenum">
              <a:rPr lang="en-US" altLang="en-US"/>
              <a:pPr/>
              <a:t>‹#›</a:t>
            </a:fld>
            <a:endParaRPr lang="en-US" altLang="en-US"/>
          </a:p>
        </p:txBody>
      </p:sp>
    </p:spTree>
    <p:extLst>
      <p:ext uri="{BB962C8B-B14F-4D97-AF65-F5344CB8AC3E}">
        <p14:creationId xmlns:p14="http://schemas.microsoft.com/office/powerpoint/2010/main" val="32660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38570-2201-2A83-2FCF-D485C1B4678E}"/>
              </a:ext>
            </a:extLst>
          </p:cNvPr>
          <p:cNvSpPr>
            <a:spLocks noGrp="1"/>
          </p:cNvSpPr>
          <p:nvPr>
            <p:ph type="dt" sz="half" idx="10"/>
          </p:nvPr>
        </p:nvSpPr>
        <p:spPr/>
        <p:txBody>
          <a:bodyPr/>
          <a:lstStyle>
            <a:lvl1pPr>
              <a:defRPr/>
            </a:lvl1pPr>
          </a:lstStyle>
          <a:p>
            <a:pPr>
              <a:defRPr/>
            </a:pPr>
            <a:fld id="{23E51F92-58A5-4D53-99A6-F7B6E3336595}" type="datetimeFigureOut">
              <a:rPr lang="en-US"/>
              <a:pPr>
                <a:defRPr/>
              </a:pPr>
              <a:t>5/4/2026</a:t>
            </a:fld>
            <a:endParaRPr lang="en-US"/>
          </a:p>
        </p:txBody>
      </p:sp>
      <p:sp>
        <p:nvSpPr>
          <p:cNvPr id="5" name="Footer Placeholder 4">
            <a:extLst>
              <a:ext uri="{FF2B5EF4-FFF2-40B4-BE49-F238E27FC236}">
                <a16:creationId xmlns:a16="http://schemas.microsoft.com/office/drawing/2014/main" id="{A0E0BE0E-88AB-6153-FEC0-17D2C339F7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3C16BF-B053-63FE-B454-63F6E445BD8A}"/>
              </a:ext>
            </a:extLst>
          </p:cNvPr>
          <p:cNvSpPr>
            <a:spLocks noGrp="1"/>
          </p:cNvSpPr>
          <p:nvPr>
            <p:ph type="sldNum" sz="quarter" idx="12"/>
          </p:nvPr>
        </p:nvSpPr>
        <p:spPr/>
        <p:txBody>
          <a:bodyPr/>
          <a:lstStyle>
            <a:lvl1pPr>
              <a:defRPr/>
            </a:lvl1pPr>
          </a:lstStyle>
          <a:p>
            <a:fld id="{F4EA4F0F-9EA9-46C3-BD0F-C987DA82BEF4}" type="slidenum">
              <a:rPr lang="en-US" altLang="en-US"/>
              <a:pPr/>
              <a:t>‹#›</a:t>
            </a:fld>
            <a:endParaRPr lang="en-US" altLang="en-US"/>
          </a:p>
        </p:txBody>
      </p:sp>
    </p:spTree>
    <p:extLst>
      <p:ext uri="{BB962C8B-B14F-4D97-AF65-F5344CB8AC3E}">
        <p14:creationId xmlns:p14="http://schemas.microsoft.com/office/powerpoint/2010/main" val="1528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60B14-FB4A-9019-B718-E09F6AA19BD5}"/>
              </a:ext>
            </a:extLst>
          </p:cNvPr>
          <p:cNvSpPr>
            <a:spLocks noGrp="1"/>
          </p:cNvSpPr>
          <p:nvPr>
            <p:ph type="dt" sz="half" idx="10"/>
          </p:nvPr>
        </p:nvSpPr>
        <p:spPr/>
        <p:txBody>
          <a:bodyPr/>
          <a:lstStyle>
            <a:lvl1pPr>
              <a:defRPr/>
            </a:lvl1pPr>
          </a:lstStyle>
          <a:p>
            <a:pPr>
              <a:defRPr/>
            </a:pPr>
            <a:fld id="{A5AE7BA4-1745-4711-9B4B-705B574F0023}" type="datetimeFigureOut">
              <a:rPr lang="en-US"/>
              <a:pPr>
                <a:defRPr/>
              </a:pPr>
              <a:t>5/4/2026</a:t>
            </a:fld>
            <a:endParaRPr lang="en-US"/>
          </a:p>
        </p:txBody>
      </p:sp>
      <p:sp>
        <p:nvSpPr>
          <p:cNvPr id="5" name="Footer Placeholder 4">
            <a:extLst>
              <a:ext uri="{FF2B5EF4-FFF2-40B4-BE49-F238E27FC236}">
                <a16:creationId xmlns:a16="http://schemas.microsoft.com/office/drawing/2014/main" id="{84FC68A2-E8E3-1CD4-E9D4-7D97C1E0C0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307CEE-1A01-E36F-A813-793520CFE536}"/>
              </a:ext>
            </a:extLst>
          </p:cNvPr>
          <p:cNvSpPr>
            <a:spLocks noGrp="1"/>
          </p:cNvSpPr>
          <p:nvPr>
            <p:ph type="sldNum" sz="quarter" idx="12"/>
          </p:nvPr>
        </p:nvSpPr>
        <p:spPr/>
        <p:txBody>
          <a:bodyPr/>
          <a:lstStyle>
            <a:lvl1pPr>
              <a:defRPr/>
            </a:lvl1pPr>
          </a:lstStyle>
          <a:p>
            <a:fld id="{0699B761-BAD4-4589-BFFA-40D4027EBDB0}" type="slidenum">
              <a:rPr lang="en-US" altLang="en-US"/>
              <a:pPr/>
              <a:t>‹#›</a:t>
            </a:fld>
            <a:endParaRPr lang="en-US" altLang="en-US"/>
          </a:p>
        </p:txBody>
      </p:sp>
    </p:spTree>
    <p:extLst>
      <p:ext uri="{BB962C8B-B14F-4D97-AF65-F5344CB8AC3E}">
        <p14:creationId xmlns:p14="http://schemas.microsoft.com/office/powerpoint/2010/main" val="296287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4609B0-6E1B-2B4A-6E77-D125517555DD}"/>
              </a:ext>
            </a:extLst>
          </p:cNvPr>
          <p:cNvSpPr>
            <a:spLocks noGrp="1"/>
          </p:cNvSpPr>
          <p:nvPr>
            <p:ph type="dt" sz="half" idx="10"/>
          </p:nvPr>
        </p:nvSpPr>
        <p:spPr/>
        <p:txBody>
          <a:bodyPr/>
          <a:lstStyle>
            <a:lvl1pPr>
              <a:defRPr/>
            </a:lvl1pPr>
          </a:lstStyle>
          <a:p>
            <a:pPr>
              <a:defRPr/>
            </a:pPr>
            <a:fld id="{A0CA9B64-FBB0-4DAA-B876-C7A2D282EE01}" type="datetimeFigureOut">
              <a:rPr lang="en-US"/>
              <a:pPr>
                <a:defRPr/>
              </a:pPr>
              <a:t>5/4/2026</a:t>
            </a:fld>
            <a:endParaRPr lang="en-US"/>
          </a:p>
        </p:txBody>
      </p:sp>
      <p:sp>
        <p:nvSpPr>
          <p:cNvPr id="5" name="Footer Placeholder 4">
            <a:extLst>
              <a:ext uri="{FF2B5EF4-FFF2-40B4-BE49-F238E27FC236}">
                <a16:creationId xmlns:a16="http://schemas.microsoft.com/office/drawing/2014/main" id="{0B418FAB-D892-B6F8-229C-15FE5D69E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0B34C-4768-8768-4D3C-A55DEA5400F7}"/>
              </a:ext>
            </a:extLst>
          </p:cNvPr>
          <p:cNvSpPr>
            <a:spLocks noGrp="1"/>
          </p:cNvSpPr>
          <p:nvPr>
            <p:ph type="sldNum" sz="quarter" idx="12"/>
          </p:nvPr>
        </p:nvSpPr>
        <p:spPr/>
        <p:txBody>
          <a:bodyPr/>
          <a:lstStyle>
            <a:lvl1pPr>
              <a:defRPr/>
            </a:lvl1pPr>
          </a:lstStyle>
          <a:p>
            <a:fld id="{E053AED7-72C7-47CB-BA1B-AC792221A857}" type="slidenum">
              <a:rPr lang="en-US" altLang="en-US"/>
              <a:pPr/>
              <a:t>‹#›</a:t>
            </a:fld>
            <a:endParaRPr lang="en-US" altLang="en-US"/>
          </a:p>
        </p:txBody>
      </p:sp>
    </p:spTree>
    <p:extLst>
      <p:ext uri="{BB962C8B-B14F-4D97-AF65-F5344CB8AC3E}">
        <p14:creationId xmlns:p14="http://schemas.microsoft.com/office/powerpoint/2010/main" val="64014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657447F-3D60-47F4-5D22-CE43560C069B}"/>
              </a:ext>
            </a:extLst>
          </p:cNvPr>
          <p:cNvSpPr>
            <a:spLocks noGrp="1"/>
          </p:cNvSpPr>
          <p:nvPr>
            <p:ph type="dt" sz="half" idx="10"/>
          </p:nvPr>
        </p:nvSpPr>
        <p:spPr/>
        <p:txBody>
          <a:bodyPr/>
          <a:lstStyle>
            <a:lvl1pPr>
              <a:defRPr/>
            </a:lvl1pPr>
          </a:lstStyle>
          <a:p>
            <a:pPr>
              <a:defRPr/>
            </a:pPr>
            <a:fld id="{836BB47C-2E31-40F9-A309-184129A18253}" type="datetimeFigureOut">
              <a:rPr lang="en-US"/>
              <a:pPr>
                <a:defRPr/>
              </a:pPr>
              <a:t>5/4/2026</a:t>
            </a:fld>
            <a:endParaRPr lang="en-US"/>
          </a:p>
        </p:txBody>
      </p:sp>
      <p:sp>
        <p:nvSpPr>
          <p:cNvPr id="6" name="Footer Placeholder 4">
            <a:extLst>
              <a:ext uri="{FF2B5EF4-FFF2-40B4-BE49-F238E27FC236}">
                <a16:creationId xmlns:a16="http://schemas.microsoft.com/office/drawing/2014/main" id="{E05A7094-29C6-7D13-AC38-8D5217941A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99CD77-9EAB-2848-C671-EEA5D38FE276}"/>
              </a:ext>
            </a:extLst>
          </p:cNvPr>
          <p:cNvSpPr>
            <a:spLocks noGrp="1"/>
          </p:cNvSpPr>
          <p:nvPr>
            <p:ph type="sldNum" sz="quarter" idx="12"/>
          </p:nvPr>
        </p:nvSpPr>
        <p:spPr/>
        <p:txBody>
          <a:bodyPr/>
          <a:lstStyle>
            <a:lvl1pPr>
              <a:defRPr/>
            </a:lvl1pPr>
          </a:lstStyle>
          <a:p>
            <a:fld id="{15C80259-059F-44CC-92DE-660A68C6143C}" type="slidenum">
              <a:rPr lang="en-US" altLang="en-US"/>
              <a:pPr/>
              <a:t>‹#›</a:t>
            </a:fld>
            <a:endParaRPr lang="en-US" altLang="en-US"/>
          </a:p>
        </p:txBody>
      </p:sp>
    </p:spTree>
    <p:extLst>
      <p:ext uri="{BB962C8B-B14F-4D97-AF65-F5344CB8AC3E}">
        <p14:creationId xmlns:p14="http://schemas.microsoft.com/office/powerpoint/2010/main" val="381045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6FA47-FFFE-0741-4342-DE9E182C8AB3}"/>
              </a:ext>
            </a:extLst>
          </p:cNvPr>
          <p:cNvSpPr>
            <a:spLocks noGrp="1"/>
          </p:cNvSpPr>
          <p:nvPr>
            <p:ph type="dt" sz="half" idx="10"/>
          </p:nvPr>
        </p:nvSpPr>
        <p:spPr/>
        <p:txBody>
          <a:bodyPr/>
          <a:lstStyle>
            <a:lvl1pPr>
              <a:defRPr/>
            </a:lvl1pPr>
          </a:lstStyle>
          <a:p>
            <a:pPr>
              <a:defRPr/>
            </a:pPr>
            <a:fld id="{B5052894-6C53-4A65-B1C0-8CD6E3C9440B}" type="datetimeFigureOut">
              <a:rPr lang="en-US"/>
              <a:pPr>
                <a:defRPr/>
              </a:pPr>
              <a:t>5/4/2026</a:t>
            </a:fld>
            <a:endParaRPr lang="en-US"/>
          </a:p>
        </p:txBody>
      </p:sp>
      <p:sp>
        <p:nvSpPr>
          <p:cNvPr id="8" name="Footer Placeholder 4">
            <a:extLst>
              <a:ext uri="{FF2B5EF4-FFF2-40B4-BE49-F238E27FC236}">
                <a16:creationId xmlns:a16="http://schemas.microsoft.com/office/drawing/2014/main" id="{9026A655-A4F9-5137-7839-57B969B6F3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999EA49-B266-8798-8AF6-CEA53D345D2C}"/>
              </a:ext>
            </a:extLst>
          </p:cNvPr>
          <p:cNvSpPr>
            <a:spLocks noGrp="1"/>
          </p:cNvSpPr>
          <p:nvPr>
            <p:ph type="sldNum" sz="quarter" idx="12"/>
          </p:nvPr>
        </p:nvSpPr>
        <p:spPr/>
        <p:txBody>
          <a:bodyPr/>
          <a:lstStyle>
            <a:lvl1pPr>
              <a:defRPr/>
            </a:lvl1pPr>
          </a:lstStyle>
          <a:p>
            <a:fld id="{E713EE0D-BCA8-4144-A033-20C066791166}" type="slidenum">
              <a:rPr lang="en-US" altLang="en-US"/>
              <a:pPr/>
              <a:t>‹#›</a:t>
            </a:fld>
            <a:endParaRPr lang="en-US" altLang="en-US"/>
          </a:p>
        </p:txBody>
      </p:sp>
    </p:spTree>
    <p:extLst>
      <p:ext uri="{BB962C8B-B14F-4D97-AF65-F5344CB8AC3E}">
        <p14:creationId xmlns:p14="http://schemas.microsoft.com/office/powerpoint/2010/main" val="55450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3E0F716-AFBA-E50C-BA94-051E6418794D}"/>
              </a:ext>
            </a:extLst>
          </p:cNvPr>
          <p:cNvSpPr>
            <a:spLocks noGrp="1"/>
          </p:cNvSpPr>
          <p:nvPr>
            <p:ph type="dt" sz="half" idx="10"/>
          </p:nvPr>
        </p:nvSpPr>
        <p:spPr/>
        <p:txBody>
          <a:bodyPr/>
          <a:lstStyle>
            <a:lvl1pPr>
              <a:defRPr/>
            </a:lvl1pPr>
          </a:lstStyle>
          <a:p>
            <a:pPr>
              <a:defRPr/>
            </a:pPr>
            <a:fld id="{08574CF9-045B-49DC-AF74-E2DDC0EC0B0D}" type="datetimeFigureOut">
              <a:rPr lang="en-US"/>
              <a:pPr>
                <a:defRPr/>
              </a:pPr>
              <a:t>5/4/2026</a:t>
            </a:fld>
            <a:endParaRPr lang="en-US"/>
          </a:p>
        </p:txBody>
      </p:sp>
      <p:sp>
        <p:nvSpPr>
          <p:cNvPr id="4" name="Footer Placeholder 4">
            <a:extLst>
              <a:ext uri="{FF2B5EF4-FFF2-40B4-BE49-F238E27FC236}">
                <a16:creationId xmlns:a16="http://schemas.microsoft.com/office/drawing/2014/main" id="{2E71A3FC-E743-EA49-280D-41BE33F069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E1F658-21AA-83A7-D747-834E08AEAA8E}"/>
              </a:ext>
            </a:extLst>
          </p:cNvPr>
          <p:cNvSpPr>
            <a:spLocks noGrp="1"/>
          </p:cNvSpPr>
          <p:nvPr>
            <p:ph type="sldNum" sz="quarter" idx="12"/>
          </p:nvPr>
        </p:nvSpPr>
        <p:spPr/>
        <p:txBody>
          <a:bodyPr/>
          <a:lstStyle>
            <a:lvl1pPr>
              <a:defRPr/>
            </a:lvl1pPr>
          </a:lstStyle>
          <a:p>
            <a:fld id="{9CF1FC0C-02AA-40E2-B4C4-B5EB584AA5BB}" type="slidenum">
              <a:rPr lang="en-US" altLang="en-US"/>
              <a:pPr/>
              <a:t>‹#›</a:t>
            </a:fld>
            <a:endParaRPr lang="en-US" altLang="en-US"/>
          </a:p>
        </p:txBody>
      </p:sp>
    </p:spTree>
    <p:extLst>
      <p:ext uri="{BB962C8B-B14F-4D97-AF65-F5344CB8AC3E}">
        <p14:creationId xmlns:p14="http://schemas.microsoft.com/office/powerpoint/2010/main" val="15078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87F69E-9FE8-6D94-28C2-CE2FFB65CCBE}"/>
              </a:ext>
            </a:extLst>
          </p:cNvPr>
          <p:cNvSpPr>
            <a:spLocks noGrp="1"/>
          </p:cNvSpPr>
          <p:nvPr>
            <p:ph type="dt" sz="half" idx="10"/>
          </p:nvPr>
        </p:nvSpPr>
        <p:spPr/>
        <p:txBody>
          <a:bodyPr/>
          <a:lstStyle>
            <a:lvl1pPr>
              <a:defRPr/>
            </a:lvl1pPr>
          </a:lstStyle>
          <a:p>
            <a:pPr>
              <a:defRPr/>
            </a:pPr>
            <a:fld id="{D025168A-155B-461B-9902-86341C770725}" type="datetimeFigureOut">
              <a:rPr lang="en-US"/>
              <a:pPr>
                <a:defRPr/>
              </a:pPr>
              <a:t>5/4/2026</a:t>
            </a:fld>
            <a:endParaRPr lang="en-US"/>
          </a:p>
        </p:txBody>
      </p:sp>
      <p:sp>
        <p:nvSpPr>
          <p:cNvPr id="3" name="Footer Placeholder 4">
            <a:extLst>
              <a:ext uri="{FF2B5EF4-FFF2-40B4-BE49-F238E27FC236}">
                <a16:creationId xmlns:a16="http://schemas.microsoft.com/office/drawing/2014/main" id="{B23E9636-4791-E7F4-8713-FF0896E7FB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9928BA3-9065-9035-54C7-DA452E59E21E}"/>
              </a:ext>
            </a:extLst>
          </p:cNvPr>
          <p:cNvSpPr>
            <a:spLocks noGrp="1"/>
          </p:cNvSpPr>
          <p:nvPr>
            <p:ph type="sldNum" sz="quarter" idx="12"/>
          </p:nvPr>
        </p:nvSpPr>
        <p:spPr/>
        <p:txBody>
          <a:bodyPr/>
          <a:lstStyle>
            <a:lvl1pPr>
              <a:defRPr/>
            </a:lvl1pPr>
          </a:lstStyle>
          <a:p>
            <a:fld id="{FA7C4E8C-3275-4AB2-9901-DE78C78D4E65}" type="slidenum">
              <a:rPr lang="en-US" altLang="en-US"/>
              <a:pPr/>
              <a:t>‹#›</a:t>
            </a:fld>
            <a:endParaRPr lang="en-US" altLang="en-US"/>
          </a:p>
        </p:txBody>
      </p:sp>
    </p:spTree>
    <p:extLst>
      <p:ext uri="{BB962C8B-B14F-4D97-AF65-F5344CB8AC3E}">
        <p14:creationId xmlns:p14="http://schemas.microsoft.com/office/powerpoint/2010/main" val="337118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61CB740-F2BA-1571-1738-AD59C1A43849}"/>
              </a:ext>
            </a:extLst>
          </p:cNvPr>
          <p:cNvSpPr>
            <a:spLocks noGrp="1"/>
          </p:cNvSpPr>
          <p:nvPr>
            <p:ph type="dt" sz="half" idx="10"/>
          </p:nvPr>
        </p:nvSpPr>
        <p:spPr/>
        <p:txBody>
          <a:bodyPr/>
          <a:lstStyle>
            <a:lvl1pPr>
              <a:defRPr/>
            </a:lvl1pPr>
          </a:lstStyle>
          <a:p>
            <a:pPr>
              <a:defRPr/>
            </a:pPr>
            <a:fld id="{3A065D7F-948F-426B-8327-14D640C8D813}" type="datetimeFigureOut">
              <a:rPr lang="en-US"/>
              <a:pPr>
                <a:defRPr/>
              </a:pPr>
              <a:t>5/4/2026</a:t>
            </a:fld>
            <a:endParaRPr lang="en-US"/>
          </a:p>
        </p:txBody>
      </p:sp>
      <p:sp>
        <p:nvSpPr>
          <p:cNvPr id="6" name="Footer Placeholder 4">
            <a:extLst>
              <a:ext uri="{FF2B5EF4-FFF2-40B4-BE49-F238E27FC236}">
                <a16:creationId xmlns:a16="http://schemas.microsoft.com/office/drawing/2014/main" id="{38698711-60FB-CB3C-36B1-AC584A514B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3B0F0F-5148-B562-65C8-00D786468E62}"/>
              </a:ext>
            </a:extLst>
          </p:cNvPr>
          <p:cNvSpPr>
            <a:spLocks noGrp="1"/>
          </p:cNvSpPr>
          <p:nvPr>
            <p:ph type="sldNum" sz="quarter" idx="12"/>
          </p:nvPr>
        </p:nvSpPr>
        <p:spPr/>
        <p:txBody>
          <a:bodyPr/>
          <a:lstStyle>
            <a:lvl1pPr>
              <a:defRPr/>
            </a:lvl1pPr>
          </a:lstStyle>
          <a:p>
            <a:fld id="{BDDAFC57-6922-432C-A142-56540229B31D}" type="slidenum">
              <a:rPr lang="en-US" altLang="en-US"/>
              <a:pPr/>
              <a:t>‹#›</a:t>
            </a:fld>
            <a:endParaRPr lang="en-US" altLang="en-US"/>
          </a:p>
        </p:txBody>
      </p:sp>
    </p:spTree>
    <p:extLst>
      <p:ext uri="{BB962C8B-B14F-4D97-AF65-F5344CB8AC3E}">
        <p14:creationId xmlns:p14="http://schemas.microsoft.com/office/powerpoint/2010/main" val="314898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E21FFE-500D-911D-9F30-F77EB71B718D}"/>
              </a:ext>
            </a:extLst>
          </p:cNvPr>
          <p:cNvSpPr>
            <a:spLocks noGrp="1"/>
          </p:cNvSpPr>
          <p:nvPr>
            <p:ph type="dt" sz="half" idx="10"/>
          </p:nvPr>
        </p:nvSpPr>
        <p:spPr/>
        <p:txBody>
          <a:bodyPr/>
          <a:lstStyle>
            <a:lvl1pPr>
              <a:defRPr/>
            </a:lvl1pPr>
          </a:lstStyle>
          <a:p>
            <a:pPr>
              <a:defRPr/>
            </a:pPr>
            <a:fld id="{40647D57-2858-4962-8CE1-1441AA8B8F72}" type="datetimeFigureOut">
              <a:rPr lang="en-US"/>
              <a:pPr>
                <a:defRPr/>
              </a:pPr>
              <a:t>5/4/2026</a:t>
            </a:fld>
            <a:endParaRPr lang="en-US"/>
          </a:p>
        </p:txBody>
      </p:sp>
      <p:sp>
        <p:nvSpPr>
          <p:cNvPr id="6" name="Footer Placeholder 4">
            <a:extLst>
              <a:ext uri="{FF2B5EF4-FFF2-40B4-BE49-F238E27FC236}">
                <a16:creationId xmlns:a16="http://schemas.microsoft.com/office/drawing/2014/main" id="{BF5CA303-63CD-D885-2E03-A702DA05D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AB1854-08CD-0E36-4C9F-AE144D8A5FDC}"/>
              </a:ext>
            </a:extLst>
          </p:cNvPr>
          <p:cNvSpPr>
            <a:spLocks noGrp="1"/>
          </p:cNvSpPr>
          <p:nvPr>
            <p:ph type="sldNum" sz="quarter" idx="12"/>
          </p:nvPr>
        </p:nvSpPr>
        <p:spPr/>
        <p:txBody>
          <a:bodyPr/>
          <a:lstStyle>
            <a:lvl1pPr>
              <a:defRPr/>
            </a:lvl1pPr>
          </a:lstStyle>
          <a:p>
            <a:fld id="{981E7ED3-7652-406C-8F5F-C51FE9DDD07B}" type="slidenum">
              <a:rPr lang="en-US" altLang="en-US"/>
              <a:pPr/>
              <a:t>‹#›</a:t>
            </a:fld>
            <a:endParaRPr lang="en-US" altLang="en-US"/>
          </a:p>
        </p:txBody>
      </p:sp>
    </p:spTree>
    <p:extLst>
      <p:ext uri="{BB962C8B-B14F-4D97-AF65-F5344CB8AC3E}">
        <p14:creationId xmlns:p14="http://schemas.microsoft.com/office/powerpoint/2010/main" val="147010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2FC3C0-AC27-7F86-5C8D-06947F011A4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93B672A-98CC-F1FA-3633-0FC4EF54A4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970069-34C2-EDC7-C06C-E64228150AC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357F23-5460-4459-9DF7-C349A677E41F}" type="datetimeFigureOut">
              <a:rPr lang="en-US"/>
              <a:pPr>
                <a:defRPr/>
              </a:pPr>
              <a:t>5/4/2026</a:t>
            </a:fld>
            <a:endParaRPr lang="en-US"/>
          </a:p>
        </p:txBody>
      </p:sp>
      <p:sp>
        <p:nvSpPr>
          <p:cNvPr id="5" name="Footer Placeholder 4">
            <a:extLst>
              <a:ext uri="{FF2B5EF4-FFF2-40B4-BE49-F238E27FC236}">
                <a16:creationId xmlns:a16="http://schemas.microsoft.com/office/drawing/2014/main" id="{7F7FF3C3-E4A2-7A1A-8BEF-07302CB52FA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EAA2ADE-808B-6DBA-B173-33B4422B4A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92E1D21-9520-4927-9260-7B6FD78BD9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ypyramid.gov/preschoolers/PhysicalActivity/index.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9">
            <a:extLst>
              <a:ext uri="{FF2B5EF4-FFF2-40B4-BE49-F238E27FC236}">
                <a16:creationId xmlns:a16="http://schemas.microsoft.com/office/drawing/2014/main" id="{054FAF60-4105-DE44-6E00-B38B3F7A36EA}"/>
              </a:ext>
            </a:extLst>
          </p:cNvPr>
          <p:cNvSpPr>
            <a:spLocks noGrp="1" noChangeArrowheads="1"/>
          </p:cNvSpPr>
          <p:nvPr>
            <p:ph type="title" idx="4294967295"/>
          </p:nvPr>
        </p:nvSpPr>
        <p:spPr bwMode="auto">
          <a:xfrm>
            <a:off x="304800" y="1752600"/>
            <a:ext cx="8610600" cy="3429000"/>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outerShdw blurRad="38100" dist="38100" dir="2700000" algn="tl">
                    <a:srgbClr val="000000"/>
                  </a:outerShdw>
                </a:effectLst>
                <a:uLnTx/>
                <a:uFillTx/>
                <a:latin typeface="+mn-lt"/>
                <a:ea typeface="+mn-ea"/>
                <a:cs typeface="+mn-cs"/>
              </a:rPr>
              <a:t>Active Play for </a:t>
            </a:r>
            <a:br>
              <a:rPr kumimoji="0" lang="en-US" sz="6000" b="1" i="0" u="none" strike="noStrike" kern="1200" cap="none" spc="0" normalizeH="0" baseline="0" noProof="0" dirty="0">
                <a:ln>
                  <a:noFill/>
                </a:ln>
                <a:solidFill>
                  <a:srgbClr val="7030A0"/>
                </a:solidFill>
                <a:effectLst>
                  <a:outerShdw blurRad="38100" dist="38100" dir="2700000" algn="tl">
                    <a:srgbClr val="000000"/>
                  </a:outerShdw>
                </a:effectLst>
                <a:uLnTx/>
                <a:uFillTx/>
                <a:latin typeface="+mn-lt"/>
                <a:ea typeface="+mn-ea"/>
                <a:cs typeface="+mn-cs"/>
              </a:rPr>
            </a:br>
            <a:r>
              <a:rPr kumimoji="0" lang="en-US" sz="6000" b="1" i="0" u="none" strike="noStrike" kern="1200" cap="none" spc="0" normalizeH="0" baseline="0" noProof="0" dirty="0">
                <a:ln>
                  <a:noFill/>
                </a:ln>
                <a:solidFill>
                  <a:srgbClr val="7030A0"/>
                </a:solidFill>
                <a:effectLst>
                  <a:outerShdw blurRad="38100" dist="38100" dir="2700000" algn="tl">
                    <a:srgbClr val="000000"/>
                  </a:outerShdw>
                </a:effectLst>
                <a:uLnTx/>
                <a:uFillTx/>
                <a:latin typeface="+mn-lt"/>
                <a:ea typeface="+mn-ea"/>
                <a:cs typeface="+mn-cs"/>
              </a:rPr>
              <a:t>Young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outerShdw blurRad="38100" dist="38100" dir="2700000" algn="tl">
                    <a:srgbClr val="000000"/>
                  </a:outerShdw>
                </a:effectLst>
                <a:uLnTx/>
                <a:uFillTx/>
                <a:latin typeface="+mn-lt"/>
                <a:ea typeface="+mn-ea"/>
                <a:cs typeface="+mn-cs"/>
              </a:rPr>
              <a:t>An overview of play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(Insert your name here)</a:t>
            </a:r>
          </a:p>
        </p:txBody>
      </p:sp>
      <p:sp>
        <p:nvSpPr>
          <p:cNvPr id="3075" name="Rectangle 15">
            <a:extLst>
              <a:ext uri="{FF2B5EF4-FFF2-40B4-BE49-F238E27FC236}">
                <a16:creationId xmlns:a16="http://schemas.microsoft.com/office/drawing/2014/main" id="{784EC923-0F65-EB2A-4A69-1185BB75849A}"/>
              </a:ex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076" name="Picture 7">
            <a:extLst>
              <a:ext uri="{FF2B5EF4-FFF2-40B4-BE49-F238E27FC236}">
                <a16:creationId xmlns:a16="http://schemas.microsoft.com/office/drawing/2014/main" id="{4FC3B692-F821-B081-51A5-FD454EC611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35417"/>
          <a:stretch>
            <a:fillRect/>
          </a:stretch>
        </p:blipFill>
        <p:spPr bwMode="auto">
          <a:xfrm>
            <a:off x="6172200" y="228600"/>
            <a:ext cx="2755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8">
            <a:extLst>
              <a:ext uri="{FF2B5EF4-FFF2-40B4-BE49-F238E27FC236}">
                <a16:creationId xmlns:a16="http://schemas.microsoft.com/office/drawing/2014/main" id="{35B181FA-32AF-B268-DDC5-223849B6434E}"/>
              </a:ext>
              <a:ext uri="{C183D7F6-B498-43B3-948B-1728B52AA6E4}">
                <adec:decorative xmlns:adec="http://schemas.microsoft.com/office/drawing/2017/decorative" val="1"/>
              </a:ext>
            </a:extLst>
          </p:cNvPr>
          <p:cNvGrpSpPr>
            <a:grpSpLocks/>
          </p:cNvGrpSpPr>
          <p:nvPr/>
        </p:nvGrpSpPr>
        <p:grpSpPr bwMode="auto">
          <a:xfrm>
            <a:off x="381000" y="152400"/>
            <a:ext cx="1816100" cy="2057400"/>
            <a:chOff x="381000" y="152400"/>
            <a:chExt cx="1816100" cy="2057400"/>
          </a:xfrm>
        </p:grpSpPr>
        <p:pic>
          <p:nvPicPr>
            <p:cNvPr id="10" name="Picture 19" descr="korean girl looking at camera">
              <a:extLst>
                <a:ext uri="{FF2B5EF4-FFF2-40B4-BE49-F238E27FC236}">
                  <a16:creationId xmlns:a16="http://schemas.microsoft.com/office/drawing/2014/main" id="{75ADD7BC-4941-21EF-3023-847E25E95DBC}"/>
                </a:ext>
              </a:extLst>
            </p:cNvPr>
            <p:cNvPicPr>
              <a:picLocks noChangeAspect="1" noChangeArrowheads="1"/>
            </p:cNvPicPr>
            <p:nvPr/>
          </p:nvPicPr>
          <p:blipFill>
            <a:blip r:embed="rId4" cstate="print">
              <a:lum/>
            </a:blip>
            <a:srcRect l="17614" r="11928" b="9978"/>
            <a:stretch>
              <a:fillRect/>
            </a:stretch>
          </p:blipFill>
          <p:spPr bwMode="auto">
            <a:xfrm>
              <a:off x="381000" y="1219200"/>
              <a:ext cx="990600" cy="990600"/>
            </a:xfrm>
            <a:prstGeom prst="rect">
              <a:avLst/>
            </a:prstGeom>
            <a:noFill/>
            <a:ln w="9525">
              <a:noFill/>
              <a:miter lim="800000"/>
              <a:headEnd/>
              <a:tailEnd/>
            </a:ln>
            <a:scene3d>
              <a:camera prst="orthographicFront"/>
              <a:lightRig rig="threePt" dir="t"/>
            </a:scene3d>
            <a:sp3d>
              <a:bevelT/>
            </a:sp3d>
          </p:spPr>
        </p:pic>
        <p:pic>
          <p:nvPicPr>
            <p:cNvPr id="13" name="Picture 12" descr="USDA children1.jpg">
              <a:extLst>
                <a:ext uri="{FF2B5EF4-FFF2-40B4-BE49-F238E27FC236}">
                  <a16:creationId xmlns:a16="http://schemas.microsoft.com/office/drawing/2014/main" id="{173511E2-B8DA-F1CE-B804-41B35BE77859}"/>
                </a:ext>
              </a:extLst>
            </p:cNvPr>
            <p:cNvPicPr>
              <a:picLocks noChangeAspect="1"/>
            </p:cNvPicPr>
            <p:nvPr/>
          </p:nvPicPr>
          <p:blipFill>
            <a:blip r:embed="rId5" cstate="print"/>
            <a:srcRect l="4566" t="17751" r="40643"/>
            <a:stretch>
              <a:fillRect/>
            </a:stretch>
          </p:blipFill>
          <p:spPr>
            <a:xfrm>
              <a:off x="381000" y="152400"/>
              <a:ext cx="990600" cy="994452"/>
            </a:xfrm>
            <a:prstGeom prst="rect">
              <a:avLst/>
            </a:prstGeom>
            <a:scene3d>
              <a:camera prst="orthographicFront"/>
              <a:lightRig rig="threePt" dir="t"/>
            </a:scene3d>
            <a:sp3d>
              <a:bevelT/>
            </a:sp3d>
          </p:spPr>
        </p:pic>
        <p:pic>
          <p:nvPicPr>
            <p:cNvPr id="14" name="Picture 6">
              <a:extLst>
                <a:ext uri="{FF2B5EF4-FFF2-40B4-BE49-F238E27FC236}">
                  <a16:creationId xmlns:a16="http://schemas.microsoft.com/office/drawing/2014/main" id="{C3D08D62-A400-9EF5-D078-021793A3DD4B}"/>
                </a:ext>
              </a:extLst>
            </p:cNvPr>
            <p:cNvPicPr>
              <a:picLocks noChangeAspect="1" noChangeArrowheads="1"/>
            </p:cNvPicPr>
            <p:nvPr/>
          </p:nvPicPr>
          <p:blipFill>
            <a:blip r:embed="rId6" cstate="print"/>
            <a:srcRect l="7018" t="18304" r="15789" b="12053"/>
            <a:stretch>
              <a:fillRect/>
            </a:stretch>
          </p:blipFill>
          <p:spPr bwMode="auto">
            <a:xfrm>
              <a:off x="1219200" y="762000"/>
              <a:ext cx="977900" cy="990600"/>
            </a:xfrm>
            <a:prstGeom prst="rect">
              <a:avLst/>
            </a:prstGeom>
            <a:noFill/>
            <a:ln w="9525">
              <a:noFill/>
              <a:miter lim="800000"/>
              <a:headEnd/>
              <a:tailEnd/>
            </a:ln>
            <a:effectLst/>
            <a:scene3d>
              <a:camera prst="orthographicFront"/>
              <a:lightRig rig="threePt" dir="t"/>
            </a:scene3d>
            <a:sp3d>
              <a:bevelT/>
            </a:sp3d>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4DFE-9B28-BCFB-35BA-C3567E6784E2}"/>
              </a:ext>
            </a:extLst>
          </p:cNvPr>
          <p:cNvSpPr>
            <a:spLocks noGrp="1"/>
          </p:cNvSpPr>
          <p:nvPr>
            <p:ph type="title" idx="4294967295"/>
          </p:nvPr>
        </p:nvSpPr>
        <p:spPr>
          <a:xfrm>
            <a:off x="1447800" y="533400"/>
            <a:ext cx="63246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Risks of Inactivity</a:t>
            </a:r>
            <a:endParaRPr kumimoji="0" lang="en-US" sz="4000" b="0" i="0" u="none" strike="noStrike" kern="1200" cap="none" spc="0" normalizeH="0" baseline="0" noProof="0" dirty="0">
              <a:ln>
                <a:noFill/>
              </a:ln>
              <a:solidFill>
                <a:srgbClr val="7030A0"/>
              </a:solidFill>
              <a:effectLst/>
              <a:uLnTx/>
              <a:uFillTx/>
              <a:latin typeface="+mj-lt"/>
              <a:ea typeface="+mn-ea"/>
              <a:cs typeface="+mn-cs"/>
            </a:endParaRPr>
          </a:p>
        </p:txBody>
      </p:sp>
      <p:sp>
        <p:nvSpPr>
          <p:cNvPr id="3" name="Rectangle 2">
            <a:extLst>
              <a:ext uri="{FF2B5EF4-FFF2-40B4-BE49-F238E27FC236}">
                <a16:creationId xmlns:a16="http://schemas.microsoft.com/office/drawing/2014/main" id="{00CFB8E7-A4C6-6BF1-44F5-E4745717E3B8}"/>
              </a:ext>
            </a:extLst>
          </p:cNvPr>
          <p:cNvSpPr/>
          <p:nvPr/>
        </p:nvSpPr>
        <p:spPr>
          <a:xfrm>
            <a:off x="457200" y="1676400"/>
            <a:ext cx="8229600" cy="4585871"/>
          </a:xfrm>
          <a:prstGeom prst="rect">
            <a:avLst/>
          </a:prstGeom>
        </p:spPr>
        <p:txBody>
          <a:bodyPr>
            <a:spAutoFit/>
          </a:bodyPr>
          <a:lstStyle/>
          <a:p>
            <a:pPr>
              <a:defRPr/>
            </a:pPr>
            <a:r>
              <a:rPr lang="en-US" sz="3200" dirty="0">
                <a:latin typeface="Calibri" pitchFamily="34" charset="0"/>
                <a:cs typeface="+mn-cs"/>
              </a:rPr>
              <a:t>When children are </a:t>
            </a:r>
            <a:r>
              <a:rPr lang="en-US" sz="3200" b="1" dirty="0">
                <a:latin typeface="Calibri" pitchFamily="34" charset="0"/>
                <a:cs typeface="+mn-cs"/>
              </a:rPr>
              <a:t>not</a:t>
            </a:r>
            <a:r>
              <a:rPr lang="en-US" sz="3200" dirty="0">
                <a:latin typeface="Calibri" pitchFamily="34" charset="0"/>
                <a:cs typeface="+mn-cs"/>
              </a:rPr>
              <a:t> given the opportunity and support needed to be active, they are more at risk for health problems:</a:t>
            </a:r>
          </a:p>
          <a:p>
            <a:pPr>
              <a:defRPr/>
            </a:pPr>
            <a:endParaRPr lang="en-US" sz="3200" dirty="0">
              <a:latin typeface="Calibri" pitchFamily="34" charset="0"/>
              <a:cs typeface="+mn-cs"/>
            </a:endParaRPr>
          </a:p>
          <a:p>
            <a:pPr lvl="6">
              <a:buFont typeface="Arial" pitchFamily="34" charset="0"/>
              <a:buChar char="•"/>
              <a:defRPr/>
            </a:pPr>
            <a:r>
              <a:rPr lang="en-US" sz="2800" dirty="0">
                <a:latin typeface="Calibri" pitchFamily="34" charset="0"/>
                <a:cs typeface="+mn-cs"/>
              </a:rPr>
              <a:t> </a:t>
            </a:r>
            <a:r>
              <a:rPr lang="en-US" sz="3200" dirty="0">
                <a:latin typeface="Calibri" pitchFamily="34" charset="0"/>
                <a:cs typeface="+mn-cs"/>
              </a:rPr>
              <a:t>Overweight or obesity</a:t>
            </a:r>
          </a:p>
          <a:p>
            <a:pPr lvl="6">
              <a:buFont typeface="Arial" pitchFamily="34" charset="0"/>
              <a:buChar char="•"/>
              <a:defRPr/>
            </a:pPr>
            <a:r>
              <a:rPr lang="en-US" sz="3200" dirty="0">
                <a:latin typeface="Calibri" pitchFamily="34" charset="0"/>
                <a:cs typeface="+mn-cs"/>
              </a:rPr>
              <a:t> Depression</a:t>
            </a:r>
          </a:p>
          <a:p>
            <a:pPr lvl="6">
              <a:buFont typeface="Arial" pitchFamily="34" charset="0"/>
              <a:buChar char="•"/>
              <a:defRPr/>
            </a:pPr>
            <a:r>
              <a:rPr lang="en-US" sz="3200" dirty="0">
                <a:latin typeface="Calibri" pitchFamily="34" charset="0"/>
                <a:cs typeface="+mn-cs"/>
              </a:rPr>
              <a:t> Diabetes</a:t>
            </a:r>
          </a:p>
          <a:p>
            <a:pPr lvl="6">
              <a:buFont typeface="Arial" pitchFamily="34" charset="0"/>
              <a:buChar char="•"/>
              <a:defRPr/>
            </a:pPr>
            <a:r>
              <a:rPr lang="en-US" sz="3200" dirty="0">
                <a:latin typeface="Calibri" pitchFamily="34" charset="0"/>
                <a:cs typeface="+mn-cs"/>
              </a:rPr>
              <a:t> Respiratory problems</a:t>
            </a:r>
          </a:p>
          <a:p>
            <a:pPr>
              <a:buFont typeface="Arial" pitchFamily="34" charset="0"/>
              <a:buChar char="•"/>
              <a:defRPr/>
            </a:pPr>
            <a:endParaRPr lang="en-US" dirty="0">
              <a:latin typeface="Calibri" pitchFamily="34" charset="0"/>
              <a:cs typeface="+mn-cs"/>
            </a:endParaRPr>
          </a:p>
          <a:p>
            <a:pPr>
              <a:buFont typeface="Arial" pitchFamily="34" charset="0"/>
              <a:buChar char="•"/>
              <a:defRPr/>
            </a:pPr>
            <a:endParaRPr lang="en-US" dirty="0">
              <a:latin typeface="Arial" charset="0"/>
              <a:cs typeface="+mn-cs"/>
            </a:endParaRPr>
          </a:p>
        </p:txBody>
      </p:sp>
      <p:pic>
        <p:nvPicPr>
          <p:cNvPr id="12292" name="Picture 22">
            <a:extLst>
              <a:ext uri="{FF2B5EF4-FFF2-40B4-BE49-F238E27FC236}">
                <a16:creationId xmlns:a16="http://schemas.microsoft.com/office/drawing/2014/main" id="{CB42C153-E716-EACC-D322-4D65EDE30C3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3244850"/>
            <a:ext cx="21637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D58CC2C-4C43-65F3-BE3A-1B56B019C5E1}"/>
              </a:ext>
            </a:extLst>
          </p:cNvPr>
          <p:cNvSpPr>
            <a:spLocks noChangeArrowheads="1"/>
          </p:cNvSpPr>
          <p:nvPr/>
        </p:nvSpPr>
        <p:spPr bwMode="auto">
          <a:xfrm>
            <a:off x="457200" y="1295400"/>
            <a:ext cx="8153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a:p>
            <a:pPr eaLnBrk="1" hangingPunct="1"/>
            <a:endParaRPr lang="en-US" altLang="en-US" sz="2000">
              <a:latin typeface="Calibri" panose="020F0502020204030204" pitchFamily="34" charset="0"/>
            </a:endParaRPr>
          </a:p>
          <a:p>
            <a:pPr eaLnBrk="1" hangingPunct="1"/>
            <a:r>
              <a:rPr lang="en-US" altLang="en-US" sz="2000">
                <a:latin typeface="Calibri" panose="020F0502020204030204" pitchFamily="34" charset="0"/>
              </a:rPr>
              <a:t>• </a:t>
            </a:r>
            <a:r>
              <a:rPr lang="en-US" altLang="en-US" sz="2400">
                <a:latin typeface="Calibri" panose="020F0502020204030204" pitchFamily="34" charset="0"/>
              </a:rPr>
              <a:t>Young children are entitled to the opportunity and should be</a:t>
            </a:r>
          </a:p>
          <a:p>
            <a:pPr eaLnBrk="1" hangingPunct="1"/>
            <a:r>
              <a:rPr lang="en-US" altLang="en-US" sz="2400">
                <a:latin typeface="Calibri" panose="020F0502020204030204" pitchFamily="34" charset="0"/>
              </a:rPr>
              <a:t>   encouraged to participate in moderate to vigorous physical  </a:t>
            </a:r>
          </a:p>
          <a:p>
            <a:pPr eaLnBrk="1" hangingPunct="1"/>
            <a:r>
              <a:rPr lang="en-US" altLang="en-US" sz="2400">
                <a:latin typeface="Calibri" panose="020F0502020204030204" pitchFamily="34" charset="0"/>
              </a:rPr>
              <a:t>   activity every day.</a:t>
            </a:r>
          </a:p>
          <a:p>
            <a:pPr eaLnBrk="1" hangingPunct="1"/>
            <a:endParaRPr lang="en-US" altLang="en-US" sz="2400">
              <a:latin typeface="Calibri" panose="020F0502020204030204" pitchFamily="34" charset="0"/>
            </a:endParaRPr>
          </a:p>
          <a:p>
            <a:pPr eaLnBrk="1" hangingPunct="1">
              <a:buFont typeface="Arial" panose="020B0604020202020204" pitchFamily="34" charset="0"/>
              <a:buChar char="•"/>
            </a:pPr>
            <a:r>
              <a:rPr lang="en-US" altLang="en-US" sz="2400">
                <a:latin typeface="Calibri" panose="020F0502020204030204" pitchFamily="34" charset="0"/>
              </a:rPr>
              <a:t> Active physical play in young children may not be sustained for </a:t>
            </a:r>
          </a:p>
          <a:p>
            <a:pPr eaLnBrk="1" hangingPunct="1"/>
            <a:r>
              <a:rPr lang="en-US" altLang="en-US" sz="2400">
                <a:latin typeface="Calibri" panose="020F0502020204030204" pitchFamily="34" charset="0"/>
              </a:rPr>
              <a:t>  60 minutes; however, they should participate in a range of  </a:t>
            </a:r>
          </a:p>
          <a:p>
            <a:pPr eaLnBrk="1" hangingPunct="1"/>
            <a:r>
              <a:rPr lang="en-US" altLang="en-US" sz="2400">
                <a:latin typeface="Calibri" panose="020F0502020204030204" pitchFamily="34" charset="0"/>
              </a:rPr>
              <a:t>  activities for at least 30-60 minutes a day, over the course of a  </a:t>
            </a:r>
          </a:p>
          <a:p>
            <a:pPr eaLnBrk="1" hangingPunct="1"/>
            <a:r>
              <a:rPr lang="en-US" altLang="en-US" sz="2400">
                <a:latin typeface="Calibri" panose="020F0502020204030204" pitchFamily="34" charset="0"/>
              </a:rPr>
              <a:t>  day.</a:t>
            </a:r>
          </a:p>
          <a:p>
            <a:pPr eaLnBrk="1" hangingPunct="1"/>
            <a:endParaRPr lang="en-US" altLang="en-US" sz="2400">
              <a:latin typeface="Calibri" panose="020F0502020204030204" pitchFamily="34" charset="0"/>
            </a:endParaRPr>
          </a:p>
          <a:p>
            <a:pPr eaLnBrk="1" hangingPunct="1"/>
            <a:r>
              <a:rPr lang="en-US" altLang="en-US" sz="2400">
                <a:latin typeface="Calibri" panose="020F0502020204030204" pitchFamily="34" charset="0"/>
              </a:rPr>
              <a:t>To learn more about the benefits of active play and physical activity visit the My Pyramid website at </a:t>
            </a:r>
            <a:r>
              <a:rPr lang="en-US" altLang="en-US" sz="2400" u="sng">
                <a:latin typeface="Calibri" panose="020F0502020204030204" pitchFamily="34" charset="0"/>
                <a:hlinkClick r:id="rId3"/>
              </a:rPr>
              <a:t>www.mypyramid.gov/preschoolers/PhysicalActivity/index.html</a:t>
            </a:r>
            <a:endParaRPr lang="en-US" altLang="en-US" sz="2400">
              <a:latin typeface="Calibri" panose="020F0502020204030204" pitchFamily="34" charset="0"/>
            </a:endParaRPr>
          </a:p>
        </p:txBody>
      </p:sp>
      <p:sp>
        <p:nvSpPr>
          <p:cNvPr id="3" name="Title 2">
            <a:extLst>
              <a:ext uri="{FF2B5EF4-FFF2-40B4-BE49-F238E27FC236}">
                <a16:creationId xmlns:a16="http://schemas.microsoft.com/office/drawing/2014/main" id="{AE8CD513-43D8-AE0B-A9A3-4EDB61E95227}"/>
              </a:ext>
            </a:extLst>
          </p:cNvPr>
          <p:cNvSpPr>
            <a:spLocks noGrp="1"/>
          </p:cNvSpPr>
          <p:nvPr>
            <p:ph type="title" idx="4294967295"/>
          </p:nvPr>
        </p:nvSpPr>
        <p:spPr>
          <a:xfrm>
            <a:off x="838200" y="533400"/>
            <a:ext cx="73914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Active Play Recommendations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9586657-9695-1171-9A8E-A77964F767CE}"/>
              </a:ext>
            </a:extLst>
          </p:cNvPr>
          <p:cNvSpPr>
            <a:spLocks noChangeArrowheads="1"/>
          </p:cNvSpPr>
          <p:nvPr/>
        </p:nvSpPr>
        <p:spPr bwMode="auto">
          <a:xfrm>
            <a:off x="4114800" y="838200"/>
            <a:ext cx="4724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b="1">
              <a:latin typeface="Calibri" panose="020F0502020204030204" pitchFamily="34" charset="0"/>
              <a:cs typeface="Times New Roman" panose="02020603050405020304" pitchFamily="18" charset="0"/>
            </a:endParaRPr>
          </a:p>
          <a:p>
            <a:endParaRPr lang="en-US" altLang="en-US" b="1">
              <a:latin typeface="Calibri" panose="020F0502020204030204" pitchFamily="34" charset="0"/>
              <a:cs typeface="Times New Roman" panose="02020603050405020304" pitchFamily="18" charset="0"/>
            </a:endParaRPr>
          </a:p>
          <a:p>
            <a:endParaRPr lang="en-US" altLang="en-US" sz="3200" b="1">
              <a:latin typeface="Calibri" panose="020F0502020204030204" pitchFamily="34" charset="0"/>
              <a:cs typeface="Times New Roman" panose="02020603050405020304" pitchFamily="18" charset="0"/>
            </a:endParaRPr>
          </a:p>
          <a:p>
            <a:r>
              <a:rPr lang="en-US" altLang="en-US" sz="3200">
                <a:latin typeface="Calibri" panose="020F0502020204030204" pitchFamily="34" charset="0"/>
                <a:cs typeface="Times New Roman" panose="02020603050405020304" pitchFamily="18" charset="0"/>
              </a:rPr>
              <a:t>A partnership between a parent and teacher occurs when both parties are working together, and each is focused on the best interests of the child. </a:t>
            </a:r>
          </a:p>
          <a:p>
            <a:endParaRPr lang="en-US" altLang="en-US" sz="2000">
              <a:latin typeface="Calibri" panose="020F0502020204030204" pitchFamily="34" charset="0"/>
              <a:cs typeface="Times New Roman" panose="02020603050405020304" pitchFamily="18" charset="0"/>
            </a:endParaRPr>
          </a:p>
          <a:p>
            <a:endParaRPr lang="en-US" altLang="en-US" sz="2000">
              <a:latin typeface="Calibri" panose="020F0502020204030204" pitchFamily="34" charset="0"/>
              <a:cs typeface="Times New Roman" panose="02020603050405020304" pitchFamily="18" charset="0"/>
            </a:endParaRPr>
          </a:p>
          <a:p>
            <a:endParaRPr lang="en-US" altLang="en-US" sz="2000">
              <a:latin typeface="Calibri" panose="020F0502020204030204" pitchFamily="34" charset="0"/>
              <a:cs typeface="Times New Roman" panose="02020603050405020304" pitchFamily="18" charset="0"/>
            </a:endParaRPr>
          </a:p>
          <a:p>
            <a:endParaRPr lang="en-US" altLang="en-US" sz="2000">
              <a:latin typeface="Calibri" panose="020F0502020204030204" pitchFamily="34" charset="0"/>
            </a:endParaRPr>
          </a:p>
        </p:txBody>
      </p:sp>
      <p:sp>
        <p:nvSpPr>
          <p:cNvPr id="3" name="Title 2">
            <a:extLst>
              <a:ext uri="{FF2B5EF4-FFF2-40B4-BE49-F238E27FC236}">
                <a16:creationId xmlns:a16="http://schemas.microsoft.com/office/drawing/2014/main" id="{D8D8D0B8-110B-2E1F-B610-3B4D036DF4F0}"/>
              </a:ext>
            </a:extLst>
          </p:cNvPr>
          <p:cNvSpPr>
            <a:spLocks noGrp="1"/>
          </p:cNvSpPr>
          <p:nvPr>
            <p:ph type="title" idx="4294967295"/>
          </p:nvPr>
        </p:nvSpPr>
        <p:spPr>
          <a:xfrm>
            <a:off x="685800" y="457200"/>
            <a:ext cx="76200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Times New Roman" pitchFamily="18" charset="0"/>
              </a:rPr>
              <a:t>Working Together as Partners</a:t>
            </a:r>
          </a:p>
        </p:txBody>
      </p:sp>
      <p:pic>
        <p:nvPicPr>
          <p:cNvPr id="14340" name="Picture 2">
            <a:extLst>
              <a:ext uri="{FF2B5EF4-FFF2-40B4-BE49-F238E27FC236}">
                <a16:creationId xmlns:a16="http://schemas.microsoft.com/office/drawing/2014/main" id="{DECB8429-2C8D-CBA5-3C7F-483E28279ED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06387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6E28AC0A-CADF-53EC-C9C2-559FEB098845}"/>
              </a:ext>
              <a:ext uri="{C183D7F6-B498-43B3-948B-1728B52AA6E4}">
                <adec:decorative xmlns:adec="http://schemas.microsoft.com/office/drawing/2017/decorative" val="1"/>
              </a:ext>
            </a:extLst>
          </p:cNvPr>
          <p:cNvSpPr>
            <a:spLocks noChangeArrowheads="1"/>
          </p:cNvSpPr>
          <p:nvPr/>
        </p:nvSpPr>
        <p:spPr bwMode="auto">
          <a:xfrm>
            <a:off x="1066800" y="1828800"/>
            <a:ext cx="685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000" b="1">
              <a:latin typeface="Calibri" panose="020F0502020204030204" pitchFamily="34" charset="0"/>
              <a:cs typeface="Times New Roman" panose="02020603050405020304" pitchFamily="18" charset="0"/>
            </a:endParaRPr>
          </a:p>
          <a:p>
            <a:pPr algn="ctr" eaLnBrk="1" hangingPunct="1"/>
            <a:endParaRPr lang="en-US" altLang="en-US" sz="4000" b="1">
              <a:latin typeface="Calibri" panose="020F0502020204030204" pitchFamily="34" charset="0"/>
              <a:cs typeface="Times New Roman" panose="02020603050405020304" pitchFamily="18" charset="0"/>
            </a:endParaRPr>
          </a:p>
          <a:p>
            <a:pPr algn="ctr" eaLnBrk="1" hangingPunct="1"/>
            <a:endParaRPr lang="en-US" altLang="en-US" sz="4000" b="1">
              <a:latin typeface="Calibri" panose="020F0502020204030204" pitchFamily="34" charset="0"/>
              <a:cs typeface="Times New Roman" panose="02020603050405020304" pitchFamily="18" charset="0"/>
            </a:endParaRPr>
          </a:p>
        </p:txBody>
      </p:sp>
      <p:sp>
        <p:nvSpPr>
          <p:cNvPr id="15363" name="Rectangle 2">
            <a:extLst>
              <a:ext uri="{FF2B5EF4-FFF2-40B4-BE49-F238E27FC236}">
                <a16:creationId xmlns:a16="http://schemas.microsoft.com/office/drawing/2014/main" id="{09574268-7439-CA08-C529-32C3A92A562E}"/>
              </a:ext>
              <a:ext uri="{C183D7F6-B498-43B3-948B-1728B52AA6E4}">
                <adec:decorative xmlns:adec="http://schemas.microsoft.com/office/drawing/2017/decorative" val="1"/>
              </a:ext>
            </a:extLst>
          </p:cNvPr>
          <p:cNvSpPr>
            <a:spLocks noChangeArrowheads="1"/>
          </p:cNvSpPr>
          <p:nvPr/>
        </p:nvSpPr>
        <p:spPr bwMode="auto">
          <a:xfrm>
            <a:off x="914400" y="2743200"/>
            <a:ext cx="739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Calibri" panose="020F0502020204030204" pitchFamily="34" charset="0"/>
            </a:endParaRPr>
          </a:p>
          <a:p>
            <a:pPr eaLnBrk="1" hangingPunct="1"/>
            <a:endParaRPr lang="en-US" altLang="en-US" sz="2000">
              <a:latin typeface="Calibri" panose="020F0502020204030204" pitchFamily="34" charset="0"/>
            </a:endParaRPr>
          </a:p>
          <a:p>
            <a:pPr eaLnBrk="1" hangingPunct="1"/>
            <a:endParaRPr lang="en-US" altLang="en-US" sz="2000">
              <a:latin typeface="Calibri" panose="020F0502020204030204" pitchFamily="34" charset="0"/>
            </a:endParaRPr>
          </a:p>
        </p:txBody>
      </p:sp>
      <p:sp>
        <p:nvSpPr>
          <p:cNvPr id="15364" name="Rectangle 3">
            <a:extLst>
              <a:ext uri="{FF2B5EF4-FFF2-40B4-BE49-F238E27FC236}">
                <a16:creationId xmlns:a16="http://schemas.microsoft.com/office/drawing/2014/main" id="{7B4C5827-67FA-E7DE-1BA1-68EADD0980F5}"/>
              </a:ext>
            </a:extLst>
          </p:cNvPr>
          <p:cNvSpPr>
            <a:spLocks noChangeArrowheads="1"/>
          </p:cNvSpPr>
          <p:nvPr/>
        </p:nvSpPr>
        <p:spPr bwMode="auto">
          <a:xfrm>
            <a:off x="3962400" y="1981200"/>
            <a:ext cx="4800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Calibri" panose="020F0502020204030204" pitchFamily="34" charset="0"/>
            </a:endParaRPr>
          </a:p>
          <a:p>
            <a:pPr eaLnBrk="1" hangingPunct="1"/>
            <a:r>
              <a:rPr lang="en-US" altLang="en-US" sz="3200">
                <a:latin typeface="Calibri" panose="020F0502020204030204" pitchFamily="34" charset="0"/>
              </a:rPr>
              <a:t>Striving for a </a:t>
            </a:r>
            <a:r>
              <a:rPr lang="en-US" altLang="en-US" sz="3200" b="1">
                <a:latin typeface="Calibri" panose="020F0502020204030204" pitchFamily="34" charset="0"/>
              </a:rPr>
              <a:t>balance</a:t>
            </a:r>
            <a:r>
              <a:rPr lang="en-US" altLang="en-US" sz="3200">
                <a:latin typeface="Calibri" panose="020F0502020204030204" pitchFamily="34" charset="0"/>
              </a:rPr>
              <a:t> between a busy adult lifestyle and active physical play with children is in the best interests of children and families. </a:t>
            </a:r>
          </a:p>
          <a:p>
            <a:pPr eaLnBrk="1" hangingPunct="1"/>
            <a:endParaRPr lang="en-US" altLang="en-US" sz="2800">
              <a:latin typeface="Calibri" panose="020F0502020204030204" pitchFamily="34" charset="0"/>
            </a:endParaRPr>
          </a:p>
        </p:txBody>
      </p:sp>
      <p:sp>
        <p:nvSpPr>
          <p:cNvPr id="54277" name="Text Box 5">
            <a:extLst>
              <a:ext uri="{FF2B5EF4-FFF2-40B4-BE49-F238E27FC236}">
                <a16:creationId xmlns:a16="http://schemas.microsoft.com/office/drawing/2014/main" id="{8E4C68F8-45B2-DD6B-EB87-10907223D90E}"/>
              </a:ext>
            </a:extLst>
          </p:cNvPr>
          <p:cNvSpPr txBox="1">
            <a:spLocks noGrp="1" noChangeArrowheads="1"/>
          </p:cNvSpPr>
          <p:nvPr>
            <p:ph type="title" idx="4294967295"/>
          </p:nvPr>
        </p:nvSpPr>
        <p:spPr bwMode="auto">
          <a:xfrm>
            <a:off x="1889125" y="493713"/>
            <a:ext cx="5121275" cy="9842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Finding a Balance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15366" name="Picture 7">
            <a:extLst>
              <a:ext uri="{FF2B5EF4-FFF2-40B4-BE49-F238E27FC236}">
                <a16:creationId xmlns:a16="http://schemas.microsoft.com/office/drawing/2014/main" id="{F3784CAF-F785-28A4-15E8-8F08D2DB0EF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89188"/>
            <a:ext cx="328612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5">
            <a:extLst>
              <a:ext uri="{FF2B5EF4-FFF2-40B4-BE49-F238E27FC236}">
                <a16:creationId xmlns:a16="http://schemas.microsoft.com/office/drawing/2014/main" id="{5B952D5D-E1B7-3B52-534B-89E5E74F80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733800"/>
            <a:ext cx="3810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0565430-E483-C9F5-79BD-8546478F9508}"/>
              </a:ext>
            </a:extLst>
          </p:cNvPr>
          <p:cNvSpPr>
            <a:spLocks noGrp="1"/>
          </p:cNvSpPr>
          <p:nvPr>
            <p:ph type="title" idx="4294967295"/>
          </p:nvPr>
        </p:nvSpPr>
        <p:spPr>
          <a:xfrm>
            <a:off x="1295400" y="533400"/>
            <a:ext cx="63246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Reflect and Remember</a:t>
            </a:r>
          </a:p>
        </p:txBody>
      </p:sp>
      <p:sp>
        <p:nvSpPr>
          <p:cNvPr id="16388" name="Rectangle 3">
            <a:extLst>
              <a:ext uri="{FF2B5EF4-FFF2-40B4-BE49-F238E27FC236}">
                <a16:creationId xmlns:a16="http://schemas.microsoft.com/office/drawing/2014/main" id="{E6A2AF4B-D15D-9178-7177-EE09FAFDB80B}"/>
              </a:ext>
            </a:extLst>
          </p:cNvPr>
          <p:cNvSpPr>
            <a:spLocks noChangeArrowheads="1"/>
          </p:cNvSpPr>
          <p:nvPr/>
        </p:nvSpPr>
        <p:spPr bwMode="auto">
          <a:xfrm>
            <a:off x="457200" y="2057400"/>
            <a:ext cx="464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latin typeface="Calibri" panose="020F0502020204030204" pitchFamily="34" charset="0"/>
              </a:rPr>
              <a:t>Time is precious;  </a:t>
            </a:r>
          </a:p>
          <a:p>
            <a:pPr eaLnBrk="1" hangingPunct="1"/>
            <a:r>
              <a:rPr lang="en-US" altLang="en-US" sz="3200" i="1">
                <a:latin typeface="Calibri" panose="020F0502020204030204" pitchFamily="34" charset="0"/>
              </a:rPr>
              <a:t>so is </a:t>
            </a:r>
            <a:r>
              <a:rPr lang="en-US" altLang="en-US" sz="3200" b="1" i="1">
                <a:latin typeface="Calibri" panose="020F0502020204030204" pitchFamily="34" charset="0"/>
              </a:rPr>
              <a:t>childhood</a:t>
            </a:r>
            <a:r>
              <a:rPr lang="en-US" altLang="en-US" sz="3200">
                <a:latin typeface="Calibri" panose="020F0502020204030204" pitchFamily="34" charset="0"/>
              </a:rPr>
              <a:t>. </a:t>
            </a:r>
          </a:p>
        </p:txBody>
      </p:sp>
      <p:pic>
        <p:nvPicPr>
          <p:cNvPr id="16389" name="Picture 2">
            <a:extLst>
              <a:ext uri="{FF2B5EF4-FFF2-40B4-BE49-F238E27FC236}">
                <a16:creationId xmlns:a16="http://schemas.microsoft.com/office/drawing/2014/main" id="{23E33E98-808F-B361-B19C-206FE5EF5FB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57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3210-FB80-BCF0-7EF0-191B02B91BEA}"/>
              </a:ext>
            </a:extLst>
          </p:cNvPr>
          <p:cNvSpPr>
            <a:spLocks noGrp="1"/>
          </p:cNvSpPr>
          <p:nvPr>
            <p:ph type="ctrTitle"/>
          </p:nvPr>
        </p:nvSpPr>
        <p:spPr>
          <a:xfrm>
            <a:off x="685800" y="152400"/>
            <a:ext cx="7772400" cy="1924050"/>
          </a:xfrm>
        </p:spPr>
        <p:txBody>
          <a:bodyPr>
            <a:normAutofit/>
          </a:bodyPr>
          <a:lstStyle/>
          <a:p>
            <a:pPr eaLnBrk="1" hangingPunct="1">
              <a:defRPr/>
            </a:pPr>
            <a:r>
              <a:rPr lang="en-US" sz="4000" b="1" dirty="0">
                <a:solidFill>
                  <a:srgbClr val="7030A0"/>
                </a:solidFill>
                <a:effectLst>
                  <a:outerShdw blurRad="38100" dist="38100" dir="2700000" algn="tl">
                    <a:srgbClr val="000000"/>
                  </a:outerShdw>
                </a:effectLst>
              </a:rPr>
              <a:t>Active Play for Young Children</a:t>
            </a:r>
            <a:br>
              <a:rPr lang="en-US" b="1" dirty="0">
                <a:solidFill>
                  <a:srgbClr val="7030A0"/>
                </a:solidFill>
                <a:effectLst>
                  <a:outerShdw blurRad="38100" dist="38100" dir="2700000" algn="tl">
                    <a:srgbClr val="000000"/>
                  </a:outerShdw>
                </a:effectLst>
              </a:rPr>
            </a:br>
            <a:endParaRPr lang="en-US" dirty="0">
              <a:solidFill>
                <a:srgbClr val="7030A0"/>
              </a:solidFill>
            </a:endParaRPr>
          </a:p>
        </p:txBody>
      </p:sp>
      <p:sp>
        <p:nvSpPr>
          <p:cNvPr id="3" name="Subtitle 2">
            <a:extLst>
              <a:ext uri="{FF2B5EF4-FFF2-40B4-BE49-F238E27FC236}">
                <a16:creationId xmlns:a16="http://schemas.microsoft.com/office/drawing/2014/main" id="{D060B594-4D12-A55A-697F-607CA15A4C97}"/>
              </a:ext>
            </a:extLst>
          </p:cNvPr>
          <p:cNvSpPr>
            <a:spLocks noGrp="1"/>
          </p:cNvSpPr>
          <p:nvPr>
            <p:ph type="subTitle" idx="1"/>
          </p:nvPr>
        </p:nvSpPr>
        <p:spPr>
          <a:xfrm>
            <a:off x="838200" y="1600200"/>
            <a:ext cx="7543800" cy="2133600"/>
          </a:xfrm>
        </p:spPr>
        <p:txBody>
          <a:bodyPr>
            <a:normAutofit/>
          </a:bodyPr>
          <a:lstStyle/>
          <a:p>
            <a:pPr eaLnBrk="1" hangingPunct="1">
              <a:buFont typeface="Arial" charset="0"/>
              <a:buNone/>
              <a:defRPr/>
            </a:pPr>
            <a:r>
              <a:rPr lang="en-US" b="1" dirty="0">
                <a:solidFill>
                  <a:schemeClr val="tx1"/>
                </a:solidFill>
              </a:rPr>
              <a:t>This presentation is intended for trainers to provide detailed information about active play for young children.</a:t>
            </a:r>
          </a:p>
          <a:p>
            <a:pPr eaLnBrk="1" hangingPunct="1">
              <a:buFont typeface="Arial" charset="0"/>
              <a:buNone/>
              <a:defRPr/>
            </a:pPr>
            <a:endParaRPr lang="en-US" dirty="0"/>
          </a:p>
        </p:txBody>
      </p:sp>
      <p:sp>
        <p:nvSpPr>
          <p:cNvPr id="4100" name="Rectangle 6">
            <a:extLst>
              <a:ext uri="{FF2B5EF4-FFF2-40B4-BE49-F238E27FC236}">
                <a16:creationId xmlns:a16="http://schemas.microsoft.com/office/drawing/2014/main" id="{37E68F21-2E00-702D-9595-C8EE5104FE26}"/>
              </a:ext>
            </a:extLst>
          </p:cNvPr>
          <p:cNvSpPr>
            <a:spLocks noChangeArrowheads="1"/>
          </p:cNvSpPr>
          <p:nvPr/>
        </p:nvSpPr>
        <p:spPr bwMode="auto">
          <a:xfrm>
            <a:off x="1219200" y="3886200"/>
            <a:ext cx="769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013325" eaLnBrk="0" hangingPunct="0">
              <a:tabLst>
                <a:tab pos="1790700" algn="l"/>
                <a:tab pos="3619500" algn="l"/>
              </a:tabLst>
              <a:defRPr>
                <a:solidFill>
                  <a:schemeClr val="tx1"/>
                </a:solidFill>
                <a:latin typeface="Arial" panose="020B0604020202020204" pitchFamily="34" charset="0"/>
                <a:cs typeface="Arial" panose="020B0604020202020204" pitchFamily="34" charset="0"/>
              </a:defRPr>
            </a:lvl1pPr>
            <a:lvl2pPr marL="742950" indent="-285750" defTabSz="5013325" eaLnBrk="0" hangingPunct="0">
              <a:tabLst>
                <a:tab pos="1790700" algn="l"/>
                <a:tab pos="3619500" algn="l"/>
              </a:tabLst>
              <a:defRPr>
                <a:solidFill>
                  <a:schemeClr val="tx1"/>
                </a:solidFill>
                <a:latin typeface="Arial" panose="020B0604020202020204" pitchFamily="34" charset="0"/>
                <a:cs typeface="Arial" panose="020B0604020202020204" pitchFamily="34" charset="0"/>
              </a:defRPr>
            </a:lvl2pPr>
            <a:lvl3pPr marL="1143000" indent="-228600" defTabSz="5013325" eaLnBrk="0" hangingPunct="0">
              <a:tabLst>
                <a:tab pos="1790700" algn="l"/>
                <a:tab pos="3619500" algn="l"/>
              </a:tabLst>
              <a:defRPr>
                <a:solidFill>
                  <a:schemeClr val="tx1"/>
                </a:solidFill>
                <a:latin typeface="Arial" panose="020B0604020202020204" pitchFamily="34" charset="0"/>
                <a:cs typeface="Arial" panose="020B0604020202020204" pitchFamily="34" charset="0"/>
              </a:defRPr>
            </a:lvl3pPr>
            <a:lvl4pPr marL="1600200" indent="-228600" defTabSz="5013325" eaLnBrk="0" hangingPunct="0">
              <a:tabLst>
                <a:tab pos="1790700" algn="l"/>
                <a:tab pos="3619500" algn="l"/>
              </a:tabLst>
              <a:defRPr>
                <a:solidFill>
                  <a:schemeClr val="tx1"/>
                </a:solidFill>
                <a:latin typeface="Arial" panose="020B0604020202020204" pitchFamily="34" charset="0"/>
                <a:cs typeface="Arial" panose="020B0604020202020204" pitchFamily="34" charset="0"/>
              </a:defRPr>
            </a:lvl4pPr>
            <a:lvl5pPr marL="2057400" indent="-228600" defTabSz="5013325" eaLnBrk="0" hangingPunct="0">
              <a:tabLst>
                <a:tab pos="1790700" algn="l"/>
                <a:tab pos="3619500" algn="l"/>
              </a:tabLst>
              <a:defRPr>
                <a:solidFill>
                  <a:schemeClr val="tx1"/>
                </a:solidFill>
                <a:latin typeface="Arial" panose="020B0604020202020204" pitchFamily="34" charset="0"/>
                <a:cs typeface="Arial" panose="020B0604020202020204" pitchFamily="34" charset="0"/>
              </a:defRPr>
            </a:lvl5pPr>
            <a:lvl6pPr marL="25146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cs typeface="Arial" panose="020B0604020202020204" pitchFamily="34" charset="0"/>
              </a:defRPr>
            </a:lvl6pPr>
            <a:lvl7pPr marL="29718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cs typeface="Arial" panose="020B0604020202020204" pitchFamily="34" charset="0"/>
              </a:defRPr>
            </a:lvl7pPr>
            <a:lvl8pPr marL="34290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cs typeface="Arial" panose="020B0604020202020204" pitchFamily="34" charset="0"/>
              </a:defRPr>
            </a:lvl8pPr>
            <a:lvl9pPr marL="38862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Calibri" panose="020F0502020204030204" pitchFamily="34" charset="0"/>
              </a:rPr>
              <a:t>The project was supported by the National Research Initiative of </a:t>
            </a:r>
          </a:p>
          <a:p>
            <a:pPr eaLnBrk="1" hangingPunct="1"/>
            <a:r>
              <a:rPr lang="en-US" altLang="en-US" sz="2000">
                <a:latin typeface="Calibri" panose="020F0502020204030204" pitchFamily="34" charset="0"/>
              </a:rPr>
              <a:t>the USDA National Research Initiative Grant # 2006-55215-16726</a:t>
            </a:r>
          </a:p>
        </p:txBody>
      </p:sp>
      <p:pic>
        <p:nvPicPr>
          <p:cNvPr id="4101" name="Picture 102" descr="image001">
            <a:extLst>
              <a:ext uri="{FF2B5EF4-FFF2-40B4-BE49-F238E27FC236}">
                <a16:creationId xmlns:a16="http://schemas.microsoft.com/office/drawing/2014/main" id="{8A5F2B77-D3E8-5CB7-CF63-BB5BB1ABC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528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93873A3D-C2A1-73DC-C609-922ABA2C6432}"/>
              </a:ext>
              <a:ext uri="{C183D7F6-B498-43B3-948B-1728B52AA6E4}">
                <adec:decorative xmlns:adec="http://schemas.microsoft.com/office/drawing/2017/decorative" val="1"/>
              </a:ext>
            </a:extLst>
          </p:cNvPr>
          <p:cNvSpPr>
            <a:spLocks noChangeArrowheads="1"/>
          </p:cNvSpPr>
          <p:nvPr/>
        </p:nvSpPr>
        <p:spPr bwMode="auto">
          <a:xfrm>
            <a:off x="2286000" y="158273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5123" name="Rectangle 2">
            <a:extLst>
              <a:ext uri="{FF2B5EF4-FFF2-40B4-BE49-F238E27FC236}">
                <a16:creationId xmlns:a16="http://schemas.microsoft.com/office/drawing/2014/main" id="{28DA95B9-E4EB-FD42-04CB-C40430F5DD1B}"/>
              </a:ext>
            </a:extLst>
          </p:cNvPr>
          <p:cNvSpPr>
            <a:spLocks noChangeArrowheads="1"/>
          </p:cNvSpPr>
          <p:nvPr/>
        </p:nvSpPr>
        <p:spPr bwMode="auto">
          <a:xfrm>
            <a:off x="304800" y="1295400"/>
            <a:ext cx="845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r>
              <a:rPr lang="en-US" altLang="en-US" sz="2800" b="1">
                <a:latin typeface="Calibri" panose="020F0502020204030204" pitchFamily="34" charset="0"/>
              </a:rPr>
              <a:t>The learner will be able to:</a:t>
            </a:r>
          </a:p>
          <a:p>
            <a:pPr eaLnBrk="1" hangingPunct="1"/>
            <a:endParaRPr lang="en-US" altLang="en-US" sz="2400">
              <a:latin typeface="Calibri" panose="020F0502020204030204" pitchFamily="34" charset="0"/>
            </a:endParaRPr>
          </a:p>
          <a:p>
            <a:pPr eaLnBrk="1" hangingPunct="1">
              <a:buFont typeface="Arial" panose="020B0604020202020204" pitchFamily="34" charset="0"/>
              <a:buChar char="•"/>
            </a:pPr>
            <a:r>
              <a:rPr lang="en-US" altLang="en-US" sz="2800">
                <a:latin typeface="Calibri" panose="020F0502020204030204" pitchFamily="34" charset="0"/>
              </a:rPr>
              <a:t>Explain the importance of active  </a:t>
            </a:r>
          </a:p>
          <a:p>
            <a:pPr eaLnBrk="1" hangingPunct="1"/>
            <a:r>
              <a:rPr lang="en-US" altLang="en-US" sz="2800">
                <a:latin typeface="Calibri" panose="020F0502020204030204" pitchFamily="34" charset="0"/>
              </a:rPr>
              <a:t>  play for young children.</a:t>
            </a:r>
          </a:p>
          <a:p>
            <a:pPr eaLnBrk="1" hangingPunct="1">
              <a:buFont typeface="Arial" panose="020B0604020202020204" pitchFamily="34" charset="0"/>
              <a:buChar char="•"/>
            </a:pPr>
            <a:endParaRPr lang="en-US" altLang="en-US" sz="2800">
              <a:latin typeface="Calibri" panose="020F0502020204030204" pitchFamily="34" charset="0"/>
            </a:endParaRPr>
          </a:p>
          <a:p>
            <a:pPr eaLnBrk="1" hangingPunct="1">
              <a:buFont typeface="Arial" panose="020B0604020202020204" pitchFamily="34" charset="0"/>
              <a:buChar char="•"/>
            </a:pPr>
            <a:r>
              <a:rPr lang="en-US" altLang="en-US" sz="2800">
                <a:latin typeface="Calibri" panose="020F0502020204030204" pitchFamily="34" charset="0"/>
              </a:rPr>
              <a:t> Define different types of play.</a:t>
            </a: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5124" name="Title 3">
            <a:extLst>
              <a:ext uri="{FF2B5EF4-FFF2-40B4-BE49-F238E27FC236}">
                <a16:creationId xmlns:a16="http://schemas.microsoft.com/office/drawing/2014/main" id="{148D3EBF-1677-86D8-7C95-8010F16E5E6B}"/>
              </a:ext>
            </a:extLst>
          </p:cNvPr>
          <p:cNvSpPr>
            <a:spLocks noGrp="1"/>
          </p:cNvSpPr>
          <p:nvPr>
            <p:ph type="title"/>
          </p:nvPr>
        </p:nvSpPr>
        <p:spPr/>
        <p:txBody>
          <a:bodyPr/>
          <a:lstStyle/>
          <a:p>
            <a:pPr eaLnBrk="1" hangingPunct="1"/>
            <a:r>
              <a:rPr lang="en-US" altLang="en-US" sz="4000" b="1">
                <a:solidFill>
                  <a:srgbClr val="7030A0"/>
                </a:solidFill>
              </a:rPr>
              <a:t>Objectives</a:t>
            </a:r>
          </a:p>
        </p:txBody>
      </p:sp>
      <p:pic>
        <p:nvPicPr>
          <p:cNvPr id="5125" name="Picture 4">
            <a:extLst>
              <a:ext uri="{FF2B5EF4-FFF2-40B4-BE49-F238E27FC236}">
                <a16:creationId xmlns:a16="http://schemas.microsoft.com/office/drawing/2014/main" id="{024F70EA-78DF-B806-D33D-7C8B69AFCE2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41488"/>
            <a:ext cx="32766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DBFEED1-1144-940B-9C59-131EC537CE7B}"/>
              </a:ext>
              <a:ext uri="{C183D7F6-B498-43B3-948B-1728B52AA6E4}">
                <adec:decorative xmlns:adec="http://schemas.microsoft.com/office/drawing/2017/decorative" val="1"/>
              </a:ext>
            </a:extLst>
          </p:cNvPr>
          <p:cNvSpPr>
            <a:spLocks noChangeArrowheads="1"/>
          </p:cNvSpPr>
          <p:nvPr/>
        </p:nvSpPr>
        <p:spPr bwMode="auto">
          <a:xfrm>
            <a:off x="4648200" y="1752600"/>
            <a:ext cx="419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Calibri" panose="020F0502020204030204" pitchFamily="34" charset="0"/>
            </a:endParaRPr>
          </a:p>
          <a:p>
            <a:pPr eaLnBrk="1" hangingPunct="1"/>
            <a:endParaRPr lang="en-US" altLang="en-US" sz="2000">
              <a:latin typeface="Calibri" panose="020F0502020204030204" pitchFamily="34" charset="0"/>
            </a:endParaRPr>
          </a:p>
          <a:p>
            <a:pPr eaLnBrk="1" hangingPunct="1"/>
            <a:endParaRPr lang="en-US" altLang="en-US" sz="2800">
              <a:latin typeface="Calibri" panose="020F0502020204030204" pitchFamily="34" charset="0"/>
            </a:endParaRPr>
          </a:p>
          <a:p>
            <a:pPr eaLnBrk="1" hangingPunct="1"/>
            <a:endParaRPr lang="en-US" altLang="en-US" sz="2000">
              <a:latin typeface="Calibri" panose="020F0502020204030204" pitchFamily="34" charset="0"/>
            </a:endParaRPr>
          </a:p>
        </p:txBody>
      </p:sp>
      <p:sp>
        <p:nvSpPr>
          <p:cNvPr id="3" name="Title 2">
            <a:extLst>
              <a:ext uri="{FF2B5EF4-FFF2-40B4-BE49-F238E27FC236}">
                <a16:creationId xmlns:a16="http://schemas.microsoft.com/office/drawing/2014/main" id="{3A8D1B2B-EBE4-E82D-FEC6-A779FABE1D9D}"/>
              </a:ext>
            </a:extLst>
          </p:cNvPr>
          <p:cNvSpPr>
            <a:spLocks noGrp="1"/>
          </p:cNvSpPr>
          <p:nvPr>
            <p:ph type="title" idx="4294967295"/>
          </p:nvPr>
        </p:nvSpPr>
        <p:spPr>
          <a:xfrm>
            <a:off x="533400" y="228600"/>
            <a:ext cx="8229600" cy="1323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Rethinking Physical Activity: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Focusing on Fun and Play</a:t>
            </a:r>
            <a:endParaRPr kumimoji="0" lang="en-US" sz="4000" b="0" i="0" u="none" strike="noStrike" kern="1200" cap="none" spc="0" normalizeH="0" baseline="0" noProof="0" dirty="0">
              <a:ln>
                <a:noFill/>
              </a:ln>
              <a:solidFill>
                <a:srgbClr val="7030A0"/>
              </a:solidFill>
              <a:effectLst/>
              <a:uLnTx/>
              <a:uFillTx/>
              <a:latin typeface="+mj-lt"/>
              <a:ea typeface="+mn-ea"/>
              <a:cs typeface="+mn-cs"/>
            </a:endParaRPr>
          </a:p>
        </p:txBody>
      </p:sp>
      <p:pic>
        <p:nvPicPr>
          <p:cNvPr id="6148" name="Picture 17">
            <a:extLst>
              <a:ext uri="{FF2B5EF4-FFF2-40B4-BE49-F238E27FC236}">
                <a16:creationId xmlns:a16="http://schemas.microsoft.com/office/drawing/2014/main" id="{A2E2EFBA-60FD-7136-590E-EE0834A469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406876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EAB1A6E-EFFE-F5C6-5AC6-6EAB4DB89AAF}"/>
              </a:ext>
            </a:extLst>
          </p:cNvPr>
          <p:cNvSpPr txBox="1"/>
          <p:nvPr/>
        </p:nvSpPr>
        <p:spPr>
          <a:xfrm>
            <a:off x="5105400" y="2362200"/>
            <a:ext cx="3352800" cy="1662113"/>
          </a:xfrm>
          <a:prstGeom prst="rect">
            <a:avLst/>
          </a:prstGeom>
          <a:noFill/>
        </p:spPr>
        <p:txBody>
          <a:bodyPr>
            <a:spAutoFit/>
          </a:bodyPr>
          <a:lstStyle/>
          <a:p>
            <a:pPr>
              <a:defRPr/>
            </a:pPr>
            <a:r>
              <a:rPr lang="en-US" sz="2800" dirty="0">
                <a:latin typeface="+mn-lt"/>
                <a:cs typeface="Arial" charset="0"/>
              </a:rPr>
              <a:t>Active physical play is how young children get their exercise. </a:t>
            </a:r>
          </a:p>
          <a:p>
            <a:pPr>
              <a:defRPr/>
            </a:pPr>
            <a:endParaRPr lang="en-US" dirty="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0709E4F0-CA0D-C0E3-BE8B-73A1D46C9862}"/>
              </a:ext>
            </a:extLst>
          </p:cNvPr>
          <p:cNvSpPr>
            <a:spLocks noChangeArrowheads="1"/>
          </p:cNvSpPr>
          <p:nvPr/>
        </p:nvSpPr>
        <p:spPr bwMode="auto">
          <a:xfrm>
            <a:off x="381000" y="990600"/>
            <a:ext cx="50292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000" b="1">
              <a:latin typeface="Calibri" panose="020F0502020204030204" pitchFamily="34" charset="0"/>
              <a:cs typeface="Times New Roman" panose="02020603050405020304" pitchFamily="18" charset="0"/>
            </a:endParaRPr>
          </a:p>
          <a:p>
            <a:pPr eaLnBrk="1" hangingPunct="1"/>
            <a:r>
              <a:rPr lang="en-US" altLang="en-US" sz="2800" b="1">
                <a:latin typeface="Calibri" panose="020F0502020204030204" pitchFamily="34" charset="0"/>
                <a:cs typeface="Times New Roman" panose="02020603050405020304" pitchFamily="18" charset="0"/>
              </a:rPr>
              <a:t>Play </a:t>
            </a:r>
            <a:r>
              <a:rPr lang="en-US" altLang="en-US" sz="2800">
                <a:latin typeface="Calibri" panose="020F0502020204030204" pitchFamily="34" charset="0"/>
                <a:cs typeface="Times New Roman" panose="02020603050405020304" pitchFamily="18" charset="0"/>
              </a:rPr>
              <a:t>is the spontaneous activity through which children learn. </a:t>
            </a:r>
          </a:p>
          <a:p>
            <a:pPr eaLnBrk="1" hangingPunct="1"/>
            <a:endParaRPr lang="en-US" altLang="en-US" sz="2800">
              <a:latin typeface="Calibri" panose="020F0502020204030204" pitchFamily="34" charset="0"/>
            </a:endParaRPr>
          </a:p>
          <a:p>
            <a:r>
              <a:rPr lang="en-US" altLang="en-US" sz="2800" b="1">
                <a:latin typeface="Calibri" panose="020F0502020204030204" pitchFamily="34" charset="0"/>
                <a:cs typeface="Times New Roman" panose="02020603050405020304" pitchFamily="18" charset="0"/>
              </a:rPr>
              <a:t>Active play</a:t>
            </a:r>
            <a:r>
              <a:rPr lang="en-US" altLang="en-US" sz="2800">
                <a:latin typeface="Calibri" panose="020F0502020204030204" pitchFamily="34" charset="0"/>
                <a:cs typeface="Times New Roman" panose="02020603050405020304" pitchFamily="18" charset="0"/>
              </a:rPr>
              <a:t> is anything that encourages and provides children with opportunities for physical development.  The USDA’s definition of active play is anything that gets children moving.</a:t>
            </a:r>
          </a:p>
          <a:p>
            <a:endParaRPr lang="en-US" altLang="en-US" sz="2000">
              <a:latin typeface="Calibri" panose="020F0502020204030204" pitchFamily="34" charset="0"/>
            </a:endParaRPr>
          </a:p>
          <a:p>
            <a:endParaRPr lang="en-US" altLang="en-US">
              <a:latin typeface="Calibri" panose="020F0502020204030204" pitchFamily="34" charset="0"/>
            </a:endParaRPr>
          </a:p>
        </p:txBody>
      </p:sp>
      <p:sp>
        <p:nvSpPr>
          <p:cNvPr id="24579" name="Text Box 3">
            <a:extLst>
              <a:ext uri="{FF2B5EF4-FFF2-40B4-BE49-F238E27FC236}">
                <a16:creationId xmlns:a16="http://schemas.microsoft.com/office/drawing/2014/main" id="{72767366-E8C7-4E64-F573-952B57176589}"/>
              </a:ext>
            </a:extLst>
          </p:cNvPr>
          <p:cNvSpPr txBox="1">
            <a:spLocks noGrp="1" noChangeArrowheads="1"/>
          </p:cNvSpPr>
          <p:nvPr>
            <p:ph type="title" idx="4294967295"/>
          </p:nvPr>
        </p:nvSpPr>
        <p:spPr bwMode="auto">
          <a:xfrm>
            <a:off x="2041525" y="493713"/>
            <a:ext cx="4968875" cy="708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What is Play?</a:t>
            </a:r>
          </a:p>
        </p:txBody>
      </p:sp>
      <p:pic>
        <p:nvPicPr>
          <p:cNvPr id="7172" name="Picture 4" descr="Photograph of a child wearing an orange life jacket sitting in a wooden rocking boat filled with various items including a cooler and a chair. Wall behind features a sign with a fish photo labeled &quot;This is a big fish&quot; and another framed picture.">
            <a:extLst>
              <a:ext uri="{FF2B5EF4-FFF2-40B4-BE49-F238E27FC236}">
                <a16:creationId xmlns:a16="http://schemas.microsoft.com/office/drawing/2014/main" id="{EA50BEBE-726E-AFBB-05FE-1F3ACEB9F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421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15E717C9-1829-DD91-637A-444B2F9C511D}"/>
              </a:ext>
            </a:extLst>
          </p:cNvPr>
          <p:cNvSpPr>
            <a:spLocks noChangeArrowheads="1"/>
          </p:cNvSpPr>
          <p:nvPr/>
        </p:nvSpPr>
        <p:spPr bwMode="auto">
          <a:xfrm>
            <a:off x="457200" y="1219200"/>
            <a:ext cx="5486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b="1">
              <a:latin typeface="Calibri" panose="020F0502020204030204" pitchFamily="34" charset="0"/>
              <a:cs typeface="Times New Roman" panose="02020603050405020304" pitchFamily="18" charset="0"/>
            </a:endParaRPr>
          </a:p>
          <a:p>
            <a:endParaRPr lang="en-US" altLang="en-US">
              <a:latin typeface="Calibri" panose="020F0502020204030204" pitchFamily="34" charset="0"/>
            </a:endParaRPr>
          </a:p>
          <a:p>
            <a:r>
              <a:rPr lang="en-US" altLang="en-US" sz="2800" b="1">
                <a:latin typeface="Calibri" panose="020F0502020204030204" pitchFamily="34" charset="0"/>
                <a:cs typeface="Times New Roman" panose="02020603050405020304" pitchFamily="18" charset="0"/>
              </a:rPr>
              <a:t>Structured play </a:t>
            </a:r>
            <a:r>
              <a:rPr lang="en-US" altLang="en-US" sz="2800">
                <a:latin typeface="Calibri" panose="020F0502020204030204" pitchFamily="34" charset="0"/>
                <a:cs typeface="Times New Roman" panose="02020603050405020304" pitchFamily="18" charset="0"/>
              </a:rPr>
              <a:t>includes play experiences in which the adult interacts with the child by leading or initiating an activity. </a:t>
            </a:r>
          </a:p>
          <a:p>
            <a:endParaRPr lang="en-US" altLang="en-US" sz="2800">
              <a:latin typeface="Calibri" panose="020F0502020204030204" pitchFamily="34" charset="0"/>
            </a:endParaRPr>
          </a:p>
          <a:p>
            <a:r>
              <a:rPr lang="en-US" altLang="en-US" sz="2800" b="1">
                <a:latin typeface="Calibri" panose="020F0502020204030204" pitchFamily="34" charset="0"/>
                <a:cs typeface="Times New Roman" panose="02020603050405020304" pitchFamily="18" charset="0"/>
              </a:rPr>
              <a:t>Unstructured play </a:t>
            </a:r>
            <a:r>
              <a:rPr lang="en-US" altLang="en-US" sz="2800">
                <a:latin typeface="Calibri" panose="020F0502020204030204" pitchFamily="34" charset="0"/>
                <a:cs typeface="Times New Roman" panose="02020603050405020304" pitchFamily="18" charset="0"/>
              </a:rPr>
              <a:t>includes child-driven activities and experiences, where children learn how to create.</a:t>
            </a:r>
          </a:p>
        </p:txBody>
      </p:sp>
      <p:sp>
        <p:nvSpPr>
          <p:cNvPr id="26627" name="Text Box 3">
            <a:extLst>
              <a:ext uri="{FF2B5EF4-FFF2-40B4-BE49-F238E27FC236}">
                <a16:creationId xmlns:a16="http://schemas.microsoft.com/office/drawing/2014/main" id="{4AF7C2C4-30D1-7A06-9C46-5358385D1EA7}"/>
              </a:ext>
            </a:extLst>
          </p:cNvPr>
          <p:cNvSpPr txBox="1">
            <a:spLocks noGrp="1" noChangeArrowheads="1"/>
          </p:cNvSpPr>
          <p:nvPr>
            <p:ph type="title" idx="4294967295"/>
          </p:nvPr>
        </p:nvSpPr>
        <p:spPr bwMode="auto">
          <a:xfrm>
            <a:off x="974725" y="533400"/>
            <a:ext cx="7319963" cy="708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Structured vs. Unstructured Play</a:t>
            </a:r>
          </a:p>
        </p:txBody>
      </p:sp>
      <p:pic>
        <p:nvPicPr>
          <p:cNvPr id="8196" name="Picture 31">
            <a:extLst>
              <a:ext uri="{FF2B5EF4-FFF2-40B4-BE49-F238E27FC236}">
                <a16:creationId xmlns:a16="http://schemas.microsoft.com/office/drawing/2014/main" id="{381D1FEE-A4B8-C2A7-2A24-4F1CC8944B6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1676400"/>
            <a:ext cx="21796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55C02B7E-BFB5-EE62-505E-AA6273DEB6F8}"/>
              </a:ext>
            </a:extLst>
          </p:cNvPr>
          <p:cNvSpPr>
            <a:spLocks noChangeArrowheads="1"/>
          </p:cNvSpPr>
          <p:nvPr/>
        </p:nvSpPr>
        <p:spPr bwMode="auto">
          <a:xfrm>
            <a:off x="762000" y="1295400"/>
            <a:ext cx="7620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pPr>
            <a:endParaRPr lang="en-US" altLang="en-US" b="1">
              <a:latin typeface="Calibri" panose="020F0502020204030204" pitchFamily="34" charset="0"/>
              <a:cs typeface="Times New Roman" panose="02020603050405020304" pitchFamily="18" charset="0"/>
            </a:endParaRPr>
          </a:p>
          <a:p>
            <a:pPr>
              <a:spcAft>
                <a:spcPts val="1200"/>
              </a:spcAft>
            </a:pPr>
            <a:r>
              <a:rPr lang="en-US" altLang="en-US" sz="2800" b="1">
                <a:latin typeface="Calibri" panose="020F0502020204030204" pitchFamily="34" charset="0"/>
                <a:cs typeface="Times New Roman" panose="02020603050405020304" pitchFamily="18" charset="0"/>
              </a:rPr>
              <a:t>Developmentally appropriate play</a:t>
            </a:r>
            <a:r>
              <a:rPr lang="en-US" altLang="en-US" sz="2800">
                <a:latin typeface="Calibri" panose="020F0502020204030204" pitchFamily="34" charset="0"/>
                <a:cs typeface="Times New Roman" panose="02020603050405020304" pitchFamily="18" charset="0"/>
              </a:rPr>
              <a:t> is the concept that children learn at a pace that is appropriate for their stage of development. </a:t>
            </a:r>
            <a:endParaRPr lang="en-US" altLang="en-US" sz="2800">
              <a:latin typeface="Calibri" panose="020F0502020204030204" pitchFamily="34" charset="0"/>
            </a:endParaRPr>
          </a:p>
          <a:p>
            <a:pPr>
              <a:spcAft>
                <a:spcPts val="1200"/>
              </a:spcAft>
            </a:pPr>
            <a:r>
              <a:rPr lang="en-US" altLang="en-US" sz="2800" b="1">
                <a:latin typeface="Calibri" panose="020F0502020204030204" pitchFamily="34" charset="0"/>
                <a:cs typeface="Times New Roman" panose="02020603050405020304" pitchFamily="18" charset="0"/>
              </a:rPr>
              <a:t>Developmentally age appropriate play</a:t>
            </a:r>
            <a:r>
              <a:rPr lang="en-US" altLang="en-US" sz="2800">
                <a:latin typeface="Calibri" panose="020F0502020204030204" pitchFamily="34" charset="0"/>
                <a:cs typeface="Times New Roman" panose="02020603050405020304" pitchFamily="18" charset="0"/>
              </a:rPr>
              <a:t> refers to activities and materials that are appropriate to a child’s age, </a:t>
            </a:r>
          </a:p>
          <a:p>
            <a:pPr>
              <a:spcAft>
                <a:spcPts val="1200"/>
              </a:spcAft>
            </a:pPr>
            <a:r>
              <a:rPr lang="en-US" altLang="en-US" sz="2800" b="1">
                <a:latin typeface="Calibri" panose="020F0502020204030204" pitchFamily="34" charset="0"/>
                <a:cs typeface="Times New Roman" panose="02020603050405020304" pitchFamily="18" charset="0"/>
              </a:rPr>
              <a:t>Individually appropriate play </a:t>
            </a:r>
            <a:r>
              <a:rPr lang="en-US" altLang="en-US" sz="2800">
                <a:latin typeface="Calibri" panose="020F0502020204030204" pitchFamily="34" charset="0"/>
                <a:cs typeface="Times New Roman" panose="02020603050405020304" pitchFamily="18" charset="0"/>
              </a:rPr>
              <a:t>refer to activities that are appropriate and unique to the individual child’s development.</a:t>
            </a:r>
            <a:endParaRPr lang="en-US" altLang="en-US" sz="2800">
              <a:latin typeface="Calibri" panose="020F0502020204030204" pitchFamily="34" charset="0"/>
            </a:endParaRPr>
          </a:p>
          <a:p>
            <a:pPr>
              <a:spcAft>
                <a:spcPts val="1200"/>
              </a:spcAft>
            </a:pPr>
            <a:endParaRPr lang="en-US" altLang="en-US" b="1">
              <a:latin typeface="Calibri" panose="020F0502020204030204" pitchFamily="34" charset="0"/>
              <a:cs typeface="Times New Roman" panose="02020603050405020304" pitchFamily="18" charset="0"/>
            </a:endParaRPr>
          </a:p>
        </p:txBody>
      </p:sp>
      <p:sp>
        <p:nvSpPr>
          <p:cNvPr id="27651" name="Text Box 3">
            <a:extLst>
              <a:ext uri="{FF2B5EF4-FFF2-40B4-BE49-F238E27FC236}">
                <a16:creationId xmlns:a16="http://schemas.microsoft.com/office/drawing/2014/main" id="{E40D9B44-2008-BE81-7A2A-0F7B53933600}"/>
              </a:ext>
            </a:extLst>
          </p:cNvPr>
          <p:cNvSpPr txBox="1">
            <a:spLocks noGrp="1" noChangeArrowheads="1"/>
          </p:cNvSpPr>
          <p:nvPr>
            <p:ph type="title" idx="4294967295"/>
          </p:nvPr>
        </p:nvSpPr>
        <p:spPr bwMode="auto">
          <a:xfrm>
            <a:off x="0" y="533400"/>
            <a:ext cx="9144000" cy="708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mn-cs"/>
              </a:rPr>
              <a:t>What is Appropriate Play?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BD0AFB6-0848-ABD2-9DAF-16780EF80037}"/>
              </a:ext>
            </a:extLst>
          </p:cNvPr>
          <p:cNvSpPr>
            <a:spLocks noGrp="1"/>
          </p:cNvSpPr>
          <p:nvPr>
            <p:ph type="title"/>
          </p:nvPr>
        </p:nvSpPr>
        <p:spPr/>
        <p:txBody>
          <a:bodyPr/>
          <a:lstStyle/>
          <a:p>
            <a:br>
              <a:rPr lang="en-US" altLang="en-US" b="1">
                <a:solidFill>
                  <a:srgbClr val="7030A0"/>
                </a:solidFill>
              </a:rPr>
            </a:br>
            <a:r>
              <a:rPr lang="en-US" altLang="en-US" b="1">
                <a:solidFill>
                  <a:srgbClr val="7030A0"/>
                </a:solidFill>
              </a:rPr>
              <a:t>Children Learn through Play</a:t>
            </a:r>
            <a:br>
              <a:rPr lang="en-US" altLang="en-US">
                <a:solidFill>
                  <a:srgbClr val="7030A0"/>
                </a:solidFill>
              </a:rPr>
            </a:br>
            <a:endParaRPr lang="en-US" altLang="en-US"/>
          </a:p>
        </p:txBody>
      </p:sp>
      <p:sp>
        <p:nvSpPr>
          <p:cNvPr id="10243" name="Content Placeholder 2">
            <a:extLst>
              <a:ext uri="{FF2B5EF4-FFF2-40B4-BE49-F238E27FC236}">
                <a16:creationId xmlns:a16="http://schemas.microsoft.com/office/drawing/2014/main" id="{1B923F5E-2A36-024C-B693-DEC07ED49E81}"/>
              </a:ext>
            </a:extLst>
          </p:cNvPr>
          <p:cNvSpPr>
            <a:spLocks noGrp="1"/>
          </p:cNvSpPr>
          <p:nvPr>
            <p:ph idx="1"/>
          </p:nvPr>
        </p:nvSpPr>
        <p:spPr/>
        <p:txBody>
          <a:bodyPr/>
          <a:lstStyle/>
          <a:p>
            <a:r>
              <a:rPr lang="en-US" altLang="en-US"/>
              <a:t>They build awareness of others.</a:t>
            </a:r>
          </a:p>
          <a:p>
            <a:r>
              <a:rPr lang="en-US" altLang="en-US"/>
              <a:t>They learn to get along with others.</a:t>
            </a:r>
          </a:p>
          <a:p>
            <a:r>
              <a:rPr lang="en-US" altLang="en-US"/>
              <a:t>They create solutions to problems.</a:t>
            </a:r>
          </a:p>
          <a:p>
            <a:r>
              <a:rPr lang="en-US" altLang="en-US"/>
              <a:t>They develop and refine coordination.</a:t>
            </a:r>
          </a:p>
          <a:p>
            <a:r>
              <a:rPr lang="en-US" altLang="en-US"/>
              <a:t>They build confidence in their bodies.</a:t>
            </a:r>
          </a:p>
          <a:p>
            <a:r>
              <a:rPr lang="en-US" altLang="en-US"/>
              <a:t>They learn to use their imaginations.</a:t>
            </a:r>
          </a:p>
          <a:p>
            <a:r>
              <a:rPr lang="en-US" altLang="en-US"/>
              <a:t>They just plain have fun!</a:t>
            </a:r>
          </a:p>
          <a:p>
            <a:endParaRPr lang="en-US" altLang="en-US"/>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4ABA7A6D-53E2-1A9B-1616-08ABB83C3F5E}"/>
              </a:ext>
              <a:ext uri="{C183D7F6-B498-43B3-948B-1728B52AA6E4}">
                <adec:decorative xmlns:adec="http://schemas.microsoft.com/office/drawing/2017/decorative" val="1"/>
              </a:ext>
            </a:extLst>
          </p:cNvPr>
          <p:cNvSpPr>
            <a:spLocks noChangeArrowheads="1"/>
          </p:cNvSpPr>
          <p:nvPr/>
        </p:nvSpPr>
        <p:spPr bwMode="auto">
          <a:xfrm>
            <a:off x="3048000" y="1905000"/>
            <a:ext cx="579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r>
              <a:rPr lang="en-US" altLang="en-US">
                <a:latin typeface="Calibri" panose="020F0502020204030204" pitchFamily="34" charset="0"/>
                <a:cs typeface="Times New Roman" panose="02020603050405020304" pitchFamily="18" charset="0"/>
              </a:rPr>
            </a:br>
            <a:br>
              <a:rPr lang="en-US" altLang="en-US" sz="2000">
                <a:latin typeface="Calibri" panose="020F0502020204030204" pitchFamily="34" charset="0"/>
                <a:cs typeface="Times New Roman" panose="02020603050405020304" pitchFamily="18" charset="0"/>
              </a:rPr>
            </a:br>
            <a:br>
              <a:rPr lang="en-US" altLang="en-US" sz="2000">
                <a:latin typeface="Calibri" panose="020F0502020204030204" pitchFamily="34" charset="0"/>
              </a:rPr>
            </a:br>
            <a:br>
              <a:rPr lang="en-US" altLang="en-US" sz="2000">
                <a:latin typeface="Calibri" panose="020F0502020204030204" pitchFamily="34" charset="0"/>
              </a:rPr>
            </a:br>
            <a:endParaRPr lang="en-US" altLang="en-US" sz="2000">
              <a:latin typeface="Calibri" panose="020F0502020204030204" pitchFamily="34" charset="0"/>
            </a:endParaRPr>
          </a:p>
        </p:txBody>
      </p:sp>
      <p:sp>
        <p:nvSpPr>
          <p:cNvPr id="4" name="Title 3">
            <a:extLst>
              <a:ext uri="{FF2B5EF4-FFF2-40B4-BE49-F238E27FC236}">
                <a16:creationId xmlns:a16="http://schemas.microsoft.com/office/drawing/2014/main" id="{A7EF9015-3EDD-411F-619C-C183A08713AF}"/>
              </a:ext>
            </a:extLst>
          </p:cNvPr>
          <p:cNvSpPr>
            <a:spLocks noGrp="1"/>
          </p:cNvSpPr>
          <p:nvPr>
            <p:ph type="title" idx="4294967295"/>
          </p:nvPr>
        </p:nvSpPr>
        <p:spPr>
          <a:xfrm>
            <a:off x="762000" y="533400"/>
            <a:ext cx="71628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j-lt"/>
                <a:ea typeface="+mn-ea"/>
                <a:cs typeface="Times New Roman" pitchFamily="18" charset="0"/>
              </a:rPr>
              <a:t>Benefits of Active Physical Play</a:t>
            </a:r>
            <a:endParaRPr kumimoji="0" lang="en-US" sz="4000" b="1" i="0" u="none" strike="noStrike" kern="1200" cap="none" spc="0" normalizeH="0" baseline="0" noProof="0" dirty="0">
              <a:ln>
                <a:noFill/>
              </a:ln>
              <a:solidFill>
                <a:srgbClr val="7030A0"/>
              </a:solidFill>
              <a:effectLst/>
              <a:uLnTx/>
              <a:uFillTx/>
              <a:latin typeface="+mj-lt"/>
              <a:ea typeface="+mn-ea"/>
              <a:cs typeface="+mn-cs"/>
            </a:endParaRPr>
          </a:p>
        </p:txBody>
      </p:sp>
      <p:pic>
        <p:nvPicPr>
          <p:cNvPr id="11268" name="Picture 8">
            <a:extLst>
              <a:ext uri="{FF2B5EF4-FFF2-40B4-BE49-F238E27FC236}">
                <a16:creationId xmlns:a16="http://schemas.microsoft.com/office/drawing/2014/main" id="{100BF65D-A7FC-5425-A409-DD4D8A49DA0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5923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4A9693-3CAA-0FE1-DD8C-323AFB93F71D}"/>
              </a:ext>
            </a:extLst>
          </p:cNvPr>
          <p:cNvSpPr/>
          <p:nvPr/>
        </p:nvSpPr>
        <p:spPr>
          <a:xfrm>
            <a:off x="3200400" y="1752600"/>
            <a:ext cx="5562600" cy="3694113"/>
          </a:xfrm>
          <a:prstGeom prst="rect">
            <a:avLst/>
          </a:prstGeom>
        </p:spPr>
        <p:txBody>
          <a:bodyPr>
            <a:spAutoFit/>
          </a:bodyPr>
          <a:lstStyle/>
          <a:p>
            <a:pPr>
              <a:defRPr/>
            </a:pPr>
            <a:r>
              <a:rPr lang="en-US" sz="2600" dirty="0">
                <a:latin typeface="+mn-lt"/>
                <a:cs typeface="+mn-cs"/>
              </a:rPr>
              <a:t>Active play benefits the whole child – body, mind, and soul.</a:t>
            </a:r>
          </a:p>
          <a:p>
            <a:pPr>
              <a:defRPr/>
            </a:pPr>
            <a:endParaRPr lang="en-US" sz="2600" dirty="0">
              <a:latin typeface="+mn-lt"/>
              <a:cs typeface="+mn-cs"/>
            </a:endParaRPr>
          </a:p>
          <a:p>
            <a:pPr>
              <a:defRPr/>
            </a:pPr>
            <a:r>
              <a:rPr lang="en-US" sz="2600" dirty="0">
                <a:latin typeface="+mn-lt"/>
                <a:cs typeface="+mn-cs"/>
              </a:rPr>
              <a:t>Active play provides a variety of learning experiences for young children.</a:t>
            </a:r>
          </a:p>
          <a:p>
            <a:pPr>
              <a:defRPr/>
            </a:pPr>
            <a:endParaRPr lang="en-US" sz="2600" dirty="0">
              <a:latin typeface="+mn-lt"/>
              <a:cs typeface="+mn-cs"/>
            </a:endParaRPr>
          </a:p>
          <a:p>
            <a:pPr>
              <a:defRPr/>
            </a:pPr>
            <a:r>
              <a:rPr lang="en-US" sz="2600" dirty="0">
                <a:latin typeface="+mn-lt"/>
                <a:cs typeface="+mn-cs"/>
              </a:rPr>
              <a:t>Early lifestyle choices impact children’s health and well-being, both in the moment and in their future.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1243</Words>
  <Application>Microsoft Office PowerPoint</Application>
  <PresentationFormat>On-screen Show (4:3)</PresentationFormat>
  <Paragraphs>129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Active Play for  Young Children An overview of play  (Insert your name here)</vt:lpstr>
      <vt:lpstr>Active Play for Young Children </vt:lpstr>
      <vt:lpstr>Objectives</vt:lpstr>
      <vt:lpstr>Rethinking Physical Activity: Focusing on Fun and Play</vt:lpstr>
      <vt:lpstr>What is Play?</vt:lpstr>
      <vt:lpstr>Structured vs. Unstructured Play</vt:lpstr>
      <vt:lpstr>What is Appropriate Play? </vt:lpstr>
      <vt:lpstr> Children Learn through Play </vt:lpstr>
      <vt:lpstr>Benefits of Active Physical Play</vt:lpstr>
      <vt:lpstr>Risks of Inactivity</vt:lpstr>
      <vt:lpstr>Active Play Recommendations</vt:lpstr>
      <vt:lpstr>Working Together as Partners</vt:lpstr>
      <vt:lpstr>Finding a Balance </vt:lpstr>
      <vt:lpstr>Reflect and Remember</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S</dc:creator>
  <cp:lastModifiedBy>Jessica Ly</cp:lastModifiedBy>
  <cp:revision>205</cp:revision>
  <dcterms:created xsi:type="dcterms:W3CDTF">2009-09-25T20:09:33Z</dcterms:created>
  <dcterms:modified xsi:type="dcterms:W3CDTF">2026-05-04T19:02:27Z</dcterms:modified>
</cp:coreProperties>
</file>