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7781"/>
    <a:srgbClr val="978158"/>
    <a:srgbClr val="5EAE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4936" autoAdjust="0"/>
  </p:normalViewPr>
  <p:slideViewPr>
    <p:cSldViewPr>
      <p:cViewPr>
        <p:scale>
          <a:sx n="114" d="100"/>
          <a:sy n="114" d="100"/>
        </p:scale>
        <p:origin x="-2368" y="-1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29" d="100"/>
          <a:sy n="129" d="100"/>
        </p:scale>
        <p:origin x="-396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1CA5F-E6C8-EA42-9BE2-7E3ACDA2B0B4}" type="datetimeFigureOut">
              <a:rPr lang="en-US" smtClean="0"/>
              <a:t>12/3/12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35C7B5-EFEB-4A42-9588-C6DC2EAD7453}" type="slidenum">
              <a:rPr lang="en-US" smtClean="0"/>
              <a:t>‹#›</a:t>
            </a:fld>
            <a:endParaRPr lang="en-US"/>
          </a:p>
        </p:txBody>
      </p:sp>
    </p:spTree>
    <p:extLst>
      <p:ext uri="{BB962C8B-B14F-4D97-AF65-F5344CB8AC3E}">
        <p14:creationId xmlns:p14="http://schemas.microsoft.com/office/powerpoint/2010/main" val="10525940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a:t>
            </a:r>
            <a:r>
              <a:rPr lang="en-US" b="1" dirty="0" smtClean="0"/>
              <a:t>1</a:t>
            </a:r>
            <a:r>
              <a:rPr lang="en-US" b="1" dirty="0"/>
              <a:t> </a:t>
            </a:r>
            <a:r>
              <a:rPr lang="en-US" b="1" dirty="0" smtClean="0"/>
              <a:t>The </a:t>
            </a:r>
            <a:r>
              <a:rPr lang="en-US" b="1" dirty="0"/>
              <a:t>Gold Standard of Customer </a:t>
            </a:r>
            <a:r>
              <a:rPr lang="en-US" b="1" dirty="0" smtClean="0"/>
              <a:t>Relations</a:t>
            </a:r>
          </a:p>
          <a:p>
            <a:endParaRPr lang="en-US" dirty="0"/>
          </a:p>
          <a:p>
            <a:pPr lvl="1"/>
            <a:r>
              <a:rPr lang="en-US" dirty="0">
                <a:solidFill>
                  <a:srgbClr val="978158"/>
                </a:solidFill>
              </a:rPr>
              <a:t>Introduction: Presenters make introductions; take care of housekeeping items (sign-ins, registrations, location of restrooms, refreshments, etc.).</a:t>
            </a:r>
          </a:p>
        </p:txBody>
      </p:sp>
      <p:sp>
        <p:nvSpPr>
          <p:cNvPr id="4" name="Slide Number Placeholder 3"/>
          <p:cNvSpPr>
            <a:spLocks noGrp="1"/>
          </p:cNvSpPr>
          <p:nvPr>
            <p:ph type="sldNum" sz="quarter" idx="10"/>
          </p:nvPr>
        </p:nvSpPr>
        <p:spPr/>
        <p:txBody>
          <a:bodyPr/>
          <a:lstStyle/>
          <a:p>
            <a:fld id="{DE35C7B5-EFEB-4A42-9588-C6DC2EAD7453}" type="slidenum">
              <a:rPr lang="en-US" smtClean="0"/>
              <a:t>1</a:t>
            </a:fld>
            <a:endParaRPr lang="en-US"/>
          </a:p>
        </p:txBody>
      </p:sp>
    </p:spTree>
    <p:extLst>
      <p:ext uri="{BB962C8B-B14F-4D97-AF65-F5344CB8AC3E}">
        <p14:creationId xmlns:p14="http://schemas.microsoft.com/office/powerpoint/2010/main" val="407757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10</a:t>
            </a:r>
            <a:r>
              <a:rPr lang="en-US" b="1" dirty="0" smtClean="0"/>
              <a:t>: Hospitality </a:t>
            </a:r>
            <a:r>
              <a:rPr lang="en-US" b="1" dirty="0"/>
              <a:t>Habits—Communicate </a:t>
            </a:r>
            <a:r>
              <a:rPr lang="en-US" b="1" dirty="0" smtClean="0"/>
              <a:t>Clearly</a:t>
            </a:r>
          </a:p>
          <a:p>
            <a:endParaRPr lang="en-US" b="1" dirty="0"/>
          </a:p>
          <a:p>
            <a:r>
              <a:rPr lang="en-US" dirty="0"/>
              <a:t>Two essential things you can do in your job are to be observant and listen to your customers. Much of what we say as human beings is nonverbal, so paying attention to your customers’ verbal and nonverbal cues can help you better assist them.</a:t>
            </a:r>
          </a:p>
          <a:p>
            <a:endParaRPr lang="en-US" dirty="0" smtClean="0"/>
          </a:p>
          <a:p>
            <a:r>
              <a:rPr lang="en-US" dirty="0" smtClean="0"/>
              <a:t>You </a:t>
            </a:r>
            <a:r>
              <a:rPr lang="en-US" dirty="0"/>
              <a:t>need to recognize the feelings of your customers, especially if your customer is upset. Many times, you can put your customers at ease when they see that someone understands what they are going through. By recognizing these feelings, you will have a better chance of understanding the problem and how to help the customer.</a:t>
            </a:r>
          </a:p>
          <a:p>
            <a:endParaRPr lang="en-US" dirty="0" smtClean="0"/>
          </a:p>
          <a:p>
            <a:r>
              <a:rPr lang="en-US" dirty="0" smtClean="0"/>
              <a:t>Asking </a:t>
            </a:r>
            <a:r>
              <a:rPr lang="en-US" dirty="0"/>
              <a:t>questions can make your job a whole lot easier. You </a:t>
            </a:r>
            <a:r>
              <a:rPr lang="en-US"/>
              <a:t>need </a:t>
            </a:r>
            <a:r>
              <a:rPr lang="en-US" smtClean="0"/>
              <a:t>to be </a:t>
            </a:r>
            <a:r>
              <a:rPr lang="en-US" dirty="0"/>
              <a:t>willing to ask the customer questions. Think about being a customer yourself; sometimes we’re not clear with the employee about what we are looking for. So as the employee, ask questions until you understand what the customer wants.</a:t>
            </a:r>
          </a:p>
          <a:p>
            <a:endParaRPr lang="en-US" dirty="0" smtClean="0"/>
          </a:p>
          <a:p>
            <a:r>
              <a:rPr lang="en-US" dirty="0" smtClean="0"/>
              <a:t>Being </a:t>
            </a:r>
            <a:r>
              <a:rPr lang="en-US" dirty="0"/>
              <a:t>a reliable employee is very important to your employer. You always want to do what you say you’re going to do and do it right the first time.</a:t>
            </a:r>
          </a:p>
          <a:p>
            <a:endParaRPr lang="en-US" dirty="0" smtClean="0"/>
          </a:p>
          <a:p>
            <a:pPr lvl="1"/>
            <a:r>
              <a:rPr lang="en-US" i="1" dirty="0" smtClean="0">
                <a:solidFill>
                  <a:srgbClr val="FF6600"/>
                </a:solidFill>
              </a:rPr>
              <a:t>Optional </a:t>
            </a:r>
            <a:r>
              <a:rPr lang="en-US" i="1" dirty="0">
                <a:solidFill>
                  <a:srgbClr val="FF6600"/>
                </a:solidFill>
              </a:rPr>
              <a:t>Activity: Emphasize the importance of listening skills and verbal communication by using the Partner Drawing activity, included in the Supplemental Materials section.</a:t>
            </a:r>
          </a:p>
        </p:txBody>
      </p:sp>
      <p:sp>
        <p:nvSpPr>
          <p:cNvPr id="4" name="Slide Number Placeholder 3"/>
          <p:cNvSpPr>
            <a:spLocks noGrp="1"/>
          </p:cNvSpPr>
          <p:nvPr>
            <p:ph type="sldNum" sz="quarter" idx="10"/>
          </p:nvPr>
        </p:nvSpPr>
        <p:spPr/>
        <p:txBody>
          <a:bodyPr/>
          <a:lstStyle/>
          <a:p>
            <a:fld id="{DE35C7B5-EFEB-4A42-9588-C6DC2EAD7453}" type="slidenum">
              <a:rPr lang="en-US" smtClean="0"/>
              <a:t>10</a:t>
            </a:fld>
            <a:endParaRPr lang="en-US"/>
          </a:p>
        </p:txBody>
      </p:sp>
    </p:spTree>
    <p:extLst>
      <p:ext uri="{BB962C8B-B14F-4D97-AF65-F5344CB8AC3E}">
        <p14:creationId xmlns:p14="http://schemas.microsoft.com/office/powerpoint/2010/main" val="263836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11</a:t>
            </a:r>
            <a:r>
              <a:rPr lang="en-US" b="1" dirty="0" smtClean="0"/>
              <a:t>: Hospitality </a:t>
            </a:r>
            <a:r>
              <a:rPr lang="en-US" b="1" dirty="0"/>
              <a:t>Habits</a:t>
            </a:r>
            <a:r>
              <a:rPr lang="en-US" b="1" dirty="0" smtClean="0"/>
              <a:t>—Handle </a:t>
            </a:r>
            <a:r>
              <a:rPr lang="en-US" b="1" dirty="0"/>
              <a:t>Problems </a:t>
            </a:r>
            <a:r>
              <a:rPr lang="en-US" b="1" dirty="0" smtClean="0"/>
              <a:t>Effectively</a:t>
            </a:r>
          </a:p>
          <a:p>
            <a:endParaRPr lang="en-US" b="1" dirty="0"/>
          </a:p>
          <a:p>
            <a:r>
              <a:rPr lang="en-US" dirty="0"/>
              <a:t>Listen carefully to the customer’s explanation of the problem. Often, people just want someone to listen. After they have been given a chance to vent, then practical solutions can be determined. Do not get into an argument with a customer.</a:t>
            </a:r>
          </a:p>
          <a:p>
            <a:endParaRPr lang="en-US" dirty="0" smtClean="0"/>
          </a:p>
          <a:p>
            <a:r>
              <a:rPr lang="en-US" dirty="0" smtClean="0"/>
              <a:t>Use </a:t>
            </a:r>
            <a:r>
              <a:rPr lang="en-US" dirty="0"/>
              <a:t>common sense to identify solutions when possible. Make solutions quick and effective, but be sure you don’t break company policy in doing so. For example, if the policy states no item of clothing may be returned after wearing, then that policy must be followed. It is very important the customer is aware of such policies BEFORE they complete the purchase.</a:t>
            </a:r>
          </a:p>
          <a:p>
            <a:endParaRPr lang="en-US" dirty="0" smtClean="0"/>
          </a:p>
          <a:p>
            <a:r>
              <a:rPr lang="en-US" dirty="0" smtClean="0"/>
              <a:t>If </a:t>
            </a:r>
            <a:r>
              <a:rPr lang="en-US" dirty="0"/>
              <a:t>you can’t solve the problem, connect the customer with someone who can, such as a manager. They may have the ability to offer solutions other employees don’t. It is important to be responsive to customer concerns. Research shows that 68% of customers quit a business because of an attitude of indifference.</a:t>
            </a:r>
          </a:p>
          <a:p>
            <a:endParaRPr lang="en-US" dirty="0" smtClean="0"/>
          </a:p>
          <a:p>
            <a:pPr lvl="1"/>
            <a:r>
              <a:rPr lang="en-US" i="1" dirty="0" smtClean="0">
                <a:solidFill>
                  <a:srgbClr val="FF6600"/>
                </a:solidFill>
              </a:rPr>
              <a:t>Optional </a:t>
            </a:r>
            <a:r>
              <a:rPr lang="en-US" i="1" dirty="0">
                <a:solidFill>
                  <a:srgbClr val="FF6600"/>
                </a:solidFill>
              </a:rPr>
              <a:t>Activity: Emphasize the importance of listening skills and verbal communication by using the Problem Customer activity (included in the Supplemental Materials section) and engage participants by sharing customer relations experiences.</a:t>
            </a:r>
          </a:p>
        </p:txBody>
      </p:sp>
      <p:sp>
        <p:nvSpPr>
          <p:cNvPr id="4" name="Slide Number Placeholder 3"/>
          <p:cNvSpPr>
            <a:spLocks noGrp="1"/>
          </p:cNvSpPr>
          <p:nvPr>
            <p:ph type="sldNum" sz="quarter" idx="10"/>
          </p:nvPr>
        </p:nvSpPr>
        <p:spPr/>
        <p:txBody>
          <a:bodyPr/>
          <a:lstStyle/>
          <a:p>
            <a:fld id="{DE35C7B5-EFEB-4A42-9588-C6DC2EAD7453}" type="slidenum">
              <a:rPr lang="en-US" smtClean="0"/>
              <a:t>11</a:t>
            </a:fld>
            <a:endParaRPr lang="en-US"/>
          </a:p>
        </p:txBody>
      </p:sp>
    </p:spTree>
    <p:extLst>
      <p:ext uri="{BB962C8B-B14F-4D97-AF65-F5344CB8AC3E}">
        <p14:creationId xmlns:p14="http://schemas.microsoft.com/office/powerpoint/2010/main" val="3599582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12</a:t>
            </a:r>
            <a:r>
              <a:rPr lang="en-US" b="1" dirty="0" smtClean="0"/>
              <a:t>: Hospitality </a:t>
            </a:r>
            <a:r>
              <a:rPr lang="en-US" b="1" dirty="0"/>
              <a:t>Habits</a:t>
            </a:r>
            <a:r>
              <a:rPr lang="en-US" b="1" dirty="0" smtClean="0"/>
              <a:t>—Make </a:t>
            </a:r>
            <a:r>
              <a:rPr lang="en-US" b="1" dirty="0"/>
              <a:t>a Good Last </a:t>
            </a:r>
            <a:r>
              <a:rPr lang="en-US" b="1" dirty="0" smtClean="0"/>
              <a:t>Impression</a:t>
            </a:r>
          </a:p>
          <a:p>
            <a:endParaRPr lang="en-US" b="1" dirty="0"/>
          </a:p>
          <a:p>
            <a:r>
              <a:rPr lang="en-US" dirty="0"/>
              <a:t>Making a good last impression is something we need to always remember to do. It is essential to make sure customers leave happy and satisfied with the service they received. This can be as simple as asking customers if they found everything they were looking for or if all their questions had been answered.</a:t>
            </a:r>
          </a:p>
          <a:p>
            <a:endParaRPr lang="en-US" dirty="0" smtClean="0"/>
          </a:p>
          <a:p>
            <a:r>
              <a:rPr lang="en-US" dirty="0" smtClean="0"/>
              <a:t>Always </a:t>
            </a:r>
            <a:r>
              <a:rPr lang="en-US" dirty="0"/>
              <a:t>thank customers for coming in and invite them back—use their name if you know it. Customers like to feel wanted and appreciated, so do your best to make them feel this way.</a:t>
            </a:r>
          </a:p>
          <a:p>
            <a:endParaRPr lang="en-US" dirty="0" smtClean="0"/>
          </a:p>
          <a:p>
            <a:pPr lvl="1"/>
            <a:r>
              <a:rPr lang="en-US" i="1" dirty="0" smtClean="0">
                <a:solidFill>
                  <a:srgbClr val="FF6600"/>
                </a:solidFill>
              </a:rPr>
              <a:t>Instructor </a:t>
            </a:r>
            <a:r>
              <a:rPr lang="en-US" i="1" dirty="0">
                <a:solidFill>
                  <a:srgbClr val="FF6600"/>
                </a:solidFill>
              </a:rPr>
              <a:t>Note: Select a short customer relations video to view. We have found that a video adds value and energy to the presentation. See the References and Resources list for suggested videos.</a:t>
            </a:r>
          </a:p>
        </p:txBody>
      </p:sp>
      <p:sp>
        <p:nvSpPr>
          <p:cNvPr id="4" name="Slide Number Placeholder 3"/>
          <p:cNvSpPr>
            <a:spLocks noGrp="1"/>
          </p:cNvSpPr>
          <p:nvPr>
            <p:ph type="sldNum" sz="quarter" idx="10"/>
          </p:nvPr>
        </p:nvSpPr>
        <p:spPr/>
        <p:txBody>
          <a:bodyPr/>
          <a:lstStyle/>
          <a:p>
            <a:fld id="{DE35C7B5-EFEB-4A42-9588-C6DC2EAD7453}" type="slidenum">
              <a:rPr lang="en-US" smtClean="0"/>
              <a:t>12</a:t>
            </a:fld>
            <a:endParaRPr lang="en-US"/>
          </a:p>
        </p:txBody>
      </p:sp>
    </p:spTree>
    <p:extLst>
      <p:ext uri="{BB962C8B-B14F-4D97-AF65-F5344CB8AC3E}">
        <p14:creationId xmlns:p14="http://schemas.microsoft.com/office/powerpoint/2010/main" val="4139528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13</a:t>
            </a:r>
            <a:r>
              <a:rPr lang="en-US" b="1" dirty="0" smtClean="0"/>
              <a:t>: It </a:t>
            </a:r>
            <a:r>
              <a:rPr lang="en-US" b="1" dirty="0"/>
              <a:t>Really Comes Down To</a:t>
            </a:r>
            <a:r>
              <a:rPr lang="en-US" b="1" dirty="0" smtClean="0"/>
              <a:t>…</a:t>
            </a:r>
          </a:p>
          <a:p>
            <a:endParaRPr lang="en-US" b="1" dirty="0"/>
          </a:p>
          <a:p>
            <a:r>
              <a:rPr lang="en-US" dirty="0"/>
              <a:t>Treating others as you would like to be </a:t>
            </a:r>
            <a:r>
              <a:rPr lang="en-US" dirty="0" smtClean="0"/>
              <a:t>treated</a:t>
            </a:r>
            <a:r>
              <a:rPr lang="en-US" dirty="0"/>
              <a:t>!</a:t>
            </a:r>
          </a:p>
          <a:p>
            <a:endParaRPr lang="en-US" dirty="0"/>
          </a:p>
        </p:txBody>
      </p:sp>
      <p:sp>
        <p:nvSpPr>
          <p:cNvPr id="4" name="Slide Number Placeholder 3"/>
          <p:cNvSpPr>
            <a:spLocks noGrp="1"/>
          </p:cNvSpPr>
          <p:nvPr>
            <p:ph type="sldNum" sz="quarter" idx="10"/>
          </p:nvPr>
        </p:nvSpPr>
        <p:spPr/>
        <p:txBody>
          <a:bodyPr/>
          <a:lstStyle/>
          <a:p>
            <a:fld id="{DE35C7B5-EFEB-4A42-9588-C6DC2EAD7453}" type="slidenum">
              <a:rPr lang="en-US" smtClean="0"/>
              <a:t>13</a:t>
            </a:fld>
            <a:endParaRPr lang="en-US"/>
          </a:p>
        </p:txBody>
      </p:sp>
    </p:spTree>
    <p:extLst>
      <p:ext uri="{BB962C8B-B14F-4D97-AF65-F5344CB8AC3E}">
        <p14:creationId xmlns:p14="http://schemas.microsoft.com/office/powerpoint/2010/main" val="18006700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14</a:t>
            </a:r>
            <a:r>
              <a:rPr lang="en-US" b="1" dirty="0" smtClean="0"/>
              <a:t>: Conclusion</a:t>
            </a:r>
          </a:p>
          <a:p>
            <a:endParaRPr lang="en-US" b="1" dirty="0"/>
          </a:p>
          <a:p>
            <a:r>
              <a:rPr lang="en-US" dirty="0"/>
              <a:t>This concludes our presentation today. do you have any questions?</a:t>
            </a:r>
          </a:p>
          <a:p>
            <a:endParaRPr lang="en-US" dirty="0" smtClean="0"/>
          </a:p>
          <a:p>
            <a:r>
              <a:rPr lang="en-US" dirty="0" smtClean="0"/>
              <a:t>We </a:t>
            </a:r>
            <a:r>
              <a:rPr lang="en-US" dirty="0"/>
              <a:t>have a short survey we would like you to take. Please do not put your name on it and when you are done, leave it on the table.</a:t>
            </a:r>
          </a:p>
        </p:txBody>
      </p:sp>
      <p:sp>
        <p:nvSpPr>
          <p:cNvPr id="4" name="Slide Number Placeholder 3"/>
          <p:cNvSpPr>
            <a:spLocks noGrp="1"/>
          </p:cNvSpPr>
          <p:nvPr>
            <p:ph type="sldNum" sz="quarter" idx="10"/>
          </p:nvPr>
        </p:nvSpPr>
        <p:spPr/>
        <p:txBody>
          <a:bodyPr/>
          <a:lstStyle/>
          <a:p>
            <a:fld id="{DE35C7B5-EFEB-4A42-9588-C6DC2EAD7453}" type="slidenum">
              <a:rPr lang="en-US" smtClean="0"/>
              <a:t>14</a:t>
            </a:fld>
            <a:endParaRPr lang="en-US"/>
          </a:p>
        </p:txBody>
      </p:sp>
    </p:spTree>
    <p:extLst>
      <p:ext uri="{BB962C8B-B14F-4D97-AF65-F5344CB8AC3E}">
        <p14:creationId xmlns:p14="http://schemas.microsoft.com/office/powerpoint/2010/main" val="3982569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2: </a:t>
            </a:r>
            <a:r>
              <a:rPr lang="en-US" b="1" dirty="0" smtClean="0"/>
              <a:t> What </a:t>
            </a:r>
            <a:r>
              <a:rPr lang="en-US" b="1" dirty="0"/>
              <a:t>Kind of Jobs</a:t>
            </a:r>
            <a:r>
              <a:rPr lang="en-US" b="1" dirty="0" smtClean="0"/>
              <a:t>?</a:t>
            </a:r>
          </a:p>
          <a:p>
            <a:endParaRPr lang="en-US" dirty="0"/>
          </a:p>
          <a:p>
            <a:r>
              <a:rPr lang="en-US" dirty="0"/>
              <a:t>What are some of the jobs that you hold right now, during the summer, or you might get shortly after you leave high school?</a:t>
            </a:r>
          </a:p>
          <a:p>
            <a:endParaRPr lang="en-US" dirty="0" smtClean="0"/>
          </a:p>
          <a:p>
            <a:r>
              <a:rPr lang="en-US" dirty="0" smtClean="0"/>
              <a:t>You </a:t>
            </a:r>
            <a:r>
              <a:rPr lang="en-US" dirty="0"/>
              <a:t>are probably not going to be a bank president or CEO of a major company.</a:t>
            </a:r>
          </a:p>
          <a:p>
            <a:endParaRPr lang="en-US" dirty="0" smtClean="0"/>
          </a:p>
          <a:p>
            <a:r>
              <a:rPr lang="en-US" dirty="0" smtClean="0"/>
              <a:t>We </a:t>
            </a:r>
            <a:r>
              <a:rPr lang="en-US" dirty="0"/>
              <a:t>all have to work our way up to these positions and most of the jobs we have will require good customer relations skills.</a:t>
            </a:r>
          </a:p>
        </p:txBody>
      </p:sp>
      <p:sp>
        <p:nvSpPr>
          <p:cNvPr id="4" name="Slide Number Placeholder 3"/>
          <p:cNvSpPr>
            <a:spLocks noGrp="1"/>
          </p:cNvSpPr>
          <p:nvPr>
            <p:ph type="sldNum" sz="quarter" idx="10"/>
          </p:nvPr>
        </p:nvSpPr>
        <p:spPr/>
        <p:txBody>
          <a:bodyPr/>
          <a:lstStyle/>
          <a:p>
            <a:fld id="{DE35C7B5-EFEB-4A42-9588-C6DC2EAD7453}" type="slidenum">
              <a:rPr lang="en-US" smtClean="0"/>
              <a:t>2</a:t>
            </a:fld>
            <a:endParaRPr lang="en-US"/>
          </a:p>
        </p:txBody>
      </p:sp>
    </p:spTree>
    <p:extLst>
      <p:ext uri="{BB962C8B-B14F-4D97-AF65-F5344CB8AC3E}">
        <p14:creationId xmlns:p14="http://schemas.microsoft.com/office/powerpoint/2010/main" val="179796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3: </a:t>
            </a:r>
            <a:r>
              <a:rPr lang="en-US" b="1" dirty="0" smtClean="0"/>
              <a:t> The Fundamentals</a:t>
            </a:r>
          </a:p>
          <a:p>
            <a:endParaRPr lang="en-US" b="1" dirty="0"/>
          </a:p>
          <a:p>
            <a:r>
              <a:rPr lang="en-US" dirty="0"/>
              <a:t>Delivering service that makes a positive, lasting impression takes more than simple courtesy. It starts with understanding what good service is, from </a:t>
            </a:r>
            <a:r>
              <a:rPr lang="en-US" dirty="0" smtClean="0"/>
              <a:t>the </a:t>
            </a:r>
            <a:r>
              <a:rPr lang="en-US" dirty="0"/>
              <a:t>customer’s point of view.</a:t>
            </a:r>
          </a:p>
          <a:p>
            <a:endParaRPr lang="en-US" dirty="0" smtClean="0"/>
          </a:p>
          <a:p>
            <a:r>
              <a:rPr lang="en-US" dirty="0" smtClean="0"/>
              <a:t>Customer </a:t>
            </a:r>
            <a:r>
              <a:rPr lang="en-US" dirty="0"/>
              <a:t>relations go beyond just being courteous. Service providers begin to provide good customer service when they think of customer relations from their customer’s point of view.</a:t>
            </a:r>
          </a:p>
          <a:p>
            <a:endParaRPr lang="en-US" dirty="0" smtClean="0"/>
          </a:p>
          <a:p>
            <a:r>
              <a:rPr lang="en-US" dirty="0" smtClean="0"/>
              <a:t>We </a:t>
            </a:r>
            <a:r>
              <a:rPr lang="en-US" dirty="0"/>
              <a:t>have all been customers. Through the course of this presentation, think of one excellent experience you have had as a customer and one negative experience you have had. How can you provide your customers with the excellent experience every time? What can you do to prevent the negative experience from happening to your customers?</a:t>
            </a:r>
          </a:p>
        </p:txBody>
      </p:sp>
      <p:sp>
        <p:nvSpPr>
          <p:cNvPr id="4" name="Slide Number Placeholder 3"/>
          <p:cNvSpPr>
            <a:spLocks noGrp="1"/>
          </p:cNvSpPr>
          <p:nvPr>
            <p:ph type="sldNum" sz="quarter" idx="10"/>
          </p:nvPr>
        </p:nvSpPr>
        <p:spPr/>
        <p:txBody>
          <a:bodyPr/>
          <a:lstStyle/>
          <a:p>
            <a:fld id="{DE35C7B5-EFEB-4A42-9588-C6DC2EAD7453}" type="slidenum">
              <a:rPr lang="en-US" smtClean="0"/>
              <a:t>3</a:t>
            </a:fld>
            <a:endParaRPr lang="en-US"/>
          </a:p>
        </p:txBody>
      </p:sp>
    </p:spTree>
    <p:extLst>
      <p:ext uri="{BB962C8B-B14F-4D97-AF65-F5344CB8AC3E}">
        <p14:creationId xmlns:p14="http://schemas.microsoft.com/office/powerpoint/2010/main" val="1608580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4</a:t>
            </a:r>
            <a:r>
              <a:rPr lang="en-US" b="1" dirty="0" smtClean="0"/>
              <a:t>: What </a:t>
            </a:r>
            <a:r>
              <a:rPr lang="en-US" b="1" dirty="0"/>
              <a:t>Do You See</a:t>
            </a:r>
            <a:r>
              <a:rPr lang="en-US" b="1" dirty="0" smtClean="0"/>
              <a:t>?</a:t>
            </a:r>
          </a:p>
          <a:p>
            <a:endParaRPr lang="en-US" b="1" dirty="0"/>
          </a:p>
          <a:p>
            <a:r>
              <a:rPr lang="en-US" dirty="0"/>
              <a:t>What do you see in this picture</a:t>
            </a:r>
            <a:r>
              <a:rPr lang="en-US" dirty="0" smtClean="0"/>
              <a:t>?</a:t>
            </a:r>
          </a:p>
          <a:p>
            <a:endParaRPr lang="en-US" dirty="0"/>
          </a:p>
          <a:p>
            <a:pPr lvl="1"/>
            <a:r>
              <a:rPr lang="en-US" dirty="0">
                <a:solidFill>
                  <a:srgbClr val="978158"/>
                </a:solidFill>
              </a:rPr>
              <a:t>Instructor Note:  Allow a few </a:t>
            </a:r>
            <a:r>
              <a:rPr lang="en-US" dirty="0" smtClean="0">
                <a:solidFill>
                  <a:srgbClr val="978158"/>
                </a:solidFill>
              </a:rPr>
              <a:t>minutes </a:t>
            </a:r>
            <a:r>
              <a:rPr lang="en-US" dirty="0">
                <a:solidFill>
                  <a:srgbClr val="978158"/>
                </a:solidFill>
              </a:rPr>
              <a:t>for the participants to </a:t>
            </a:r>
            <a:r>
              <a:rPr lang="en-US" dirty="0" smtClean="0">
                <a:solidFill>
                  <a:srgbClr val="978158"/>
                </a:solidFill>
              </a:rPr>
              <a:t/>
            </a:r>
            <a:br>
              <a:rPr lang="en-US" dirty="0" smtClean="0">
                <a:solidFill>
                  <a:srgbClr val="978158"/>
                </a:solidFill>
              </a:rPr>
            </a:br>
            <a:r>
              <a:rPr lang="en-US" dirty="0" smtClean="0">
                <a:solidFill>
                  <a:srgbClr val="978158"/>
                </a:solidFill>
              </a:rPr>
              <a:t>examine </a:t>
            </a:r>
            <a:r>
              <a:rPr lang="en-US" dirty="0">
                <a:solidFill>
                  <a:srgbClr val="978158"/>
                </a:solidFill>
              </a:rPr>
              <a:t>the picture.</a:t>
            </a:r>
          </a:p>
          <a:p>
            <a:endParaRPr lang="en-US" dirty="0" smtClean="0"/>
          </a:p>
          <a:p>
            <a:r>
              <a:rPr lang="en-US" dirty="0" smtClean="0"/>
              <a:t>You </a:t>
            </a:r>
            <a:r>
              <a:rPr lang="en-US" dirty="0"/>
              <a:t>should see a frog. </a:t>
            </a:r>
          </a:p>
          <a:p>
            <a:endParaRPr lang="en-US" dirty="0" smtClean="0"/>
          </a:p>
          <a:p>
            <a:pPr lvl="1"/>
            <a:r>
              <a:rPr lang="en-US" dirty="0" smtClean="0">
                <a:solidFill>
                  <a:srgbClr val="978158"/>
                </a:solidFill>
              </a:rPr>
              <a:t>Point </a:t>
            </a:r>
            <a:r>
              <a:rPr lang="en-US" dirty="0">
                <a:solidFill>
                  <a:srgbClr val="978158"/>
                </a:solidFill>
              </a:rPr>
              <a:t>out the frog.</a:t>
            </a:r>
          </a:p>
          <a:p>
            <a:endParaRPr lang="en-US" dirty="0" smtClean="0"/>
          </a:p>
          <a:p>
            <a:r>
              <a:rPr lang="en-US" dirty="0" smtClean="0"/>
              <a:t>The </a:t>
            </a:r>
            <a:r>
              <a:rPr lang="en-US" dirty="0"/>
              <a:t>point of looking at this picture is that when working in customer relations, it is important to look for ways to provide unexpected service for your customers. Look for the hidden opportunities to provide your customers a positive experience.</a:t>
            </a:r>
          </a:p>
          <a:p>
            <a:endParaRPr lang="en-US" smtClean="0"/>
          </a:p>
          <a:p>
            <a:r>
              <a:rPr lang="en-US" smtClean="0"/>
              <a:t>Your </a:t>
            </a:r>
            <a:r>
              <a:rPr lang="en-US" dirty="0"/>
              <a:t>customer service can often directly affect your paycheck, such as when working in a position that is paid on commission or receives income through tips. By looking for ways to provide unexpected service, you are setting yourself apart from other employees and the customer is more likely to be a loyal customer of yours.</a:t>
            </a:r>
          </a:p>
        </p:txBody>
      </p:sp>
      <p:sp>
        <p:nvSpPr>
          <p:cNvPr id="4" name="Slide Number Placeholder 3"/>
          <p:cNvSpPr>
            <a:spLocks noGrp="1"/>
          </p:cNvSpPr>
          <p:nvPr>
            <p:ph type="sldNum" sz="quarter" idx="10"/>
          </p:nvPr>
        </p:nvSpPr>
        <p:spPr/>
        <p:txBody>
          <a:bodyPr/>
          <a:lstStyle/>
          <a:p>
            <a:fld id="{DE35C7B5-EFEB-4A42-9588-C6DC2EAD7453}" type="slidenum">
              <a:rPr lang="en-US" smtClean="0"/>
              <a:t>4</a:t>
            </a:fld>
            <a:endParaRPr lang="en-US"/>
          </a:p>
        </p:txBody>
      </p:sp>
    </p:spTree>
    <p:extLst>
      <p:ext uri="{BB962C8B-B14F-4D97-AF65-F5344CB8AC3E}">
        <p14:creationId xmlns:p14="http://schemas.microsoft.com/office/powerpoint/2010/main" val="2371457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5</a:t>
            </a:r>
            <a:r>
              <a:rPr lang="en-US" b="1" dirty="0" smtClean="0"/>
              <a:t>: How </a:t>
            </a:r>
            <a:r>
              <a:rPr lang="en-US" b="1" dirty="0"/>
              <a:t>Can You Provide Unexpected </a:t>
            </a:r>
            <a:r>
              <a:rPr lang="en-US" b="1" dirty="0" smtClean="0"/>
              <a:t>Experiences?</a:t>
            </a:r>
          </a:p>
          <a:p>
            <a:endParaRPr lang="en-US" dirty="0"/>
          </a:p>
          <a:p>
            <a:r>
              <a:rPr lang="en-US" dirty="0"/>
              <a:t>What opportunities are there in your work where you can provide something extra or special for your customers? Research shows that people are willing to pay a little more for something if they get great customer service. Also, keep in mind that your first jobs will be references for when you finish school and start applying for your career choices. You want excellent recommendations from former employers.</a:t>
            </a:r>
          </a:p>
        </p:txBody>
      </p:sp>
      <p:sp>
        <p:nvSpPr>
          <p:cNvPr id="4" name="Slide Number Placeholder 3"/>
          <p:cNvSpPr>
            <a:spLocks noGrp="1"/>
          </p:cNvSpPr>
          <p:nvPr>
            <p:ph type="sldNum" sz="quarter" idx="10"/>
          </p:nvPr>
        </p:nvSpPr>
        <p:spPr/>
        <p:txBody>
          <a:bodyPr/>
          <a:lstStyle/>
          <a:p>
            <a:fld id="{DE35C7B5-EFEB-4A42-9588-C6DC2EAD7453}" type="slidenum">
              <a:rPr lang="en-US" smtClean="0"/>
              <a:t>5</a:t>
            </a:fld>
            <a:endParaRPr lang="en-US"/>
          </a:p>
        </p:txBody>
      </p:sp>
    </p:spTree>
    <p:extLst>
      <p:ext uri="{BB962C8B-B14F-4D97-AF65-F5344CB8AC3E}">
        <p14:creationId xmlns:p14="http://schemas.microsoft.com/office/powerpoint/2010/main" val="1757574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6</a:t>
            </a:r>
            <a:r>
              <a:rPr lang="en-US" b="1" dirty="0" smtClean="0"/>
              <a:t>: Customer </a:t>
            </a:r>
            <a:r>
              <a:rPr lang="en-US" b="1" dirty="0"/>
              <a:t>Relations Is About: </a:t>
            </a:r>
            <a:r>
              <a:rPr lang="en-US" b="1" dirty="0" smtClean="0"/>
              <a:t>ATTITUDE</a:t>
            </a:r>
          </a:p>
          <a:p>
            <a:endParaRPr lang="en-US" b="1" dirty="0"/>
          </a:p>
          <a:p>
            <a:r>
              <a:rPr lang="en-US" dirty="0"/>
              <a:t>We all have a choice when it comes to our jobs. We can choose to be in a bad mood and therefore have a bad day and maybe treat our customers poorly, or we can choose to put a smile on our face and have a good day. Choosing to be in a good mood can have a direct effect on how you treat your customers.</a:t>
            </a:r>
          </a:p>
          <a:p>
            <a:endParaRPr lang="en-US" dirty="0"/>
          </a:p>
          <a:p>
            <a:r>
              <a:rPr lang="en-US" dirty="0"/>
              <a:t>Customers do not care what is going on in your life—whether or not you had a fight with your significant other, or you stayed out too late. These things are unimportant to them. However, they will remember if they received poor service from someone with a poor attitude. Sometimes we just have to play the part of someone who loves their job and loves to be there</a:t>
            </a:r>
            <a:r>
              <a:rPr lang="en-US" dirty="0" smtClean="0"/>
              <a:t>.</a:t>
            </a:r>
          </a:p>
          <a:p>
            <a:endParaRPr lang="en-US" dirty="0"/>
          </a:p>
          <a:p>
            <a:r>
              <a:rPr lang="en-US" dirty="0"/>
              <a:t>Make your customers your number one priority and remember to provide exceptional service to them. This will ensure that they are repeat customers. Repeat customers are what keep businesses going and give you job security. You may not have a job that deals directly with the customer, but your job does have an effect on that customer. If you are a cook at a restaurant you may never actually speak with the customers, but how you do your job determines whether or not they will enjoy their meal and return again.</a:t>
            </a:r>
          </a:p>
        </p:txBody>
      </p:sp>
      <p:sp>
        <p:nvSpPr>
          <p:cNvPr id="4" name="Slide Number Placeholder 3"/>
          <p:cNvSpPr>
            <a:spLocks noGrp="1"/>
          </p:cNvSpPr>
          <p:nvPr>
            <p:ph type="sldNum" sz="quarter" idx="10"/>
          </p:nvPr>
        </p:nvSpPr>
        <p:spPr/>
        <p:txBody>
          <a:bodyPr/>
          <a:lstStyle/>
          <a:p>
            <a:fld id="{DE35C7B5-EFEB-4A42-9588-C6DC2EAD7453}" type="slidenum">
              <a:rPr lang="en-US" smtClean="0"/>
              <a:t>6</a:t>
            </a:fld>
            <a:endParaRPr lang="en-US"/>
          </a:p>
        </p:txBody>
      </p:sp>
    </p:spTree>
    <p:extLst>
      <p:ext uri="{BB962C8B-B14F-4D97-AF65-F5344CB8AC3E}">
        <p14:creationId xmlns:p14="http://schemas.microsoft.com/office/powerpoint/2010/main" val="287153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7</a:t>
            </a:r>
            <a:r>
              <a:rPr lang="en-US" b="1" dirty="0" smtClean="0"/>
              <a:t>: Hospitality </a:t>
            </a:r>
            <a:r>
              <a:rPr lang="en-US" b="1" dirty="0"/>
              <a:t>Habits</a:t>
            </a:r>
            <a:r>
              <a:rPr lang="en-US" b="1" dirty="0" smtClean="0"/>
              <a:t>—Make </a:t>
            </a:r>
            <a:r>
              <a:rPr lang="en-US" b="1" dirty="0"/>
              <a:t>a Good First </a:t>
            </a:r>
            <a:r>
              <a:rPr lang="en-US" b="1" dirty="0" smtClean="0"/>
              <a:t>Impression</a:t>
            </a:r>
          </a:p>
          <a:p>
            <a:endParaRPr lang="en-US" b="1" dirty="0"/>
          </a:p>
          <a:p>
            <a:r>
              <a:rPr lang="en-US" dirty="0"/>
              <a:t>What does the customer experience in the first six seconds upon entering the business? Is it clean, neat, warm, and inviting? Is the outside neat and inviting? Is it somewhere that people will want to come back to?</a:t>
            </a:r>
          </a:p>
          <a:p>
            <a:endParaRPr lang="en-US" dirty="0" smtClean="0"/>
          </a:p>
          <a:p>
            <a:r>
              <a:rPr lang="en-US" dirty="0" smtClean="0"/>
              <a:t>Start </a:t>
            </a:r>
            <a:r>
              <a:rPr lang="en-US" dirty="0"/>
              <a:t>each interaction with the right attitude; whether it is 8 a.m. or </a:t>
            </a:r>
          </a:p>
          <a:p>
            <a:r>
              <a:rPr lang="en-US" dirty="0"/>
              <a:t>5 p.m., attitude makes all the difference.</a:t>
            </a:r>
          </a:p>
          <a:p>
            <a:endParaRPr lang="en-US" dirty="0" smtClean="0"/>
          </a:p>
          <a:p>
            <a:r>
              <a:rPr lang="en-US" dirty="0" smtClean="0"/>
              <a:t>Greet </a:t>
            </a:r>
            <a:r>
              <a:rPr lang="en-US" dirty="0"/>
              <a:t>your customers within one minute. People like to be noticed, but it isn’t necessary to immediately hover over them unless they have questions or problems that they need help with. Also, in a retail situation, acknowledging customers can reduce shoplifting because they will know you know they are there, and they have been noticed.</a:t>
            </a:r>
          </a:p>
          <a:p>
            <a:endParaRPr lang="en-US" dirty="0" smtClean="0"/>
          </a:p>
          <a:p>
            <a:r>
              <a:rPr lang="en-US" dirty="0" smtClean="0"/>
              <a:t>Be </a:t>
            </a:r>
            <a:r>
              <a:rPr lang="en-US" dirty="0"/>
              <a:t>courteous, smile sincerely, and maintain eye contact. Show a genuine interest in your customers. They chose your place of business to spend their money. It costs you nothing to show appreciation.</a:t>
            </a:r>
          </a:p>
          <a:p>
            <a:endParaRPr lang="en-US" dirty="0" smtClean="0"/>
          </a:p>
          <a:p>
            <a:r>
              <a:rPr lang="en-US" dirty="0" smtClean="0"/>
              <a:t>Build </a:t>
            </a:r>
            <a:r>
              <a:rPr lang="en-US" dirty="0"/>
              <a:t>rapport with your customers. Get to know their names, especially if you have repeat customers (and that is the goal). People are habitual and will frequent places where they feel comfortable.</a:t>
            </a:r>
          </a:p>
          <a:p>
            <a:endParaRPr lang="en-US" dirty="0"/>
          </a:p>
          <a:p>
            <a:r>
              <a:rPr lang="en-US" dirty="0"/>
              <a:t>Always look your very best. Dress for what is appropriate for your clientele. This is where it is imperative that you know your customers. It is always best to lean toward the conservative. Self-expression is a great thing, on your own time. Many companies will have </a:t>
            </a:r>
            <a:r>
              <a:rPr lang="en-US" dirty="0" smtClean="0"/>
              <a:t>a policy </a:t>
            </a:r>
            <a:r>
              <a:rPr lang="en-US" dirty="0"/>
              <a:t>on this</a:t>
            </a:r>
            <a:r>
              <a:rPr lang="en-US" dirty="0" smtClean="0"/>
              <a:t>.</a:t>
            </a:r>
          </a:p>
          <a:p>
            <a:endParaRPr lang="en-US" dirty="0"/>
          </a:p>
          <a:p>
            <a:pPr lvl="1"/>
            <a:r>
              <a:rPr lang="en-US" i="1" dirty="0">
                <a:solidFill>
                  <a:srgbClr val="FF6600"/>
                </a:solidFill>
              </a:rPr>
              <a:t>Optional Activity: Determine what kind of first impression you make on customers, using the First Impressions activity included in the Supplemental Materials section.</a:t>
            </a:r>
          </a:p>
        </p:txBody>
      </p:sp>
      <p:sp>
        <p:nvSpPr>
          <p:cNvPr id="4" name="Slide Number Placeholder 3"/>
          <p:cNvSpPr>
            <a:spLocks noGrp="1"/>
          </p:cNvSpPr>
          <p:nvPr>
            <p:ph type="sldNum" sz="quarter" idx="10"/>
          </p:nvPr>
        </p:nvSpPr>
        <p:spPr/>
        <p:txBody>
          <a:bodyPr/>
          <a:lstStyle/>
          <a:p>
            <a:fld id="{DE35C7B5-EFEB-4A42-9588-C6DC2EAD7453}" type="slidenum">
              <a:rPr lang="en-US" smtClean="0"/>
              <a:t>7</a:t>
            </a:fld>
            <a:endParaRPr lang="en-US"/>
          </a:p>
        </p:txBody>
      </p:sp>
    </p:spTree>
    <p:extLst>
      <p:ext uri="{BB962C8B-B14F-4D97-AF65-F5344CB8AC3E}">
        <p14:creationId xmlns:p14="http://schemas.microsoft.com/office/powerpoint/2010/main" val="2899980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8</a:t>
            </a:r>
            <a:r>
              <a:rPr lang="en-US" b="1" dirty="0" smtClean="0"/>
              <a:t>: Hospitality </a:t>
            </a:r>
            <a:r>
              <a:rPr lang="en-US" b="1" dirty="0"/>
              <a:t>Habits—Know Your </a:t>
            </a:r>
            <a:r>
              <a:rPr lang="en-US" b="1" dirty="0" smtClean="0"/>
              <a:t>Job</a:t>
            </a:r>
          </a:p>
          <a:p>
            <a:endParaRPr lang="en-US" b="1" dirty="0"/>
          </a:p>
          <a:p>
            <a:r>
              <a:rPr lang="en-US" dirty="0"/>
              <a:t>It is important to know the full name and spelling of your place of business. Customers will ask you from time to time where you’re located and how to spell the name. If you can’t answer them, it doesn’t look very good for the business.</a:t>
            </a:r>
          </a:p>
          <a:p>
            <a:endParaRPr lang="en-US" dirty="0" smtClean="0"/>
          </a:p>
          <a:p>
            <a:r>
              <a:rPr lang="en-US" dirty="0" smtClean="0"/>
              <a:t>Also</a:t>
            </a:r>
            <a:r>
              <a:rPr lang="en-US" dirty="0"/>
              <a:t>, knowing the address, phone number, and directions for how to get to your business will come in handy. If you can’t give directions to your business or the telephone number to a customer, you can’t expect them to become customers, can you?</a:t>
            </a:r>
          </a:p>
          <a:p>
            <a:endParaRPr lang="en-US" dirty="0" smtClean="0"/>
          </a:p>
          <a:p>
            <a:r>
              <a:rPr lang="en-US" dirty="0" smtClean="0"/>
              <a:t>The </a:t>
            </a:r>
            <a:r>
              <a:rPr lang="en-US" dirty="0"/>
              <a:t>best thing you can do for the customer is to learn about the products and services that your business offers, as well as how to run equipment. For instance, if you work in a salon and you have no idea what services the salon offers, you won’t be of much help to a customer calling to inquire about them.</a:t>
            </a:r>
          </a:p>
          <a:p>
            <a:endParaRPr lang="en-US" dirty="0" smtClean="0"/>
          </a:p>
          <a:p>
            <a:r>
              <a:rPr lang="en-US" dirty="0" smtClean="0"/>
              <a:t>It </a:t>
            </a:r>
            <a:r>
              <a:rPr lang="en-US" dirty="0"/>
              <a:t>is also important to learn policies and procedures for a business. This particularly comes in handy when dealing with a problem customer. You need to be able to answer questions effectively or at least be able to point the customer in the direction of someone who can help them. Giving customers the run around or just saying “Gee, I don’t know what to do” doesn’t cut it. The customer wants action and wants it quickly.</a:t>
            </a:r>
          </a:p>
          <a:p>
            <a:endParaRPr lang="en-US" dirty="0" smtClean="0"/>
          </a:p>
          <a:p>
            <a:pPr lvl="1"/>
            <a:r>
              <a:rPr lang="en-US" i="1" dirty="0" smtClean="0">
                <a:solidFill>
                  <a:srgbClr val="FF6600"/>
                </a:solidFill>
              </a:rPr>
              <a:t>Optional </a:t>
            </a:r>
            <a:r>
              <a:rPr lang="en-US" i="1" dirty="0">
                <a:solidFill>
                  <a:srgbClr val="FF6600"/>
                </a:solidFill>
              </a:rPr>
              <a:t>Activity: A variety of activities could be used here. We recommend the Human Web activity, included in the Supplemental Materials section.</a:t>
            </a:r>
          </a:p>
        </p:txBody>
      </p:sp>
      <p:sp>
        <p:nvSpPr>
          <p:cNvPr id="4" name="Slide Number Placeholder 3"/>
          <p:cNvSpPr>
            <a:spLocks noGrp="1"/>
          </p:cNvSpPr>
          <p:nvPr>
            <p:ph type="sldNum" sz="quarter" idx="10"/>
          </p:nvPr>
        </p:nvSpPr>
        <p:spPr/>
        <p:txBody>
          <a:bodyPr/>
          <a:lstStyle/>
          <a:p>
            <a:fld id="{DE35C7B5-EFEB-4A42-9588-C6DC2EAD7453}" type="slidenum">
              <a:rPr lang="en-US" smtClean="0"/>
              <a:t>8</a:t>
            </a:fld>
            <a:endParaRPr lang="en-US"/>
          </a:p>
        </p:txBody>
      </p:sp>
    </p:spTree>
    <p:extLst>
      <p:ext uri="{BB962C8B-B14F-4D97-AF65-F5344CB8AC3E}">
        <p14:creationId xmlns:p14="http://schemas.microsoft.com/office/powerpoint/2010/main" val="1273439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9</a:t>
            </a:r>
            <a:r>
              <a:rPr lang="en-US" b="1" dirty="0" smtClean="0"/>
              <a:t>: Hospitality </a:t>
            </a:r>
            <a:r>
              <a:rPr lang="en-US" b="1" dirty="0"/>
              <a:t>Habits—Know Your </a:t>
            </a:r>
            <a:r>
              <a:rPr lang="en-US" b="1" dirty="0" smtClean="0"/>
              <a:t>Community</a:t>
            </a:r>
          </a:p>
          <a:p>
            <a:endParaRPr lang="en-US" dirty="0"/>
          </a:p>
          <a:p>
            <a:r>
              <a:rPr lang="en-US" dirty="0"/>
              <a:t>It is important that businesses help each other in small communities. Know how to give easy-to-follow directions to other businesses and attractions within the community. If you aren’t familiar with the community, educate yourself. Visitor bureaus will have maps. If you are working in a portal business (hotels, restaurants, c-stores, or gas stations), you will be asked for directions daily</a:t>
            </a:r>
            <a:r>
              <a:rPr lang="en-US" dirty="0" smtClean="0"/>
              <a:t>.</a:t>
            </a:r>
          </a:p>
          <a:p>
            <a:endParaRPr lang="en-US" dirty="0"/>
          </a:p>
          <a:p>
            <a:r>
              <a:rPr lang="en-US" dirty="0"/>
              <a:t>The longer travelers can be kept in town, the more money they will circulate. Be able to describe main attractions and major events taking place. Give visitors interest in the community, or give them a reason to come back. Research has shown that travelers spend most of their money in communities two ways: meals and hotel rooms</a:t>
            </a:r>
            <a:r>
              <a:rPr lang="en-US" dirty="0" smtClean="0"/>
              <a:t>.</a:t>
            </a:r>
          </a:p>
          <a:p>
            <a:pPr lvl="1"/>
            <a:endParaRPr lang="en-US" i="1" dirty="0">
              <a:solidFill>
                <a:srgbClr val="FF6600"/>
              </a:solidFill>
            </a:endParaRPr>
          </a:p>
          <a:p>
            <a:pPr lvl="1"/>
            <a:r>
              <a:rPr lang="en-US" i="1" dirty="0">
                <a:solidFill>
                  <a:srgbClr val="FF6600"/>
                </a:solidFill>
              </a:rPr>
              <a:t>Optional Activity: Understand the importance of learning about your community with the Where Can I Get It activity, included in the Supplemental Materials section.</a:t>
            </a:r>
          </a:p>
        </p:txBody>
      </p:sp>
      <p:sp>
        <p:nvSpPr>
          <p:cNvPr id="4" name="Slide Number Placeholder 3"/>
          <p:cNvSpPr>
            <a:spLocks noGrp="1"/>
          </p:cNvSpPr>
          <p:nvPr>
            <p:ph type="sldNum" sz="quarter" idx="10"/>
          </p:nvPr>
        </p:nvSpPr>
        <p:spPr/>
        <p:txBody>
          <a:bodyPr/>
          <a:lstStyle/>
          <a:p>
            <a:fld id="{DE35C7B5-EFEB-4A42-9588-C6DC2EAD7453}" type="slidenum">
              <a:rPr lang="en-US" smtClean="0"/>
              <a:t>9</a:t>
            </a:fld>
            <a:endParaRPr lang="en-US"/>
          </a:p>
        </p:txBody>
      </p:sp>
    </p:spTree>
    <p:extLst>
      <p:ext uri="{BB962C8B-B14F-4D97-AF65-F5344CB8AC3E}">
        <p14:creationId xmlns:p14="http://schemas.microsoft.com/office/powerpoint/2010/main" val="2472046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767187116"/>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334351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315102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600200"/>
            <a:ext cx="7391399" cy="4343399"/>
          </a:xfrm>
        </p:spPr>
        <p:txBody>
          <a:bodyPr>
            <a:normAutofit/>
          </a:bodyPr>
          <a:lstStyle>
            <a:lvl1pPr>
              <a:defRPr sz="2400">
                <a:solidFill>
                  <a:schemeClr val="bg1">
                    <a:lumMod val="50000"/>
                  </a:schemeClr>
                </a:solidFill>
                <a:latin typeface="Arial"/>
                <a:cs typeface="Arial"/>
              </a:defRPr>
            </a:lvl1pPr>
            <a:lvl2pPr>
              <a:defRPr sz="2400">
                <a:solidFill>
                  <a:schemeClr val="bg1">
                    <a:lumMod val="50000"/>
                  </a:schemeClr>
                </a:solidFill>
                <a:latin typeface="Arial"/>
                <a:cs typeface="Arial"/>
              </a:defRPr>
            </a:lvl2pPr>
            <a:lvl3pPr>
              <a:defRPr sz="2400">
                <a:solidFill>
                  <a:schemeClr val="bg1">
                    <a:lumMod val="50000"/>
                  </a:schemeClr>
                </a:solidFill>
                <a:latin typeface="Arial"/>
                <a:cs typeface="Arial"/>
              </a:defRPr>
            </a:lvl3pPr>
            <a:lvl4pPr>
              <a:defRPr sz="2400">
                <a:solidFill>
                  <a:schemeClr val="bg1">
                    <a:lumMod val="50000"/>
                  </a:schemeClr>
                </a:solidFill>
                <a:latin typeface="Arial"/>
                <a:cs typeface="Arial"/>
              </a:defRPr>
            </a:lvl4pPr>
            <a:lvl5pPr>
              <a:defRPr sz="2400">
                <a:solidFill>
                  <a:schemeClr val="bg1">
                    <a:lumMod val="50000"/>
                  </a:schemeClr>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Box 8"/>
          <p:cNvSpPr txBox="1"/>
          <p:nvPr userDrawn="1"/>
        </p:nvSpPr>
        <p:spPr>
          <a:xfrm>
            <a:off x="1219200" y="6642556"/>
            <a:ext cx="1828800" cy="215444"/>
          </a:xfrm>
          <a:prstGeom prst="rect">
            <a:avLst/>
          </a:prstGeom>
          <a:noFill/>
        </p:spPr>
        <p:txBody>
          <a:bodyPr wrap="square" rtlCol="0">
            <a:spAutoFit/>
          </a:bodyPr>
          <a:lstStyle/>
          <a:p>
            <a:r>
              <a:rPr lang="en-US" sz="800" dirty="0" smtClean="0">
                <a:latin typeface="Arial"/>
                <a:cs typeface="Arial"/>
              </a:rPr>
              <a:t>University of Idaho Extension</a:t>
            </a:r>
            <a:endParaRPr lang="en-US" sz="800" dirty="0">
              <a:latin typeface="Arial"/>
              <a:cs typeface="Arial"/>
            </a:endParaRPr>
          </a:p>
        </p:txBody>
      </p:sp>
      <p:sp>
        <p:nvSpPr>
          <p:cNvPr id="8" name="Rectangle 7"/>
          <p:cNvSpPr/>
          <p:nvPr userDrawn="1"/>
        </p:nvSpPr>
        <p:spPr>
          <a:xfrm>
            <a:off x="0" y="0"/>
            <a:ext cx="914400" cy="6858000"/>
          </a:xfrm>
          <a:prstGeom prst="rect">
            <a:avLst/>
          </a:prstGeom>
          <a:solidFill>
            <a:srgbClr val="97815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CustServ_logo_teen.ai"/>
          <p:cNvPicPr>
            <a:picLocks noChangeAspect="1"/>
          </p:cNvPicPr>
          <p:nvPr userDrawn="1"/>
        </p:nvPicPr>
        <p:blipFill rotWithShape="1">
          <a:blip r:embed="rId2">
            <a:extLst>
              <a:ext uri="{28A0092B-C50C-407E-A947-70E740481C1C}">
                <a14:useLocalDpi xmlns:a14="http://schemas.microsoft.com/office/drawing/2010/main" val="0"/>
              </a:ext>
            </a:extLst>
          </a:blip>
          <a:srcRect l="10819" t="43046" r="33670" b="23655"/>
          <a:stretch/>
        </p:blipFill>
        <p:spPr>
          <a:xfrm>
            <a:off x="762000" y="5105400"/>
            <a:ext cx="2170754" cy="1654125"/>
          </a:xfrm>
          <a:prstGeom prst="rect">
            <a:avLst/>
          </a:prstGeom>
        </p:spPr>
      </p:pic>
      <p:sp>
        <p:nvSpPr>
          <p:cNvPr id="12" name="Title 1"/>
          <p:cNvSpPr>
            <a:spLocks noGrp="1"/>
          </p:cNvSpPr>
          <p:nvPr>
            <p:ph type="title" hasCustomPrompt="1"/>
          </p:nvPr>
        </p:nvSpPr>
        <p:spPr>
          <a:xfrm>
            <a:off x="1100142" y="274638"/>
            <a:ext cx="7586657" cy="715962"/>
          </a:xfrm>
        </p:spPr>
        <p:txBody>
          <a:bodyPr>
            <a:noAutofit/>
          </a:bodyPr>
          <a:lstStyle>
            <a:lvl1pPr algn="l">
              <a:defRPr sz="4000">
                <a:solidFill>
                  <a:schemeClr val="accent5"/>
                </a:solidFill>
              </a:defRPr>
            </a:lvl1pPr>
          </a:lstStyle>
          <a:p>
            <a:r>
              <a:rPr lang="en-US" dirty="0" err="1" smtClean="0"/>
              <a:t>Asdfasdfk</a:t>
            </a:r>
            <a:r>
              <a:rPr lang="en-US" dirty="0" smtClean="0"/>
              <a:t> </a:t>
            </a:r>
            <a:r>
              <a:rPr lang="en-US" dirty="0" err="1" smtClean="0"/>
              <a:t>sdfasdf</a:t>
            </a:r>
            <a:endParaRPr lang="en-US" dirty="0">
              <a:solidFill>
                <a:srgbClr val="FF6600"/>
              </a:solidFill>
            </a:endParaRPr>
          </a:p>
        </p:txBody>
      </p:sp>
    </p:spTree>
    <p:extLst>
      <p:ext uri="{BB962C8B-B14F-4D97-AF65-F5344CB8AC3E}">
        <p14:creationId xmlns:p14="http://schemas.microsoft.com/office/powerpoint/2010/main" val="2586858605"/>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F7D9C1-8671-485F-B85C-DA1923E3EEBA}" type="datetimeFigureOut">
              <a:rPr lang="en-US" smtClean="0"/>
              <a:t>12/3/12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523236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F7D9C1-8671-485F-B85C-DA1923E3EEBA}" type="datetimeFigureOut">
              <a:rPr lang="en-US" smtClean="0"/>
              <a:t>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564798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F7D9C1-8671-485F-B85C-DA1923E3EEBA}" type="datetimeFigureOut">
              <a:rPr lang="en-US" smtClean="0"/>
              <a:t>12/3/12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395074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F7D9C1-8671-485F-B85C-DA1923E3EEBA}" type="datetimeFigureOut">
              <a:rPr lang="en-US" smtClean="0"/>
              <a:t>12/3/12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84736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7D9C1-8671-485F-B85C-DA1923E3EEBA}" type="datetimeFigureOut">
              <a:rPr lang="en-US" smtClean="0"/>
              <a:t>12/3/12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2676084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7D9C1-8671-485F-B85C-DA1923E3EEBA}" type="datetimeFigureOut">
              <a:rPr lang="en-US" smtClean="0"/>
              <a:t>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311201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7D9C1-8671-485F-B85C-DA1923E3EEBA}" type="datetimeFigureOut">
              <a:rPr lang="en-US" smtClean="0"/>
              <a:t>12/3/12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9C7E32-1AD7-4584-83E8-9704CEA96EF1}" type="slidenum">
              <a:rPr lang="en-US" smtClean="0"/>
              <a:t>‹#›</a:t>
            </a:fld>
            <a:endParaRPr lang="en-US"/>
          </a:p>
        </p:txBody>
      </p:sp>
    </p:spTree>
    <p:extLst>
      <p:ext uri="{BB962C8B-B14F-4D97-AF65-F5344CB8AC3E}">
        <p14:creationId xmlns:p14="http://schemas.microsoft.com/office/powerpoint/2010/main" val="19514905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err="1" smtClean="0"/>
              <a:t>asdfasdfk</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7D9C1-8671-485F-B85C-DA1923E3EEBA}" type="datetimeFigureOut">
              <a:rPr lang="en-US" smtClean="0"/>
              <a:t>12/3/12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9C7E32-1AD7-4584-83E8-9704CEA96EF1}" type="slidenum">
              <a:rPr lang="en-US" smtClean="0"/>
              <a:t>‹#›</a:t>
            </a:fld>
            <a:endParaRPr lang="en-US"/>
          </a:p>
        </p:txBody>
      </p:sp>
    </p:spTree>
    <p:extLst>
      <p:ext uri="{BB962C8B-B14F-4D97-AF65-F5344CB8AC3E}">
        <p14:creationId xmlns:p14="http://schemas.microsoft.com/office/powerpoint/2010/main" val="311524506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xmlns:p14="http://schemas.microsoft.com/office/powerpoint/2010/main" id="1" dur="indefinite" restart="never" nodeType="tmRoot"/>
      </p:par>
    </p:tnLst>
  </p:timing>
  <p:txStyles>
    <p:titleStyle>
      <a:lvl1pPr algn="l" defTabSz="914400" rtl="0" eaLnBrk="1" latinLnBrk="0" hangingPunct="1">
        <a:spcBef>
          <a:spcPct val="0"/>
        </a:spcBef>
        <a:buNone/>
        <a:defRPr sz="6000" kern="1200">
          <a:solidFill>
            <a:schemeClr val="accent5"/>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em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4" name="Rectangle 3"/>
          <p:cNvSpPr/>
          <p:nvPr/>
        </p:nvSpPr>
        <p:spPr>
          <a:xfrm>
            <a:off x="0" y="0"/>
            <a:ext cx="914400" cy="6858000"/>
          </a:xfrm>
          <a:prstGeom prst="rect">
            <a:avLst/>
          </a:prstGeom>
          <a:solidFill>
            <a:srgbClr val="97815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3" descr="RR_color_mark.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5981356"/>
            <a:ext cx="2590800"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1447800" y="5244405"/>
            <a:ext cx="6553200" cy="954107"/>
          </a:xfrm>
          <a:prstGeom prst="rect">
            <a:avLst/>
          </a:prstGeom>
          <a:noFill/>
        </p:spPr>
        <p:txBody>
          <a:bodyPr wrap="square" rtlCol="0">
            <a:spAutoFit/>
          </a:bodyPr>
          <a:lstStyle/>
          <a:p>
            <a:r>
              <a:rPr lang="en-US" sz="2800" dirty="0" smtClean="0">
                <a:solidFill>
                  <a:schemeClr val="accent5"/>
                </a:solidFill>
                <a:latin typeface="Arial" charset="0"/>
                <a:cs typeface="Arial" charset="0"/>
              </a:rPr>
              <a:t>Presented by (insert instructor’s name)</a:t>
            </a:r>
          </a:p>
          <a:p>
            <a:r>
              <a:rPr lang="en-US" sz="2800" dirty="0" smtClean="0">
                <a:solidFill>
                  <a:schemeClr val="accent5"/>
                </a:solidFill>
                <a:latin typeface="Arial" charset="0"/>
                <a:cs typeface="Arial" charset="0"/>
              </a:rPr>
              <a:t>(insert organization)</a:t>
            </a:r>
          </a:p>
        </p:txBody>
      </p:sp>
      <p:sp>
        <p:nvSpPr>
          <p:cNvPr id="7" name="TextBox 6"/>
          <p:cNvSpPr txBox="1"/>
          <p:nvPr/>
        </p:nvSpPr>
        <p:spPr>
          <a:xfrm>
            <a:off x="1447800" y="6383179"/>
            <a:ext cx="6705600" cy="246221"/>
          </a:xfrm>
          <a:prstGeom prst="rect">
            <a:avLst/>
          </a:prstGeom>
          <a:noFill/>
        </p:spPr>
        <p:txBody>
          <a:bodyPr wrap="square" rtlCol="0">
            <a:spAutoFit/>
          </a:bodyPr>
          <a:lstStyle/>
          <a:p>
            <a:r>
              <a:rPr lang="en-US" sz="1000" dirty="0" smtClean="0">
                <a:latin typeface="Arial" charset="0"/>
                <a:cs typeface="Arial" charset="0"/>
              </a:rPr>
              <a:t>Developed by Grace </a:t>
            </a:r>
            <a:r>
              <a:rPr lang="en-US" sz="1000" dirty="0" err="1" smtClean="0">
                <a:latin typeface="Arial" charset="0"/>
                <a:cs typeface="Arial" charset="0"/>
              </a:rPr>
              <a:t>Wittman</a:t>
            </a:r>
            <a:r>
              <a:rPr lang="en-US" sz="1000" dirty="0" smtClean="0">
                <a:latin typeface="Arial" charset="0"/>
                <a:cs typeface="Arial" charset="0"/>
              </a:rPr>
              <a:t>, Steve Hines, Sarah </a:t>
            </a:r>
            <a:r>
              <a:rPr lang="en-US" sz="1000" dirty="0" err="1" smtClean="0">
                <a:latin typeface="Arial" charset="0"/>
                <a:cs typeface="Arial" charset="0"/>
              </a:rPr>
              <a:t>Schumaker</a:t>
            </a:r>
            <a:r>
              <a:rPr lang="en-US" sz="1000" dirty="0" smtClean="0">
                <a:latin typeface="Arial" charset="0"/>
                <a:cs typeface="Arial" charset="0"/>
              </a:rPr>
              <a:t>, and Susan </a:t>
            </a:r>
            <a:r>
              <a:rPr lang="en-US" sz="1000" dirty="0" err="1" smtClean="0">
                <a:latin typeface="Arial" charset="0"/>
                <a:cs typeface="Arial" charset="0"/>
              </a:rPr>
              <a:t>Traver</a:t>
            </a:r>
            <a:endParaRPr lang="en-US" sz="1000" dirty="0" smtClean="0">
              <a:latin typeface="Arial" charset="0"/>
              <a:cs typeface="Arial" charset="0"/>
            </a:endParaRPr>
          </a:p>
        </p:txBody>
      </p:sp>
      <p:pic>
        <p:nvPicPr>
          <p:cNvPr id="2" name="Picture 1" descr="CustServ_logo_teen.ai"/>
          <p:cNvPicPr>
            <a:picLocks noChangeAspect="1"/>
          </p:cNvPicPr>
          <p:nvPr/>
        </p:nvPicPr>
        <p:blipFill rotWithShape="1">
          <a:blip r:embed="rId4">
            <a:extLst>
              <a:ext uri="{28A0092B-C50C-407E-A947-70E740481C1C}">
                <a14:useLocalDpi xmlns:a14="http://schemas.microsoft.com/office/drawing/2010/main" val="0"/>
              </a:ext>
            </a:extLst>
          </a:blip>
          <a:srcRect l="10819" t="43046" r="33670" b="23655"/>
          <a:stretch/>
        </p:blipFill>
        <p:spPr>
          <a:xfrm>
            <a:off x="472447" y="0"/>
            <a:ext cx="7299953" cy="5562600"/>
          </a:xfrm>
          <a:prstGeom prst="rect">
            <a:avLst/>
          </a:prstGeom>
        </p:spPr>
      </p:pic>
    </p:spTree>
    <p:extLst>
      <p:ext uri="{BB962C8B-B14F-4D97-AF65-F5344CB8AC3E}">
        <p14:creationId xmlns:p14="http://schemas.microsoft.com/office/powerpoint/2010/main" val="214154872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Listen carefully for clues (80% is nonverbal).</a:t>
            </a:r>
          </a:p>
          <a:p>
            <a:r>
              <a:rPr lang="en-US" dirty="0"/>
              <a:t>Recognize feelings and concerns.</a:t>
            </a:r>
          </a:p>
          <a:p>
            <a:r>
              <a:rPr lang="en-US" dirty="0"/>
              <a:t>Ask questions to be sure of what the customer wants.</a:t>
            </a:r>
          </a:p>
          <a:p>
            <a:r>
              <a:rPr lang="en-US" dirty="0"/>
              <a:t>Answer questions clearly. Avoid using local slang or technical terms that may not make sense.</a:t>
            </a:r>
          </a:p>
          <a:p>
            <a:r>
              <a:rPr lang="en-US" dirty="0"/>
              <a:t>Be reliable. Do what you say by when you say it will be done. Get it right the first </a:t>
            </a:r>
            <a:r>
              <a:rPr lang="en-US" dirty="0" smtClean="0"/>
              <a:t>time.</a:t>
            </a:r>
            <a:endParaRPr lang="en-US" dirty="0"/>
          </a:p>
        </p:txBody>
      </p:sp>
      <p:sp>
        <p:nvSpPr>
          <p:cNvPr id="3" name="Title 2"/>
          <p:cNvSpPr>
            <a:spLocks noGrp="1"/>
          </p:cNvSpPr>
          <p:nvPr>
            <p:ph type="title"/>
          </p:nvPr>
        </p:nvSpPr>
        <p:spPr/>
        <p:txBody>
          <a:bodyPr/>
          <a:lstStyle/>
          <a:p>
            <a:r>
              <a:rPr lang="en-US" dirty="0" smtClean="0"/>
              <a:t>Communicate Clearly</a:t>
            </a:r>
            <a:endParaRPr lang="en-US" dirty="0"/>
          </a:p>
        </p:txBody>
      </p:sp>
      <p:sp>
        <p:nvSpPr>
          <p:cNvPr id="4" name="Title 2"/>
          <p:cNvSpPr txBox="1">
            <a:spLocks/>
          </p:cNvSpPr>
          <p:nvPr/>
        </p:nvSpPr>
        <p:spPr>
          <a:xfrm>
            <a:off x="4648200" y="6144281"/>
            <a:ext cx="4496821"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r>
              <a:rPr lang="en-US" dirty="0" smtClean="0">
                <a:solidFill>
                  <a:srgbClr val="000000"/>
                </a:solidFill>
              </a:rPr>
              <a:t>Hospitality Habits</a:t>
            </a:r>
            <a:endParaRPr lang="en-US" dirty="0">
              <a:solidFill>
                <a:srgbClr val="000000"/>
              </a:solidFill>
            </a:endParaRPr>
          </a:p>
        </p:txBody>
      </p:sp>
    </p:spTree>
    <p:extLst>
      <p:ext uri="{BB962C8B-B14F-4D97-AF65-F5344CB8AC3E}">
        <p14:creationId xmlns:p14="http://schemas.microsoft.com/office/powerpoint/2010/main" val="35772769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Listen carefully to identify problems correctly.</a:t>
            </a:r>
          </a:p>
          <a:p>
            <a:r>
              <a:rPr lang="en-US" dirty="0"/>
              <a:t>Use common sense to identify solutions.</a:t>
            </a:r>
          </a:p>
          <a:p>
            <a:r>
              <a:rPr lang="en-US" dirty="0"/>
              <a:t>If you can’t solve the problems, connect the customer with someone who can.</a:t>
            </a:r>
          </a:p>
          <a:p>
            <a:r>
              <a:rPr lang="en-US" dirty="0"/>
              <a:t>Be responsive, act quickly.</a:t>
            </a:r>
          </a:p>
          <a:p>
            <a:r>
              <a:rPr lang="en-US" dirty="0"/>
              <a:t>Work cooperatively with others</a:t>
            </a:r>
            <a:r>
              <a:rPr lang="en-US" dirty="0" smtClean="0"/>
              <a:t>.</a:t>
            </a:r>
            <a:endParaRPr lang="en-US" dirty="0"/>
          </a:p>
        </p:txBody>
      </p:sp>
      <p:sp>
        <p:nvSpPr>
          <p:cNvPr id="3" name="Title 2"/>
          <p:cNvSpPr>
            <a:spLocks noGrp="1"/>
          </p:cNvSpPr>
          <p:nvPr>
            <p:ph type="title"/>
          </p:nvPr>
        </p:nvSpPr>
        <p:spPr/>
        <p:txBody>
          <a:bodyPr/>
          <a:lstStyle/>
          <a:p>
            <a:r>
              <a:rPr lang="en-US" dirty="0" smtClean="0"/>
              <a:t>Handle Problems Effectively</a:t>
            </a:r>
            <a:endParaRPr lang="en-US" dirty="0"/>
          </a:p>
        </p:txBody>
      </p:sp>
      <p:sp>
        <p:nvSpPr>
          <p:cNvPr id="6" name="Title 2"/>
          <p:cNvSpPr txBox="1">
            <a:spLocks/>
          </p:cNvSpPr>
          <p:nvPr/>
        </p:nvSpPr>
        <p:spPr>
          <a:xfrm>
            <a:off x="4648200" y="6144281"/>
            <a:ext cx="4496821"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r>
              <a:rPr lang="en-US" dirty="0" smtClean="0">
                <a:solidFill>
                  <a:srgbClr val="000000"/>
                </a:solidFill>
              </a:rPr>
              <a:t>Hospitality Habits</a:t>
            </a:r>
            <a:endParaRPr lang="en-US" dirty="0">
              <a:solidFill>
                <a:srgbClr val="000000"/>
              </a:solidFill>
            </a:endParaRPr>
          </a:p>
        </p:txBody>
      </p:sp>
    </p:spTree>
    <p:extLst>
      <p:ext uri="{BB962C8B-B14F-4D97-AF65-F5344CB8AC3E}">
        <p14:creationId xmlns:p14="http://schemas.microsoft.com/office/powerpoint/2010/main" val="5977498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Ask how everything was. </a:t>
            </a:r>
          </a:p>
          <a:p>
            <a:r>
              <a:rPr lang="en-US" dirty="0"/>
              <a:t>Ask if the customer was taken care of and if they received everything they needed.</a:t>
            </a:r>
          </a:p>
          <a:p>
            <a:r>
              <a:rPr lang="en-US" dirty="0"/>
              <a:t>Make them feel good about their choice to do business with you.</a:t>
            </a:r>
          </a:p>
          <a:p>
            <a:r>
              <a:rPr lang="en-US" dirty="0" smtClean="0"/>
              <a:t>Thank them for coming and invite them to come back.</a:t>
            </a:r>
            <a:endParaRPr lang="en-US" dirty="0"/>
          </a:p>
        </p:txBody>
      </p:sp>
      <p:sp>
        <p:nvSpPr>
          <p:cNvPr id="3" name="Title 2"/>
          <p:cNvSpPr>
            <a:spLocks noGrp="1"/>
          </p:cNvSpPr>
          <p:nvPr>
            <p:ph type="title"/>
          </p:nvPr>
        </p:nvSpPr>
        <p:spPr/>
        <p:txBody>
          <a:bodyPr/>
          <a:lstStyle/>
          <a:p>
            <a:r>
              <a:rPr lang="en-US" dirty="0" smtClean="0"/>
              <a:t>Make a Good LAST Impression</a:t>
            </a:r>
            <a:endParaRPr lang="en-US" dirty="0"/>
          </a:p>
        </p:txBody>
      </p:sp>
      <p:sp>
        <p:nvSpPr>
          <p:cNvPr id="4" name="Title 2"/>
          <p:cNvSpPr txBox="1">
            <a:spLocks/>
          </p:cNvSpPr>
          <p:nvPr/>
        </p:nvSpPr>
        <p:spPr>
          <a:xfrm>
            <a:off x="4648200" y="6144281"/>
            <a:ext cx="4496821"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r>
              <a:rPr lang="en-US" dirty="0" smtClean="0">
                <a:solidFill>
                  <a:srgbClr val="000000"/>
                </a:solidFill>
              </a:rPr>
              <a:t>Hospitality Habits</a:t>
            </a:r>
            <a:endParaRPr lang="en-US" dirty="0">
              <a:solidFill>
                <a:srgbClr val="000000"/>
              </a:solidFill>
            </a:endParaRPr>
          </a:p>
        </p:txBody>
      </p:sp>
    </p:spTree>
    <p:extLst>
      <p:ext uri="{BB962C8B-B14F-4D97-AF65-F5344CB8AC3E}">
        <p14:creationId xmlns:p14="http://schemas.microsoft.com/office/powerpoint/2010/main" val="21425908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3600" dirty="0"/>
              <a:t>Treating others </a:t>
            </a:r>
          </a:p>
          <a:p>
            <a:pPr marL="0" indent="0" algn="ctr">
              <a:buNone/>
            </a:pPr>
            <a:r>
              <a:rPr lang="en-US" sz="3600" dirty="0" smtClean="0"/>
              <a:t>as </a:t>
            </a:r>
            <a:r>
              <a:rPr lang="en-US" sz="3600" dirty="0"/>
              <a:t>you would like to </a:t>
            </a:r>
            <a:endParaRPr lang="en-US" sz="3600" dirty="0" smtClean="0"/>
          </a:p>
          <a:p>
            <a:pPr marL="0" indent="0" algn="ctr">
              <a:buNone/>
            </a:pPr>
            <a:r>
              <a:rPr lang="en-US" sz="3600" dirty="0" smtClean="0"/>
              <a:t>be </a:t>
            </a:r>
            <a:r>
              <a:rPr lang="en-US" sz="3600" dirty="0"/>
              <a:t>treated!</a:t>
            </a:r>
          </a:p>
        </p:txBody>
      </p:sp>
      <p:sp>
        <p:nvSpPr>
          <p:cNvPr id="3" name="Title 2"/>
          <p:cNvSpPr>
            <a:spLocks noGrp="1"/>
          </p:cNvSpPr>
          <p:nvPr>
            <p:ph type="title"/>
          </p:nvPr>
        </p:nvSpPr>
        <p:spPr/>
        <p:txBody>
          <a:bodyPr/>
          <a:lstStyle/>
          <a:p>
            <a:r>
              <a:rPr lang="en-US" dirty="0" smtClean="0"/>
              <a:t>It really comes down to…</a:t>
            </a:r>
            <a:endParaRPr lang="en-US" dirty="0"/>
          </a:p>
        </p:txBody>
      </p:sp>
    </p:spTree>
    <p:extLst>
      <p:ext uri="{BB962C8B-B14F-4D97-AF65-F5344CB8AC3E}">
        <p14:creationId xmlns:p14="http://schemas.microsoft.com/office/powerpoint/2010/main" val="14179611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100" fill="hold">
                                          <p:stCondLst>
                                            <p:cond delay="0"/>
                                          </p:stCondLst>
                                        </p:cTn>
                                        <p:tgtEl>
                                          <p:spTgt spid="2">
                                            <p:txEl>
                                              <p:pRg st="0" end="0"/>
                                            </p:txEl>
                                          </p:spTgt>
                                        </p:tgtEl>
                                        <p:attrNameLst>
                                          <p:attrName>r</p:attrName>
                                        </p:attrNameLst>
                                      </p:cBhvr>
                                    </p:animRot>
                                    <p:animRot by="-240000">
                                      <p:cBhvr>
                                        <p:cTn id="7" dur="200" fill="hold">
                                          <p:stCondLst>
                                            <p:cond delay="200"/>
                                          </p:stCondLst>
                                        </p:cTn>
                                        <p:tgtEl>
                                          <p:spTgt spid="2">
                                            <p:txEl>
                                              <p:pRg st="0" end="0"/>
                                            </p:txEl>
                                          </p:spTgt>
                                        </p:tgtEl>
                                        <p:attrNameLst>
                                          <p:attrName>r</p:attrName>
                                        </p:attrNameLst>
                                      </p:cBhvr>
                                    </p:animRot>
                                    <p:animRot by="240000">
                                      <p:cBhvr>
                                        <p:cTn id="8" dur="200" fill="hold">
                                          <p:stCondLst>
                                            <p:cond delay="400"/>
                                          </p:stCondLst>
                                        </p:cTn>
                                        <p:tgtEl>
                                          <p:spTgt spid="2">
                                            <p:txEl>
                                              <p:pRg st="0" end="0"/>
                                            </p:txEl>
                                          </p:spTgt>
                                        </p:tgtEl>
                                        <p:attrNameLst>
                                          <p:attrName>r</p:attrName>
                                        </p:attrNameLst>
                                      </p:cBhvr>
                                    </p:animRot>
                                    <p:animRot by="-240000">
                                      <p:cBhvr>
                                        <p:cTn id="9" dur="200" fill="hold">
                                          <p:stCondLst>
                                            <p:cond delay="600"/>
                                          </p:stCondLst>
                                        </p:cTn>
                                        <p:tgtEl>
                                          <p:spTgt spid="2">
                                            <p:txEl>
                                              <p:pRg st="0" end="0"/>
                                            </p:txEl>
                                          </p:spTgt>
                                        </p:tgtEl>
                                        <p:attrNameLst>
                                          <p:attrName>r</p:attrName>
                                        </p:attrNameLst>
                                      </p:cBhvr>
                                    </p:animRot>
                                    <p:animRot by="120000">
                                      <p:cBhvr>
                                        <p:cTn id="10" dur="200" fill="hold">
                                          <p:stCondLst>
                                            <p:cond delay="800"/>
                                          </p:stCondLst>
                                        </p:cTn>
                                        <p:tgtEl>
                                          <p:spTgt spid="2">
                                            <p:txEl>
                                              <p:pRg st="0" end="0"/>
                                            </p:txEl>
                                          </p:spTgt>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2">
                                            <p:txEl>
                                              <p:pRg st="1" end="1"/>
                                            </p:txEl>
                                          </p:spTgt>
                                        </p:tgtEl>
                                        <p:attrNameLst>
                                          <p:attrName>r</p:attrName>
                                        </p:attrNameLst>
                                      </p:cBhvr>
                                    </p:animRot>
                                    <p:animRot by="-240000">
                                      <p:cBhvr>
                                        <p:cTn id="13" dur="200" fill="hold">
                                          <p:stCondLst>
                                            <p:cond delay="200"/>
                                          </p:stCondLst>
                                        </p:cTn>
                                        <p:tgtEl>
                                          <p:spTgt spid="2">
                                            <p:txEl>
                                              <p:pRg st="1" end="1"/>
                                            </p:txEl>
                                          </p:spTgt>
                                        </p:tgtEl>
                                        <p:attrNameLst>
                                          <p:attrName>r</p:attrName>
                                        </p:attrNameLst>
                                      </p:cBhvr>
                                    </p:animRot>
                                    <p:animRot by="240000">
                                      <p:cBhvr>
                                        <p:cTn id="14" dur="200" fill="hold">
                                          <p:stCondLst>
                                            <p:cond delay="400"/>
                                          </p:stCondLst>
                                        </p:cTn>
                                        <p:tgtEl>
                                          <p:spTgt spid="2">
                                            <p:txEl>
                                              <p:pRg st="1" end="1"/>
                                            </p:txEl>
                                          </p:spTgt>
                                        </p:tgtEl>
                                        <p:attrNameLst>
                                          <p:attrName>r</p:attrName>
                                        </p:attrNameLst>
                                      </p:cBhvr>
                                    </p:animRot>
                                    <p:animRot by="-240000">
                                      <p:cBhvr>
                                        <p:cTn id="15" dur="200" fill="hold">
                                          <p:stCondLst>
                                            <p:cond delay="600"/>
                                          </p:stCondLst>
                                        </p:cTn>
                                        <p:tgtEl>
                                          <p:spTgt spid="2">
                                            <p:txEl>
                                              <p:pRg st="1" end="1"/>
                                            </p:txEl>
                                          </p:spTgt>
                                        </p:tgtEl>
                                        <p:attrNameLst>
                                          <p:attrName>r</p:attrName>
                                        </p:attrNameLst>
                                      </p:cBhvr>
                                    </p:animRot>
                                    <p:animRot by="120000">
                                      <p:cBhvr>
                                        <p:cTn id="16" dur="200" fill="hold">
                                          <p:stCondLst>
                                            <p:cond delay="800"/>
                                          </p:stCondLst>
                                        </p:cTn>
                                        <p:tgtEl>
                                          <p:spTgt spid="2">
                                            <p:txEl>
                                              <p:pRg st="1" end="1"/>
                                            </p:txEl>
                                          </p:spTgt>
                                        </p:tgtEl>
                                        <p:attrNameLst>
                                          <p:attrName>r</p:attrName>
                                        </p:attrNameLst>
                                      </p:cBhvr>
                                    </p:animRot>
                                  </p:childTnLst>
                                </p:cTn>
                              </p:par>
                              <p:par>
                                <p:cTn id="17" presetID="32" presetClass="emph" presetSubtype="0" fill="hold" grpId="0" nodeType="withEffect">
                                  <p:stCondLst>
                                    <p:cond delay="0"/>
                                  </p:stCondLst>
                                  <p:childTnLst>
                                    <p:animRot by="120000">
                                      <p:cBhvr>
                                        <p:cTn id="18" dur="100" fill="hold">
                                          <p:stCondLst>
                                            <p:cond delay="0"/>
                                          </p:stCondLst>
                                        </p:cTn>
                                        <p:tgtEl>
                                          <p:spTgt spid="2">
                                            <p:txEl>
                                              <p:pRg st="2" end="2"/>
                                            </p:txEl>
                                          </p:spTgt>
                                        </p:tgtEl>
                                        <p:attrNameLst>
                                          <p:attrName>r</p:attrName>
                                        </p:attrNameLst>
                                      </p:cBhvr>
                                    </p:animRot>
                                    <p:animRot by="-240000">
                                      <p:cBhvr>
                                        <p:cTn id="19" dur="200" fill="hold">
                                          <p:stCondLst>
                                            <p:cond delay="200"/>
                                          </p:stCondLst>
                                        </p:cTn>
                                        <p:tgtEl>
                                          <p:spTgt spid="2">
                                            <p:txEl>
                                              <p:pRg st="2" end="2"/>
                                            </p:txEl>
                                          </p:spTgt>
                                        </p:tgtEl>
                                        <p:attrNameLst>
                                          <p:attrName>r</p:attrName>
                                        </p:attrNameLst>
                                      </p:cBhvr>
                                    </p:animRot>
                                    <p:animRot by="240000">
                                      <p:cBhvr>
                                        <p:cTn id="20" dur="200" fill="hold">
                                          <p:stCondLst>
                                            <p:cond delay="400"/>
                                          </p:stCondLst>
                                        </p:cTn>
                                        <p:tgtEl>
                                          <p:spTgt spid="2">
                                            <p:txEl>
                                              <p:pRg st="2" end="2"/>
                                            </p:txEl>
                                          </p:spTgt>
                                        </p:tgtEl>
                                        <p:attrNameLst>
                                          <p:attrName>r</p:attrName>
                                        </p:attrNameLst>
                                      </p:cBhvr>
                                    </p:animRot>
                                    <p:animRot by="-240000">
                                      <p:cBhvr>
                                        <p:cTn id="21" dur="200" fill="hold">
                                          <p:stCondLst>
                                            <p:cond delay="600"/>
                                          </p:stCondLst>
                                        </p:cTn>
                                        <p:tgtEl>
                                          <p:spTgt spid="2">
                                            <p:txEl>
                                              <p:pRg st="2" end="2"/>
                                            </p:txEl>
                                          </p:spTgt>
                                        </p:tgtEl>
                                        <p:attrNameLst>
                                          <p:attrName>r</p:attrName>
                                        </p:attrNameLst>
                                      </p:cBhvr>
                                    </p:animRot>
                                    <p:animRot by="120000">
                                      <p:cBhvr>
                                        <p:cTn id="22" dur="200" fill="hold">
                                          <p:stCondLst>
                                            <p:cond delay="800"/>
                                          </p:stCondLst>
                                        </p:cTn>
                                        <p:tgtEl>
                                          <p:spTgt spid="2">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0" y="390361"/>
            <a:ext cx="4343400" cy="6400800"/>
          </a:xfrm>
        </p:spPr>
        <p:txBody>
          <a:bodyPr/>
          <a:lstStyle/>
          <a:p>
            <a:pPr algn="ctr"/>
            <a:r>
              <a:rPr lang="en-US" sz="59500" dirty="0" smtClean="0"/>
              <a:t>?</a:t>
            </a:r>
            <a:endParaRPr lang="en-US" sz="59500" dirty="0"/>
          </a:p>
        </p:txBody>
      </p:sp>
      <p:sp>
        <p:nvSpPr>
          <p:cNvPr id="5" name="Title 2"/>
          <p:cNvSpPr txBox="1">
            <a:spLocks/>
          </p:cNvSpPr>
          <p:nvPr/>
        </p:nvSpPr>
        <p:spPr>
          <a:xfrm>
            <a:off x="3614742" y="2667000"/>
            <a:ext cx="4233858" cy="10668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pPr algn="ctr"/>
            <a:r>
              <a:rPr lang="en-US" dirty="0" smtClean="0"/>
              <a:t>Questions?</a:t>
            </a:r>
            <a:endParaRPr lang="en-US" dirty="0"/>
          </a:p>
        </p:txBody>
      </p:sp>
    </p:spTree>
    <p:extLst>
      <p:ext uri="{BB962C8B-B14F-4D97-AF65-F5344CB8AC3E}">
        <p14:creationId xmlns:p14="http://schemas.microsoft.com/office/powerpoint/2010/main" val="15870550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228" fill="hold">
                                          <p:stCondLst>
                                            <p:cond delay="0"/>
                                          </p:stCondLst>
                                        </p:cTn>
                                        <p:tgtEl>
                                          <p:spTgt spid="5"/>
                                        </p:tgtEl>
                                        <p:attrNameLst>
                                          <p:attrName>style.rotation</p:attrName>
                                        </p:attrNameLst>
                                      </p:cBhvr>
                                      <p:to>
                                        <p:strVal val="-45.0"/>
                                      </p:to>
                                    </p:set>
                                    <p:anim calcmode="lin" valueType="num">
                                      <p:cBhvr>
                                        <p:cTn id="8" dur="228" fill="hold">
                                          <p:stCondLst>
                                            <p:cond delay="228"/>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What are some of the jobs that you will hold either right now, during the summer, or shortly after you leave high school? </a:t>
            </a:r>
          </a:p>
        </p:txBody>
      </p:sp>
      <p:sp>
        <p:nvSpPr>
          <p:cNvPr id="3" name="Title 2"/>
          <p:cNvSpPr>
            <a:spLocks noGrp="1"/>
          </p:cNvSpPr>
          <p:nvPr>
            <p:ph type="title"/>
          </p:nvPr>
        </p:nvSpPr>
        <p:spPr/>
        <p:txBody>
          <a:bodyPr/>
          <a:lstStyle/>
          <a:p>
            <a:r>
              <a:rPr lang="en-US" dirty="0" smtClean="0"/>
              <a:t>What kind </a:t>
            </a:r>
            <a:r>
              <a:rPr lang="en-US" smtClean="0"/>
              <a:t>of jobs?</a:t>
            </a:r>
            <a:endParaRPr lang="en-US"/>
          </a:p>
        </p:txBody>
      </p:sp>
      <p:sp>
        <p:nvSpPr>
          <p:cNvPr id="4" name="Text Placeholder 3"/>
          <p:cNvSpPr>
            <a:spLocks noGrp="1"/>
          </p:cNvSpPr>
          <p:nvPr>
            <p:ph type="body" sz="quarter" idx="4294967295"/>
          </p:nvPr>
        </p:nvSpPr>
        <p:spPr>
          <a:xfrm>
            <a:off x="4343400" y="5334000"/>
            <a:ext cx="4267200" cy="685800"/>
          </a:xfrm>
        </p:spPr>
        <p:txBody>
          <a:bodyPr>
            <a:normAutofit fontScale="70000" lnSpcReduction="20000"/>
          </a:bodyPr>
          <a:lstStyle/>
          <a:p>
            <a:pPr marL="0" indent="0" algn="ctr">
              <a:buNone/>
            </a:pPr>
            <a:r>
              <a:rPr lang="en-US" dirty="0">
                <a:solidFill>
                  <a:srgbClr val="D06B20"/>
                </a:solidFill>
                <a:latin typeface="+mj-lt"/>
              </a:rPr>
              <a:t>Probably not Bank President </a:t>
            </a:r>
            <a:r>
              <a:rPr lang="en-US" dirty="0" smtClean="0">
                <a:solidFill>
                  <a:srgbClr val="D06B20"/>
                </a:solidFill>
                <a:latin typeface="+mj-lt"/>
              </a:rPr>
              <a:t/>
            </a:r>
            <a:br>
              <a:rPr lang="en-US" dirty="0" smtClean="0">
                <a:solidFill>
                  <a:srgbClr val="D06B20"/>
                </a:solidFill>
                <a:latin typeface="+mj-lt"/>
              </a:rPr>
            </a:br>
            <a:r>
              <a:rPr lang="en-US" dirty="0" smtClean="0">
                <a:solidFill>
                  <a:srgbClr val="D06B20"/>
                </a:solidFill>
                <a:latin typeface="+mj-lt"/>
              </a:rPr>
              <a:t>or </a:t>
            </a:r>
            <a:r>
              <a:rPr lang="en-US" dirty="0">
                <a:solidFill>
                  <a:srgbClr val="D06B20"/>
                </a:solidFill>
                <a:latin typeface="+mj-lt"/>
              </a:rPr>
              <a:t>CEO of Micron!</a:t>
            </a:r>
          </a:p>
        </p:txBody>
      </p:sp>
    </p:spTree>
    <p:extLst>
      <p:ext uri="{BB962C8B-B14F-4D97-AF65-F5344CB8AC3E}">
        <p14:creationId xmlns:p14="http://schemas.microsoft.com/office/powerpoint/2010/main" val="36303339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32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32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Delivering </a:t>
            </a:r>
            <a:r>
              <a:rPr lang="en-US" dirty="0"/>
              <a:t>service that makes a positive, lasting impression takes more than simple courtesy. </a:t>
            </a:r>
          </a:p>
          <a:p>
            <a:pPr marL="0" indent="0">
              <a:buNone/>
            </a:pPr>
            <a:endParaRPr lang="en-US" dirty="0"/>
          </a:p>
          <a:p>
            <a:pPr marL="0" indent="0">
              <a:buNone/>
            </a:pPr>
            <a:r>
              <a:rPr lang="en-US" dirty="0"/>
              <a:t>It starts with understanding what good service is, from your customers’ point of view. </a:t>
            </a:r>
          </a:p>
          <a:p>
            <a:pPr marL="0" indent="0">
              <a:buNone/>
            </a:pPr>
            <a:endParaRPr lang="en-US" dirty="0"/>
          </a:p>
        </p:txBody>
      </p:sp>
      <p:sp>
        <p:nvSpPr>
          <p:cNvPr id="3" name="Title 2"/>
          <p:cNvSpPr>
            <a:spLocks noGrp="1"/>
          </p:cNvSpPr>
          <p:nvPr>
            <p:ph type="title"/>
          </p:nvPr>
        </p:nvSpPr>
        <p:spPr/>
        <p:txBody>
          <a:bodyPr/>
          <a:lstStyle/>
          <a:p>
            <a:r>
              <a:rPr lang="en-US" dirty="0" smtClean="0"/>
              <a:t>The Fundamentals</a:t>
            </a:r>
            <a:endParaRPr lang="en-US" dirty="0"/>
          </a:p>
        </p:txBody>
      </p:sp>
    </p:spTree>
    <p:extLst>
      <p:ext uri="{BB962C8B-B14F-4D97-AF65-F5344CB8AC3E}">
        <p14:creationId xmlns:p14="http://schemas.microsoft.com/office/powerpoint/2010/main" val="266540386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amofrog_pp.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15936" y="310896"/>
            <a:ext cx="6799464" cy="5023104"/>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5715000" y="5715000"/>
            <a:ext cx="3124200" cy="461665"/>
          </a:xfrm>
          <a:prstGeom prst="rect">
            <a:avLst/>
          </a:prstGeom>
          <a:noFill/>
        </p:spPr>
        <p:txBody>
          <a:bodyPr wrap="square" rtlCol="0">
            <a:spAutoFit/>
          </a:bodyPr>
          <a:lstStyle/>
          <a:p>
            <a:r>
              <a:rPr lang="en-US" sz="2400" i="1" dirty="0" smtClean="0">
                <a:latin typeface="Arial"/>
                <a:cs typeface="Arial"/>
              </a:rPr>
              <a:t>What do you see?</a:t>
            </a:r>
            <a:endParaRPr lang="en-US" sz="2400" i="1" dirty="0">
              <a:latin typeface="Arial"/>
              <a:cs typeface="Arial"/>
            </a:endParaRPr>
          </a:p>
        </p:txBody>
      </p:sp>
    </p:spTree>
    <p:extLst>
      <p:ext uri="{BB962C8B-B14F-4D97-AF65-F5344CB8AC3E}">
        <p14:creationId xmlns:p14="http://schemas.microsoft.com/office/powerpoint/2010/main" val="22089851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00142" y="960438"/>
            <a:ext cx="7586657" cy="715962"/>
          </a:xfrm>
        </p:spPr>
        <p:txBody>
          <a:bodyPr/>
          <a:lstStyle/>
          <a:p>
            <a:pPr algn="ctr"/>
            <a:r>
              <a:rPr lang="en-US" dirty="0" smtClean="0"/>
              <a:t>How can you provide</a:t>
            </a:r>
            <a:endParaRPr lang="en-US" dirty="0"/>
          </a:p>
        </p:txBody>
      </p:sp>
      <p:sp>
        <p:nvSpPr>
          <p:cNvPr id="4" name="Title 2"/>
          <p:cNvSpPr txBox="1">
            <a:spLocks/>
          </p:cNvSpPr>
          <p:nvPr/>
        </p:nvSpPr>
        <p:spPr>
          <a:xfrm>
            <a:off x="1219200" y="3810000"/>
            <a:ext cx="7586657"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pPr algn="ctr"/>
            <a:r>
              <a:rPr lang="en-US" dirty="0"/>
              <a:t>e</a:t>
            </a:r>
            <a:r>
              <a:rPr lang="en-US" dirty="0" smtClean="0"/>
              <a:t>xperiences?</a:t>
            </a:r>
            <a:endParaRPr lang="en-US" dirty="0"/>
          </a:p>
        </p:txBody>
      </p:sp>
      <p:sp>
        <p:nvSpPr>
          <p:cNvPr id="5" name="Title 2"/>
          <p:cNvSpPr txBox="1">
            <a:spLocks/>
          </p:cNvSpPr>
          <p:nvPr/>
        </p:nvSpPr>
        <p:spPr>
          <a:xfrm flipV="1">
            <a:off x="1100143" y="1828800"/>
            <a:ext cx="7586657" cy="19812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pPr algn="ctr"/>
            <a:r>
              <a:rPr lang="en-US" sz="9600" dirty="0" smtClean="0"/>
              <a:t>UNEXPECTED</a:t>
            </a:r>
            <a:endParaRPr lang="en-US" sz="9600" dirty="0"/>
          </a:p>
        </p:txBody>
      </p:sp>
      <p:sp>
        <p:nvSpPr>
          <p:cNvPr id="6" name="Title 2"/>
          <p:cNvSpPr txBox="1">
            <a:spLocks/>
          </p:cNvSpPr>
          <p:nvPr/>
        </p:nvSpPr>
        <p:spPr>
          <a:xfrm>
            <a:off x="1100143" y="2514600"/>
            <a:ext cx="7586657" cy="6858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pPr algn="ctr"/>
            <a:r>
              <a:rPr lang="en-US" sz="9600" dirty="0" smtClean="0"/>
              <a:t>UNEXPECTED</a:t>
            </a:r>
            <a:endParaRPr lang="en-US" sz="9600" dirty="0"/>
          </a:p>
        </p:txBody>
      </p:sp>
    </p:spTree>
    <p:extLst>
      <p:ext uri="{BB962C8B-B14F-4D97-AF65-F5344CB8AC3E}">
        <p14:creationId xmlns:p14="http://schemas.microsoft.com/office/powerpoint/2010/main" val="9662571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800" decel="100000"/>
                                        <p:tgtEl>
                                          <p:spTgt spid="5"/>
                                        </p:tgtEl>
                                      </p:cBhvr>
                                    </p:animEffect>
                                    <p:anim calcmode="lin" valueType="num">
                                      <p:cBhvr>
                                        <p:cTn id="8" dur="800" decel="100000" fill="hold"/>
                                        <p:tgtEl>
                                          <p:spTgt spid="5"/>
                                        </p:tgtEl>
                                        <p:attrNameLst>
                                          <p:attrName>style.rotation</p:attrName>
                                        </p:attrNameLst>
                                      </p:cBhvr>
                                      <p:tavLst>
                                        <p:tav tm="0">
                                          <p:val>
                                            <p:fltVal val="-90"/>
                                          </p:val>
                                        </p:tav>
                                        <p:tav tm="100000">
                                          <p:val>
                                            <p:fltVal val="0"/>
                                          </p:val>
                                        </p:tav>
                                      </p:tavLst>
                                    </p:anim>
                                    <p:anim calcmode="lin" valueType="num">
                                      <p:cBhvr>
                                        <p:cTn id="9" dur="800" decel="100000" fill="hold"/>
                                        <p:tgtEl>
                                          <p:spTgt spid="5"/>
                                        </p:tgtEl>
                                        <p:attrNameLst>
                                          <p:attrName>ppt_x</p:attrName>
                                        </p:attrNameLst>
                                      </p:cBhvr>
                                      <p:tavLst>
                                        <p:tav tm="0">
                                          <p:val>
                                            <p:strVal val="#ppt_x+0.4"/>
                                          </p:val>
                                        </p:tav>
                                        <p:tav tm="100000">
                                          <p:val>
                                            <p:strVal val="#ppt_x-0.05"/>
                                          </p:val>
                                        </p:tav>
                                      </p:tavLst>
                                    </p:anim>
                                    <p:anim calcmode="lin" valueType="num">
                                      <p:cBhvr>
                                        <p:cTn id="10" dur="800" decel="100000" fill="hold"/>
                                        <p:tgtEl>
                                          <p:spTgt spid="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1" nodeType="clickEffect">
                                  <p:stCondLst>
                                    <p:cond delay="0"/>
                                  </p:stCondLst>
                                  <p:childTnLst>
                                    <p:animEffect transition="out" filter="dissolv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par>
                                <p:cTn id="18" presetID="55"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strVal val="#ppt_w*0.70"/>
                                          </p:val>
                                        </p:tav>
                                        <p:tav tm="100000">
                                          <p:val>
                                            <p:strVal val="#ppt_w"/>
                                          </p:val>
                                        </p:tav>
                                      </p:tavLst>
                                    </p:anim>
                                    <p:anim calcmode="lin" valueType="num">
                                      <p:cBhvr>
                                        <p:cTn id="21" dur="1000" fill="hold"/>
                                        <p:tgtEl>
                                          <p:spTgt spid="6"/>
                                        </p:tgtEl>
                                        <p:attrNameLst>
                                          <p:attrName>ppt_h</p:attrName>
                                        </p:attrNameLst>
                                      </p:cBhvr>
                                      <p:tavLst>
                                        <p:tav tm="0">
                                          <p:val>
                                            <p:strVal val="#ppt_h"/>
                                          </p:val>
                                        </p:tav>
                                        <p:tav tm="100000">
                                          <p:val>
                                            <p:strVal val="#ppt_h"/>
                                          </p:val>
                                        </p:tav>
                                      </p:tavLst>
                                    </p:anim>
                                    <p:animEffect transition="in" filter="fade">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5400" y="1219200"/>
            <a:ext cx="7391399" cy="4724399"/>
          </a:xfrm>
        </p:spPr>
        <p:txBody>
          <a:bodyPr>
            <a:noAutofit/>
          </a:bodyPr>
          <a:lstStyle/>
          <a:p>
            <a:pPr marL="0" indent="0" algn="ctr">
              <a:buNone/>
            </a:pPr>
            <a:r>
              <a:rPr lang="en-US" sz="16600" dirty="0" smtClean="0"/>
              <a:t>attitude</a:t>
            </a:r>
            <a:endParaRPr lang="en-US" sz="16600" dirty="0"/>
          </a:p>
        </p:txBody>
      </p:sp>
      <p:sp>
        <p:nvSpPr>
          <p:cNvPr id="3" name="Title 2"/>
          <p:cNvSpPr>
            <a:spLocks noGrp="1"/>
          </p:cNvSpPr>
          <p:nvPr>
            <p:ph type="title"/>
          </p:nvPr>
        </p:nvSpPr>
        <p:spPr/>
        <p:txBody>
          <a:bodyPr/>
          <a:lstStyle/>
          <a:p>
            <a:r>
              <a:rPr lang="en-US" dirty="0" smtClean="0"/>
              <a:t>Customer relations is about:</a:t>
            </a:r>
            <a:endParaRPr lang="en-US" dirty="0"/>
          </a:p>
        </p:txBody>
      </p:sp>
    </p:spTree>
    <p:extLst>
      <p:ext uri="{BB962C8B-B14F-4D97-AF65-F5344CB8AC3E}">
        <p14:creationId xmlns:p14="http://schemas.microsoft.com/office/powerpoint/2010/main" val="19837019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000" fill="hold"/>
                                        <p:tgtEl>
                                          <p:spTgt spid="2">
                                            <p:txEl>
                                              <p:pRg st="0" end="0"/>
                                            </p:txEl>
                                          </p:spTgt>
                                        </p:tgtEl>
                                      </p:cBhvr>
                                      <p:by x="25000" y="2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What does the customer experience in the </a:t>
            </a:r>
            <a:br>
              <a:rPr lang="en-US" dirty="0" smtClean="0"/>
            </a:br>
            <a:r>
              <a:rPr lang="en-US" dirty="0" smtClean="0"/>
              <a:t>first six seconds?</a:t>
            </a:r>
          </a:p>
          <a:p>
            <a:r>
              <a:rPr lang="en-US" dirty="0" smtClean="0"/>
              <a:t>Start with the right attitude.</a:t>
            </a:r>
          </a:p>
          <a:p>
            <a:r>
              <a:rPr lang="en-US" dirty="0" smtClean="0"/>
              <a:t>Greet customers promptly within one minute.</a:t>
            </a:r>
          </a:p>
          <a:p>
            <a:r>
              <a:rPr lang="en-US" dirty="0" smtClean="0"/>
              <a:t>Smile sincerely and maintain eye contact.</a:t>
            </a:r>
          </a:p>
          <a:p>
            <a:r>
              <a:rPr lang="en-US" dirty="0" smtClean="0"/>
              <a:t>Be courteous.</a:t>
            </a:r>
          </a:p>
          <a:p>
            <a:r>
              <a:rPr lang="en-US" dirty="0" smtClean="0"/>
              <a:t>Put customers at ease, build rapport.</a:t>
            </a:r>
          </a:p>
          <a:p>
            <a:r>
              <a:rPr lang="en-US" dirty="0" smtClean="0"/>
              <a:t>Always look your best. </a:t>
            </a:r>
            <a:endParaRPr lang="en-US" dirty="0"/>
          </a:p>
        </p:txBody>
      </p:sp>
      <p:sp>
        <p:nvSpPr>
          <p:cNvPr id="3" name="Title 2"/>
          <p:cNvSpPr>
            <a:spLocks noGrp="1"/>
          </p:cNvSpPr>
          <p:nvPr>
            <p:ph type="title"/>
          </p:nvPr>
        </p:nvSpPr>
        <p:spPr/>
        <p:txBody>
          <a:bodyPr/>
          <a:lstStyle/>
          <a:p>
            <a:r>
              <a:rPr lang="en-US" dirty="0" smtClean="0"/>
              <a:t>Make a Good First Impression</a:t>
            </a:r>
            <a:endParaRPr lang="en-US" dirty="0"/>
          </a:p>
        </p:txBody>
      </p:sp>
      <p:sp>
        <p:nvSpPr>
          <p:cNvPr id="5" name="Title 2"/>
          <p:cNvSpPr txBox="1">
            <a:spLocks/>
          </p:cNvSpPr>
          <p:nvPr/>
        </p:nvSpPr>
        <p:spPr>
          <a:xfrm>
            <a:off x="4648200" y="6144281"/>
            <a:ext cx="4496821"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r>
              <a:rPr lang="en-US" dirty="0" smtClean="0">
                <a:solidFill>
                  <a:srgbClr val="000000"/>
                </a:solidFill>
              </a:rPr>
              <a:t>Hospitality Habits</a:t>
            </a:r>
            <a:endParaRPr lang="en-US" dirty="0">
              <a:solidFill>
                <a:srgbClr val="000000"/>
              </a:solidFill>
            </a:endParaRPr>
          </a:p>
        </p:txBody>
      </p:sp>
    </p:spTree>
    <p:extLst>
      <p:ext uri="{BB962C8B-B14F-4D97-AF65-F5344CB8AC3E}">
        <p14:creationId xmlns:p14="http://schemas.microsoft.com/office/powerpoint/2010/main" val="35831146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Know the full name and spelling of your place of business.</a:t>
            </a:r>
          </a:p>
          <a:p>
            <a:r>
              <a:rPr lang="en-US" dirty="0" smtClean="0"/>
              <a:t>Know the complete address, phone number, and directions.</a:t>
            </a:r>
          </a:p>
          <a:p>
            <a:r>
              <a:rPr lang="en-US" dirty="0" smtClean="0"/>
              <a:t>Know the products and services you provide.</a:t>
            </a:r>
          </a:p>
          <a:p>
            <a:r>
              <a:rPr lang="en-US" dirty="0" smtClean="0"/>
              <a:t>Know all the systems, procedures and policies.</a:t>
            </a:r>
          </a:p>
          <a:p>
            <a:r>
              <a:rPr lang="en-US" dirty="0" smtClean="0"/>
              <a:t>Be able to use all equipment properly.</a:t>
            </a:r>
            <a:endParaRPr lang="en-US" dirty="0"/>
          </a:p>
        </p:txBody>
      </p:sp>
      <p:sp>
        <p:nvSpPr>
          <p:cNvPr id="3" name="Title 2"/>
          <p:cNvSpPr>
            <a:spLocks noGrp="1"/>
          </p:cNvSpPr>
          <p:nvPr>
            <p:ph type="title"/>
          </p:nvPr>
        </p:nvSpPr>
        <p:spPr/>
        <p:txBody>
          <a:bodyPr/>
          <a:lstStyle/>
          <a:p>
            <a:r>
              <a:rPr lang="en-US" dirty="0" smtClean="0"/>
              <a:t>Know Your Job</a:t>
            </a:r>
            <a:endParaRPr lang="en-US" dirty="0"/>
          </a:p>
        </p:txBody>
      </p:sp>
      <p:sp>
        <p:nvSpPr>
          <p:cNvPr id="4" name="Title 2"/>
          <p:cNvSpPr txBox="1">
            <a:spLocks/>
          </p:cNvSpPr>
          <p:nvPr/>
        </p:nvSpPr>
        <p:spPr>
          <a:xfrm>
            <a:off x="4648200" y="6144281"/>
            <a:ext cx="4496821"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r>
              <a:rPr lang="en-US" dirty="0" smtClean="0">
                <a:solidFill>
                  <a:srgbClr val="000000"/>
                </a:solidFill>
              </a:rPr>
              <a:t>Hospitality Habits</a:t>
            </a:r>
            <a:endParaRPr lang="en-US" dirty="0">
              <a:solidFill>
                <a:srgbClr val="000000"/>
              </a:solidFill>
            </a:endParaRPr>
          </a:p>
        </p:txBody>
      </p:sp>
    </p:spTree>
    <p:extLst>
      <p:ext uri="{BB962C8B-B14F-4D97-AF65-F5344CB8AC3E}">
        <p14:creationId xmlns:p14="http://schemas.microsoft.com/office/powerpoint/2010/main" val="25894249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Know how to get around and how to give correct and easy directions.</a:t>
            </a:r>
          </a:p>
          <a:p>
            <a:r>
              <a:rPr lang="en-US" dirty="0" smtClean="0"/>
              <a:t>Be able to describe main attractions.</a:t>
            </a:r>
          </a:p>
          <a:p>
            <a:r>
              <a:rPr lang="en-US" dirty="0" smtClean="0"/>
              <a:t>Keep informed of events.</a:t>
            </a:r>
          </a:p>
          <a:p>
            <a:r>
              <a:rPr lang="en-US" dirty="0" smtClean="0"/>
              <a:t>Be able to use visitor resources.</a:t>
            </a:r>
          </a:p>
          <a:p>
            <a:r>
              <a:rPr lang="en-US" dirty="0" smtClean="0"/>
              <a:t>Know about other businesses, what they offer and their location.</a:t>
            </a:r>
            <a:endParaRPr lang="en-US" dirty="0"/>
          </a:p>
        </p:txBody>
      </p:sp>
      <p:sp>
        <p:nvSpPr>
          <p:cNvPr id="3" name="Title 2"/>
          <p:cNvSpPr>
            <a:spLocks noGrp="1"/>
          </p:cNvSpPr>
          <p:nvPr>
            <p:ph type="title"/>
          </p:nvPr>
        </p:nvSpPr>
        <p:spPr/>
        <p:txBody>
          <a:bodyPr/>
          <a:lstStyle/>
          <a:p>
            <a:r>
              <a:rPr lang="en-US" dirty="0" smtClean="0"/>
              <a:t>Know Your Community</a:t>
            </a:r>
            <a:endParaRPr lang="en-US" dirty="0"/>
          </a:p>
        </p:txBody>
      </p:sp>
      <p:sp>
        <p:nvSpPr>
          <p:cNvPr id="4" name="Title 2"/>
          <p:cNvSpPr txBox="1">
            <a:spLocks/>
          </p:cNvSpPr>
          <p:nvPr/>
        </p:nvSpPr>
        <p:spPr>
          <a:xfrm>
            <a:off x="4648200" y="6144281"/>
            <a:ext cx="4496821" cy="7159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accent5"/>
                </a:solidFill>
                <a:latin typeface="+mj-lt"/>
                <a:ea typeface="+mj-ea"/>
                <a:cs typeface="+mj-cs"/>
              </a:defRPr>
            </a:lvl1pPr>
          </a:lstStyle>
          <a:p>
            <a:r>
              <a:rPr lang="en-US" dirty="0" smtClean="0">
                <a:solidFill>
                  <a:srgbClr val="000000"/>
                </a:solidFill>
              </a:rPr>
              <a:t>Hospitality Habits</a:t>
            </a:r>
            <a:endParaRPr lang="en-US" dirty="0">
              <a:solidFill>
                <a:srgbClr val="000000"/>
              </a:solidFill>
            </a:endParaRPr>
          </a:p>
        </p:txBody>
      </p:sp>
    </p:spTree>
    <p:extLst>
      <p:ext uri="{BB962C8B-B14F-4D97-AF65-F5344CB8AC3E}">
        <p14:creationId xmlns:p14="http://schemas.microsoft.com/office/powerpoint/2010/main" val="27133217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374</TotalTime>
  <Words>431</Words>
  <Application>Microsoft Macintosh PowerPoint</Application>
  <PresentationFormat>On-screen Show (4:3)</PresentationFormat>
  <Paragraphs>189</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What kind of jobs?</vt:lpstr>
      <vt:lpstr>The Fundamentals</vt:lpstr>
      <vt:lpstr>PowerPoint Presentation</vt:lpstr>
      <vt:lpstr>How can you provide</vt:lpstr>
      <vt:lpstr>Customer relations is about:</vt:lpstr>
      <vt:lpstr>Make a Good First Impression</vt:lpstr>
      <vt:lpstr>Know Your Job</vt:lpstr>
      <vt:lpstr>Know Your Community</vt:lpstr>
      <vt:lpstr>Communicate Clearly</vt:lpstr>
      <vt:lpstr>Handle Problems Effectively</vt:lpstr>
      <vt:lpstr>Make a Good LAST Impression</vt:lpstr>
      <vt:lpstr>It really comes down to…</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Schneider, Sheilah</dc:creator>
  <cp:lastModifiedBy>Schneider, Sheilah</cp:lastModifiedBy>
  <cp:revision>219</cp:revision>
  <dcterms:created xsi:type="dcterms:W3CDTF">2012-09-14T21:12:59Z</dcterms:created>
  <dcterms:modified xsi:type="dcterms:W3CDTF">2012-12-03T21:52:01Z</dcterms:modified>
</cp:coreProperties>
</file>