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7" r:id="rId5"/>
    <p:sldId id="268" r:id="rId6"/>
    <p:sldId id="282" r:id="rId7"/>
    <p:sldId id="273" r:id="rId8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398E71-879D-4105-A420-2986DC67493E}" v="6" dt="2025-12-10T01:42:00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right, Rhiannon (rcwright@uidaho.edu)" userId="a9496c85-4249-4868-97d5-e5bb78489a14" providerId="ADAL" clId="{42EE3C32-5E93-44BD-9038-9A2A9C0846D6}"/>
    <pc:docChg chg="undo custSel modSld">
      <pc:chgData name="Wright, Rhiannon (rcwright@uidaho.edu)" userId="a9496c85-4249-4868-97d5-e5bb78489a14" providerId="ADAL" clId="{42EE3C32-5E93-44BD-9038-9A2A9C0846D6}" dt="2025-12-10T01:42:01.232" v="45" actId="20577"/>
      <pc:docMkLst>
        <pc:docMk/>
      </pc:docMkLst>
      <pc:sldChg chg="modSp mod">
        <pc:chgData name="Wright, Rhiannon (rcwright@uidaho.edu)" userId="a9496c85-4249-4868-97d5-e5bb78489a14" providerId="ADAL" clId="{42EE3C32-5E93-44BD-9038-9A2A9C0846D6}" dt="2025-12-10T00:39:07.314" v="12" actId="20577"/>
        <pc:sldMkLst>
          <pc:docMk/>
          <pc:sldMk cId="3212643418" sldId="257"/>
        </pc:sldMkLst>
        <pc:spChg chg="mod">
          <ac:chgData name="Wright, Rhiannon (rcwright@uidaho.edu)" userId="a9496c85-4249-4868-97d5-e5bb78489a14" providerId="ADAL" clId="{42EE3C32-5E93-44BD-9038-9A2A9C0846D6}" dt="2025-12-10T00:39:07.314" v="12" actId="20577"/>
          <ac:spMkLst>
            <pc:docMk/>
            <pc:sldMk cId="3212643418" sldId="257"/>
            <ac:spMk id="5" creationId="{A9039816-338B-4E9E-A08C-6739D68B5940}"/>
          </ac:spMkLst>
        </pc:spChg>
      </pc:sldChg>
      <pc:sldChg chg="modSp mod">
        <pc:chgData name="Wright, Rhiannon (rcwright@uidaho.edu)" userId="a9496c85-4249-4868-97d5-e5bb78489a14" providerId="ADAL" clId="{42EE3C32-5E93-44BD-9038-9A2A9C0846D6}" dt="2025-12-10T01:42:01.232" v="45" actId="20577"/>
        <pc:sldMkLst>
          <pc:docMk/>
          <pc:sldMk cId="3903433571" sldId="268"/>
        </pc:sldMkLst>
        <pc:spChg chg="mod">
          <ac:chgData name="Wright, Rhiannon (rcwright@uidaho.edu)" userId="a9496c85-4249-4868-97d5-e5bb78489a14" providerId="ADAL" clId="{42EE3C32-5E93-44BD-9038-9A2A9C0846D6}" dt="2025-12-10T00:39:04.154" v="8" actId="20577"/>
          <ac:spMkLst>
            <pc:docMk/>
            <pc:sldMk cId="3903433571" sldId="268"/>
            <ac:spMk id="6" creationId="{E9291839-824E-4FA5-AF92-6AB10E734AB2}"/>
          </ac:spMkLst>
        </pc:spChg>
        <pc:graphicFrameChg chg="mod modGraphic">
          <ac:chgData name="Wright, Rhiannon (rcwright@uidaho.edu)" userId="a9496c85-4249-4868-97d5-e5bb78489a14" providerId="ADAL" clId="{42EE3C32-5E93-44BD-9038-9A2A9C0846D6}" dt="2025-12-10T01:42:01.232" v="45" actId="20577"/>
          <ac:graphicFrameMkLst>
            <pc:docMk/>
            <pc:sldMk cId="3903433571" sldId="268"/>
            <ac:graphicFrameMk id="4" creationId="{113439EA-9B34-45CB-86DF-6B38FFDF028C}"/>
          </ac:graphicFrameMkLst>
        </pc:graphicFrameChg>
      </pc:sldChg>
      <pc:sldChg chg="modSp mod">
        <pc:chgData name="Wright, Rhiannon (rcwright@uidaho.edu)" userId="a9496c85-4249-4868-97d5-e5bb78489a14" providerId="ADAL" clId="{42EE3C32-5E93-44BD-9038-9A2A9C0846D6}" dt="2025-12-10T00:40:21.956" v="38" actId="20577"/>
        <pc:sldMkLst>
          <pc:docMk/>
          <pc:sldMk cId="2610862689" sldId="273"/>
        </pc:sldMkLst>
        <pc:spChg chg="mod">
          <ac:chgData name="Wright, Rhiannon (rcwright@uidaho.edu)" userId="a9496c85-4249-4868-97d5-e5bb78489a14" providerId="ADAL" clId="{42EE3C32-5E93-44BD-9038-9A2A9C0846D6}" dt="2025-12-10T00:39:24.634" v="22" actId="20577"/>
          <ac:spMkLst>
            <pc:docMk/>
            <pc:sldMk cId="2610862689" sldId="273"/>
            <ac:spMk id="4" creationId="{A750088A-485A-4602-87DC-75ACF982BAED}"/>
          </ac:spMkLst>
        </pc:spChg>
        <pc:graphicFrameChg chg="modGraphic">
          <ac:chgData name="Wright, Rhiannon (rcwright@uidaho.edu)" userId="a9496c85-4249-4868-97d5-e5bb78489a14" providerId="ADAL" clId="{42EE3C32-5E93-44BD-9038-9A2A9C0846D6}" dt="2025-12-10T00:40:21.956" v="38" actId="20577"/>
          <ac:graphicFrameMkLst>
            <pc:docMk/>
            <pc:sldMk cId="2610862689" sldId="273"/>
            <ac:graphicFrameMk id="2" creationId="{15D3F205-CCDB-4300-BDC4-81F1ACD4157C}"/>
          </ac:graphicFrameMkLst>
        </pc:graphicFrameChg>
      </pc:sldChg>
      <pc:sldChg chg="modSp mod">
        <pc:chgData name="Wright, Rhiannon (rcwright@uidaho.edu)" userId="a9496c85-4249-4868-97d5-e5bb78489a14" providerId="ADAL" clId="{42EE3C32-5E93-44BD-9038-9A2A9C0846D6}" dt="2025-12-10T00:40:39.634" v="39" actId="20577"/>
        <pc:sldMkLst>
          <pc:docMk/>
          <pc:sldMk cId="2040055534" sldId="282"/>
        </pc:sldMkLst>
        <pc:spChg chg="mod">
          <ac:chgData name="Wright, Rhiannon (rcwright@uidaho.edu)" userId="a9496c85-4249-4868-97d5-e5bb78489a14" providerId="ADAL" clId="{42EE3C32-5E93-44BD-9038-9A2A9C0846D6}" dt="2025-12-10T00:39:15.493" v="17" actId="20577"/>
          <ac:spMkLst>
            <pc:docMk/>
            <pc:sldMk cId="2040055534" sldId="282"/>
            <ac:spMk id="4" creationId="{73E244EC-737B-3BD4-67B5-B60D58858209}"/>
          </ac:spMkLst>
        </pc:spChg>
        <pc:graphicFrameChg chg="modGraphic">
          <ac:chgData name="Wright, Rhiannon (rcwright@uidaho.edu)" userId="a9496c85-4249-4868-97d5-e5bb78489a14" providerId="ADAL" clId="{42EE3C32-5E93-44BD-9038-9A2A9C0846D6}" dt="2025-12-10T00:40:39.634" v="39" actId="20577"/>
          <ac:graphicFrameMkLst>
            <pc:docMk/>
            <pc:sldMk cId="2040055534" sldId="282"/>
            <ac:graphicFrameMk id="2" creationId="{CF4E9A64-36E3-82BB-2A40-5CB36257952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69228-0067-477A-8C11-BC1992B85EF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82E38-5CB6-47FD-A8FD-68DC51551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2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C82E38-5CB6-47FD-A8FD-68DC515511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83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F1E15-DA91-7295-335A-79860581A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7DD5C8-EF7E-5AA7-8B58-834B63D3D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5AB57-2396-6CB7-8677-26D6E7675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ED4DF-6954-FE02-03C2-C7C847B1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CAE80-725E-F1AC-B0A0-3EB13B78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1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1F0D-DEC2-6984-2ABF-8330DEEC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63DFD-3AB7-B841-149D-511EF7FA3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BDBF3-9467-8F86-64A5-1F02C2A54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A46C8-D3E2-9BCC-8EB9-ECA69A19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18475-5236-58D9-920B-F4198362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5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851BD-5487-3968-2FDC-4F0FA7C67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76410-ABD5-6D76-4FE3-0E32F918D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EF010-C52C-4BDB-D799-24E8B257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A5716-8E15-8AA6-9CD3-DC1F7658E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DC290-F245-25F6-DFB4-8C7143C6C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8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F3402-94A4-6D5B-0D1F-CA705D054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1CA23-F3CA-4268-6D0F-5CDAEDA90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50F61-6196-FA31-9A49-9DA5EF47E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B046C-7B56-2F12-5508-C309C68D8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56E23-9B0C-E6C9-89E0-0ECD6FEA9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478C-7599-9BA0-DFA8-12E30442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DFD3CC-6709-9800-68BA-F938C12F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30654-A245-3ECF-0CB8-E20BA0F5B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9287E-EFC8-8521-F8DA-B9FC7FBA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251FA-32BD-0B73-48FA-6B1792870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6FE11-7857-3981-5017-C5ABF25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34AB7-9064-32A6-98DB-F77E5AD54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A7B3E-8417-5558-2CAA-DDD85A8A9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84D94-6AF2-2D17-4235-9601D2D9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0AED0-32E7-6655-0D72-8043F7C8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5B389-CA67-BF71-5A69-1E9028BD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1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2B793-DDCC-5AE1-5EBE-36BBBE725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B88D0-8885-63A6-A7B9-99315E2DC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79F4D-116D-B0E3-4FF0-4F7C6BE50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ED8735-26E5-9760-C9D8-126CAFCF4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7CC4E-B201-E7B1-CC9F-E0819AB8A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AC0D99-C760-AF9E-190C-B4CFF1C42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874D15-E8BA-9680-098E-74203740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D07944-EC96-686D-7FCD-F4768069B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5F1C0-7AE7-D6B7-EB17-6CCC902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EB5531-FA7F-DF1B-FD23-30261B5E0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8B0DC-E83A-E69B-9E42-A5E463DAD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CAE71A-EE7E-2D6A-6A9F-0D641A20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1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0003B9-A4ED-C4E9-02A4-24F9A42F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4C9DF-6B06-EBDC-875B-004144C67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B93E9-94CE-02E7-58D9-65A0355B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6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E45C8-2BF3-CDA1-A256-331D0B05A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26A0A-0812-3AB3-40AC-F6CFFFB0B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FD95A-D067-1429-2830-A416BDFFC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80B77-C429-50A0-816D-3F0EC874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B739E-9DBA-6CE2-8E16-DD947367D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F6049-AB85-8024-234E-33C601E87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6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817FA-B873-65F0-E862-C9F36AFF7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555196-A959-C832-4714-BC51265EF4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67F509-9BD3-5F5A-8B4A-608A31B1D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6BA02-DB4C-3B5F-5332-5DD588797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218DC-2A53-5FC7-7C7B-D4A1CA991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B9FDC-51E9-29F0-0CD9-2646C702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1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34B9F-80E9-9FDB-CD30-B3EB159C9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393F6-734E-798C-3FF0-BC720EB5F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524F6-B17E-8E90-F54C-5CAB778615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3DD43-9987-48E9-B583-39656F8B54DF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24D0B-C98B-DA0E-276E-846C2195E0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DBD2-0343-FBCD-2247-8B5A077D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ADA22-D4F2-4EF5-A585-C2A2974B8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A9039816-338B-4E9E-A08C-6739D68B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008" y="122868"/>
            <a:ext cx="11110238" cy="4068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University of Idaho Children’s Center Weekly Menu</a:t>
            </a:r>
            <a:r>
              <a:rPr lang="en-US" altLang="en-US" dirty="0">
                <a:solidFill>
                  <a:srgbClr val="000000"/>
                </a:solidFill>
                <a:latin typeface="Mangal Pro" panose="00000500000000000000" pitchFamily="2" charset="0"/>
              </a:rPr>
              <a:t> - </a:t>
            </a:r>
            <a:r>
              <a:rPr lang="en-US" altLang="en-US" b="1" dirty="0">
                <a:solidFill>
                  <a:srgbClr val="000000"/>
                </a:solidFill>
                <a:latin typeface="Mangal Pro" panose="00000500000000000000" pitchFamily="2" charset="0"/>
              </a:rPr>
              <a:t>Week 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B0D22ACF-422A-44F7-9647-6D6B36C24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89" y="6524590"/>
            <a:ext cx="3133437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This  institution is an equal opportunity provider.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31F144F2-393B-4690-AEE3-3119A5900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520" y="6520819"/>
            <a:ext cx="348759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Menu is subject to change based on item availability.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7AF188E-5C56-4ABE-BCDB-B43A6B1CA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044021"/>
              </p:ext>
            </p:extLst>
          </p:nvPr>
        </p:nvGraphicFramePr>
        <p:xfrm>
          <a:off x="494951" y="483892"/>
          <a:ext cx="11110238" cy="5917665"/>
        </p:xfrm>
        <a:graphic>
          <a:graphicData uri="http://schemas.openxmlformats.org/drawingml/2006/table">
            <a:tbl>
              <a:tblPr/>
              <a:tblGrid>
                <a:gridCol w="1842483">
                  <a:extLst>
                    <a:ext uri="{9D8B030D-6E8A-4147-A177-3AD203B41FA5}">
                      <a16:colId xmlns:a16="http://schemas.microsoft.com/office/drawing/2014/main" val="3403972468"/>
                    </a:ext>
                  </a:extLst>
                </a:gridCol>
                <a:gridCol w="1842483">
                  <a:extLst>
                    <a:ext uri="{9D8B030D-6E8A-4147-A177-3AD203B41FA5}">
                      <a16:colId xmlns:a16="http://schemas.microsoft.com/office/drawing/2014/main" val="2328196852"/>
                    </a:ext>
                  </a:extLst>
                </a:gridCol>
                <a:gridCol w="1842483">
                  <a:extLst>
                    <a:ext uri="{9D8B030D-6E8A-4147-A177-3AD203B41FA5}">
                      <a16:colId xmlns:a16="http://schemas.microsoft.com/office/drawing/2014/main" val="2958688245"/>
                    </a:ext>
                  </a:extLst>
                </a:gridCol>
                <a:gridCol w="1842483">
                  <a:extLst>
                    <a:ext uri="{9D8B030D-6E8A-4147-A177-3AD203B41FA5}">
                      <a16:colId xmlns:a16="http://schemas.microsoft.com/office/drawing/2014/main" val="2311002779"/>
                    </a:ext>
                  </a:extLst>
                </a:gridCol>
                <a:gridCol w="1842483">
                  <a:extLst>
                    <a:ext uri="{9D8B030D-6E8A-4147-A177-3AD203B41FA5}">
                      <a16:colId xmlns:a16="http://schemas.microsoft.com/office/drawing/2014/main" val="1476329564"/>
                    </a:ext>
                  </a:extLst>
                </a:gridCol>
                <a:gridCol w="1897823">
                  <a:extLst>
                    <a:ext uri="{9D8B030D-6E8A-4147-A177-3AD203B41FA5}">
                      <a16:colId xmlns:a16="http://schemas.microsoft.com/office/drawing/2014/main" val="3329269286"/>
                    </a:ext>
                  </a:extLst>
                </a:gridCol>
              </a:tblGrid>
              <a:tr h="23613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Monday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Tuesday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Wednesday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Thursday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Friday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273723"/>
                  </a:ext>
                </a:extLst>
              </a:tr>
              <a:tr h="197116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443076"/>
                  </a:ext>
                </a:extLst>
              </a:tr>
              <a:tr h="53328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Requirements: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1-5: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1/2 serving</a:t>
                      </a: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Fruit Swirl Oatmeal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Blueberry Muffin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Rice Krispies Cereal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Bagel with Cream Cheese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Rice Chex Cereal 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55348"/>
                  </a:ext>
                </a:extLst>
              </a:tr>
              <a:tr h="53328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/Fruit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 1/4 cup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3-5: 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1/2 cup</a:t>
                      </a: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728704"/>
                  </a:ext>
                </a:extLst>
              </a:tr>
              <a:tr h="53328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Milk 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 1/2 cup 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3-5: 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3/4 cup </a:t>
                      </a: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 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 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 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577567"/>
                  </a:ext>
                </a:extLst>
              </a:tr>
              <a:tr h="4224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Vegetarian and/or Alt. Fruit Option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Whole Milk/Soy</a:t>
                      </a: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Whole Milk/Soy</a:t>
                      </a: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Whole Milk/Soy</a:t>
                      </a: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Whole Milk/Soy</a:t>
                      </a: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While Milk/Soy </a:t>
                      </a:r>
                    </a:p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228744"/>
                  </a:ext>
                </a:extLst>
              </a:tr>
              <a:tr h="208451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LUNCH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503312"/>
                  </a:ext>
                </a:extLst>
              </a:tr>
              <a:tr h="53328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Meat and/or Meat Alt.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 1 ounce 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3-5: 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 1/2 oz.</a:t>
                      </a: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Lentils of the SW </a:t>
                      </a:r>
                      <a:r>
                        <a:rPr kumimoji="0" lang="en-US" sz="800" b="1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+mn-cs"/>
                        </a:rPr>
                        <a:t>with Sour Cream on the Side </a:t>
                      </a:r>
                      <a:endParaRPr kumimoji="0" lang="en-US" sz="800" b="1" i="0" u="none" strike="noStrike" kern="14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angal Pro" panose="00000500000000000000" pitchFamily="2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Chicken Salad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English Muffin Cheese Pizzas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Ground Turkey, with Brown Gravy and Rice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Beef Taco w/ Sour Cream and Cheese on the side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267581"/>
                  </a:ext>
                </a:extLst>
              </a:tr>
              <a:tr h="24343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Brown Rice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WW Tortilla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English Muffins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Brown Rice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WW Tortilla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314134"/>
                  </a:ext>
                </a:extLst>
              </a:tr>
              <a:tr h="48952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  1/8 cup  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Ages 3-5: 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1/4 cup </a:t>
                      </a: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846180"/>
                  </a:ext>
                </a:extLst>
              </a:tr>
              <a:tr h="1971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Vegetable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14283"/>
                  </a:ext>
                </a:extLst>
              </a:tr>
              <a:tr h="1971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Milk (same as breakfast)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  / Whole Milk 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 / Whole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 / Whole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 / Whole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1% Milk / Whole Milk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378260"/>
                  </a:ext>
                </a:extLst>
              </a:tr>
              <a:tr h="1403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Vegetarian and/or Alt. Fruit Option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Veggie Strips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Veggie Crumbles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Veggie Crumbles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Veggie Crumble Taco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533377"/>
                  </a:ext>
                </a:extLst>
              </a:tr>
              <a:tr h="165970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SNACK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57264"/>
                  </a:ext>
                </a:extLst>
              </a:tr>
              <a:tr h="5335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Requirements: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(choose 2 from lunch list) 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Serving sizes 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Warmed Biscuit with Jam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  String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Fruit </a:t>
                      </a:r>
                      <a:b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</a:b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Water</a:t>
                      </a: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WG Pita Bread with Hummus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Fresh Sliced Cucumbers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 </a:t>
                      </a: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40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Apple Cinnamon Rice Cakes </a:t>
                      </a:r>
                      <a:endParaRPr lang="en-US" sz="800" b="0" i="0" u="none" strike="noStrike" kern="140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+mn-cs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Water</a:t>
                      </a: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Wheat Thins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/>
                        </a:rPr>
                        <a:t>Water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233943"/>
                  </a:ext>
                </a:extLst>
              </a:tr>
              <a:tr h="1971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7569" marR="17569" marT="17569" marB="175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7569" marR="17569" marT="17569" marB="175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69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64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3439EA-9B34-45CB-86DF-6B38FFDF0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482558"/>
              </p:ext>
            </p:extLst>
          </p:nvPr>
        </p:nvGraphicFramePr>
        <p:xfrm>
          <a:off x="360809" y="638406"/>
          <a:ext cx="11406750" cy="5567738"/>
        </p:xfrm>
        <a:graphic>
          <a:graphicData uri="http://schemas.openxmlformats.org/drawingml/2006/table">
            <a:tbl>
              <a:tblPr/>
              <a:tblGrid>
                <a:gridCol w="1901125">
                  <a:extLst>
                    <a:ext uri="{9D8B030D-6E8A-4147-A177-3AD203B41FA5}">
                      <a16:colId xmlns:a16="http://schemas.microsoft.com/office/drawing/2014/main" val="2228384116"/>
                    </a:ext>
                  </a:extLst>
                </a:gridCol>
                <a:gridCol w="1901125">
                  <a:extLst>
                    <a:ext uri="{9D8B030D-6E8A-4147-A177-3AD203B41FA5}">
                      <a16:colId xmlns:a16="http://schemas.microsoft.com/office/drawing/2014/main" val="150814066"/>
                    </a:ext>
                  </a:extLst>
                </a:gridCol>
                <a:gridCol w="1901125">
                  <a:extLst>
                    <a:ext uri="{9D8B030D-6E8A-4147-A177-3AD203B41FA5}">
                      <a16:colId xmlns:a16="http://schemas.microsoft.com/office/drawing/2014/main" val="1998826155"/>
                    </a:ext>
                  </a:extLst>
                </a:gridCol>
                <a:gridCol w="1901125">
                  <a:extLst>
                    <a:ext uri="{9D8B030D-6E8A-4147-A177-3AD203B41FA5}">
                      <a16:colId xmlns:a16="http://schemas.microsoft.com/office/drawing/2014/main" val="3427317197"/>
                    </a:ext>
                  </a:extLst>
                </a:gridCol>
                <a:gridCol w="1901125">
                  <a:extLst>
                    <a:ext uri="{9D8B030D-6E8A-4147-A177-3AD203B41FA5}">
                      <a16:colId xmlns:a16="http://schemas.microsoft.com/office/drawing/2014/main" val="706116198"/>
                    </a:ext>
                  </a:extLst>
                </a:gridCol>
                <a:gridCol w="1901125">
                  <a:extLst>
                    <a:ext uri="{9D8B030D-6E8A-4147-A177-3AD203B41FA5}">
                      <a16:colId xmlns:a16="http://schemas.microsoft.com/office/drawing/2014/main" val="4116550822"/>
                    </a:ext>
                  </a:extLst>
                </a:gridCol>
              </a:tblGrid>
              <a:tr h="2453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cap="all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Monday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Tuesday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Wednesday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Thursday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Friday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365256"/>
                  </a:ext>
                </a:extLst>
              </a:tr>
              <a:tr h="195309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58203"/>
                  </a:ext>
                </a:extLst>
              </a:tr>
              <a:tr h="462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Requirements: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1-5: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1/2 serving</a:t>
                      </a: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Mini Spooners Cereal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Bagels and Jam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Pancakes with Maple Syrup on the side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Rice Krispies Cereal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Vanilla Yogurt and WG Cheerios Cereal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903880"/>
                  </a:ext>
                </a:extLst>
              </a:tr>
              <a:tr h="462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Vegetable/Fruit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1/4 cup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1/2 cup</a:t>
                      </a: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740989"/>
                  </a:ext>
                </a:extLst>
              </a:tr>
              <a:tr h="462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Milk 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1/2 cup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3/4 cup </a:t>
                      </a: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36331"/>
                  </a:ext>
                </a:extLst>
              </a:tr>
              <a:tr h="3622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4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angal Pro" panose="00000500000000000000" pitchFamily="2" charset="0"/>
                        <a:ea typeface="+mn-ea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62604"/>
                  </a:ext>
                </a:extLst>
              </a:tr>
              <a:tr h="184054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LUNCH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415757"/>
                  </a:ext>
                </a:extLst>
              </a:tr>
              <a:tr h="462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Meat and/or Meat Alt.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 ounce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 1/2 oz.</a:t>
                      </a: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+mn-cs"/>
                        </a:rPr>
                        <a:t>Chicken, Yakisoba Noodles with Teriyaki Sauce </a:t>
                      </a:r>
                      <a:endParaRPr kumimoji="0" lang="en-US" sz="800" b="1" i="0" u="none" strike="noStrike" kern="14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Mangal Pro" panose="00000500000000000000" pitchFamily="2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Bean Chili with Cheese and Sour Cream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Beef Sloppy Joe on a Roll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Chicken Nuggets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Chicken Alfredo with a Twist </a:t>
                      </a: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2316"/>
                  </a:ext>
                </a:extLst>
              </a:tr>
              <a:tr h="36339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Yakisoba Noodles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Cornbread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Bun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Breading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Noodles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586245"/>
                  </a:ext>
                </a:extLst>
              </a:tr>
              <a:tr h="4622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1/8 cup 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1/4 cup </a:t>
                      </a: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03224"/>
                  </a:ext>
                </a:extLst>
              </a:tr>
              <a:tr h="24679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580406"/>
                  </a:ext>
                </a:extLst>
              </a:tr>
              <a:tr h="24626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Milk (same as breakfast)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/ Whole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Milk/ Whole Milk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387966"/>
                  </a:ext>
                </a:extLst>
              </a:tr>
              <a:tr h="33735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Veggie Chick N Strips with sauce  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Veggie Crumble Sloppy Joes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Veggie Chick N Nuggets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Veggie Chick N Strips with Sauce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323495"/>
                  </a:ext>
                </a:extLst>
              </a:tr>
              <a:tr h="185348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SNACK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061290"/>
                  </a:ext>
                </a:extLst>
              </a:tr>
              <a:tr h="43194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Requirements: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(choose 2 from lunch list)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Serving sizes 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Breadstick with Marinara Sauce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 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Apple Cinnamon Rice Cakes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Teddy Grahams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Vanilla Yogurt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Warmed Biscuit and Jam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Ritz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420076"/>
                  </a:ext>
                </a:extLst>
              </a:tr>
              <a:tr h="23022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69" marR="18169" marT="18169" marB="1816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86820"/>
                  </a:ext>
                </a:extLst>
              </a:tr>
            </a:tbl>
          </a:graphicData>
        </a:graphic>
      </p:graphicFrame>
      <p:sp>
        <p:nvSpPr>
          <p:cNvPr id="6" name="Text Box 2">
            <a:extLst>
              <a:ext uri="{FF2B5EF4-FFF2-40B4-BE49-F238E27FC236}">
                <a16:creationId xmlns:a16="http://schemas.microsoft.com/office/drawing/2014/main" id="{E9291839-824E-4FA5-AF92-6AB10E734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985" y="183999"/>
            <a:ext cx="10856397" cy="2983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University of Idaho Children’s Center Weekly Menu - </a:t>
            </a:r>
            <a:r>
              <a:rPr lang="en-US" altLang="en-US" sz="2000" b="1" dirty="0">
                <a:solidFill>
                  <a:srgbClr val="000000"/>
                </a:solidFill>
                <a:latin typeface="Mangal Pro" panose="00000500000000000000" pitchFamily="2" charset="0"/>
              </a:rPr>
              <a:t>Week 2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6E9031DA-B829-8792-54F8-FE7E28819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89" y="6524590"/>
            <a:ext cx="3133437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This institution is an equal opportunity provider.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28EECB0-DBE2-A2E9-3B17-9D43882B6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520" y="6520819"/>
            <a:ext cx="348759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Menu is subject to change based on item availability.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433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2AD49-6A7D-1490-805E-D69A10B56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73E244EC-737B-3BD4-67B5-B60D58858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011" y="198306"/>
            <a:ext cx="11306087" cy="4352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ngal Pro"/>
                <a:cs typeface="Arial"/>
              </a:rPr>
              <a:t>University of Idaho Children’s Center Weekly Menu - </a:t>
            </a:r>
            <a:r>
              <a:rPr lang="en-US" altLang="en-US" sz="2000" b="1" dirty="0">
                <a:solidFill>
                  <a:srgbClr val="000000"/>
                </a:solidFill>
                <a:latin typeface="Mangal Pro"/>
                <a:cs typeface="Arial"/>
              </a:rPr>
              <a:t>Week 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F4E9A64-36E3-82BB-2A40-5CB362579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966571"/>
              </p:ext>
            </p:extLst>
          </p:nvPr>
        </p:nvGraphicFramePr>
        <p:xfrm>
          <a:off x="282011" y="657862"/>
          <a:ext cx="11374454" cy="5795869"/>
        </p:xfrm>
        <a:graphic>
          <a:graphicData uri="http://schemas.openxmlformats.org/drawingml/2006/table">
            <a:tbl>
              <a:tblPr/>
              <a:tblGrid>
                <a:gridCol w="1501680">
                  <a:extLst>
                    <a:ext uri="{9D8B030D-6E8A-4147-A177-3AD203B41FA5}">
                      <a16:colId xmlns:a16="http://schemas.microsoft.com/office/drawing/2014/main" val="326101344"/>
                    </a:ext>
                  </a:extLst>
                </a:gridCol>
                <a:gridCol w="2113613">
                  <a:extLst>
                    <a:ext uri="{9D8B030D-6E8A-4147-A177-3AD203B41FA5}">
                      <a16:colId xmlns:a16="http://schemas.microsoft.com/office/drawing/2014/main" val="4103341944"/>
                    </a:ext>
                  </a:extLst>
                </a:gridCol>
                <a:gridCol w="1905896">
                  <a:extLst>
                    <a:ext uri="{9D8B030D-6E8A-4147-A177-3AD203B41FA5}">
                      <a16:colId xmlns:a16="http://schemas.microsoft.com/office/drawing/2014/main" val="3255847597"/>
                    </a:ext>
                  </a:extLst>
                </a:gridCol>
                <a:gridCol w="1980622">
                  <a:extLst>
                    <a:ext uri="{9D8B030D-6E8A-4147-A177-3AD203B41FA5}">
                      <a16:colId xmlns:a16="http://schemas.microsoft.com/office/drawing/2014/main" val="213900176"/>
                    </a:ext>
                  </a:extLst>
                </a:gridCol>
                <a:gridCol w="1810194">
                  <a:extLst>
                    <a:ext uri="{9D8B030D-6E8A-4147-A177-3AD203B41FA5}">
                      <a16:colId xmlns:a16="http://schemas.microsoft.com/office/drawing/2014/main" val="2243187552"/>
                    </a:ext>
                  </a:extLst>
                </a:gridCol>
                <a:gridCol w="2062449">
                  <a:extLst>
                    <a:ext uri="{9D8B030D-6E8A-4147-A177-3AD203B41FA5}">
                      <a16:colId xmlns:a16="http://schemas.microsoft.com/office/drawing/2014/main" val="3506094851"/>
                    </a:ext>
                  </a:extLst>
                </a:gridCol>
              </a:tblGrid>
              <a:tr h="2167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cap="all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 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Monday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Tuesday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Wednesday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Thursday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Friday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274446"/>
                  </a:ext>
                </a:extLst>
              </a:tr>
              <a:tr h="162426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BREAKFAST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69742417"/>
                  </a:ext>
                </a:extLst>
              </a:tr>
              <a:tr h="47019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Requirements: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1-5: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1/2 serving</a:t>
                      </a: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Rice Chex Cereal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WG Apple Cinnamon Oatmeal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WG Blueberry Muffins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Rice Krispies Cereal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Biscuits and Gravy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52617"/>
                  </a:ext>
                </a:extLst>
              </a:tr>
              <a:tr h="47019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/Fruit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 1/4 cup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3-5: 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1/2 cup</a:t>
                      </a: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587086"/>
                  </a:ext>
                </a:extLst>
              </a:tr>
              <a:tr h="48357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Milk 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 1/2 cup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3-5: 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3/4 cup </a:t>
                      </a: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11341"/>
                  </a:ext>
                </a:extLst>
              </a:tr>
              <a:tr h="4498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69525"/>
                  </a:ext>
                </a:extLst>
              </a:tr>
              <a:tr h="190694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LUNCH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2758185"/>
                  </a:ext>
                </a:extLst>
              </a:tr>
              <a:tr h="6404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Meat and/or Meat Alt.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 1 ounce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 1/2 oz.</a:t>
                      </a: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Mac N Cheese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Bean Burritos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w/ Cheese + Sour Cream on Side</a:t>
                      </a: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Ground Beef Lasagna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Cavolini" panose="0300050204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Baked Breaded Chicken Sandwiches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Ground Turkey Spaghetti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138551"/>
                  </a:ext>
                </a:extLst>
              </a:tr>
              <a:tr h="33032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Noodles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WW Tortilla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Lasagna Sheets 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Bun</a:t>
                      </a:r>
                    </a:p>
                  </a:txBody>
                  <a:tcPr marL="17569" marR="17569" marT="17569" marB="175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Cavolini" panose="03000502040302020204" pitchFamily="66" charset="0"/>
                        </a:rPr>
                        <a:t>WG Noodles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89046"/>
                  </a:ext>
                </a:extLst>
              </a:tr>
              <a:tr h="47019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 1/8 cup 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1/4 cup </a:t>
                      </a: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183030"/>
                  </a:ext>
                </a:extLst>
              </a:tr>
              <a:tr h="1906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306814"/>
                  </a:ext>
                </a:extLst>
              </a:tr>
              <a:tr h="1906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Milk (same as breakfast)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 / Whole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69" marR="18169" marT="18169" marB="1816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/ Whole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/ Whole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1% Milk / Whole Milk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476415"/>
                  </a:ext>
                </a:extLst>
              </a:tr>
              <a:tr h="4498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 Veggie Chick N Strips with sauce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Cheese Lasagna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Veggie Crumble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643069"/>
                  </a:ext>
                </a:extLst>
              </a:tr>
              <a:tr h="190694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SNACK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9019373"/>
                  </a:ext>
                </a:extLst>
              </a:tr>
              <a:tr h="5933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Requirements: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(choose 2 from lunch list)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Serving sizes 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Goldfish Crackers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Wheat Thins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Sliced Cheese or String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Warmed Rolls + Fruit Spread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 </a:t>
                      </a: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Vanilla Yogurt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Graham Crackers</a:t>
                      </a:r>
                      <a:b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</a:b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</a:t>
                      </a: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WG Apple Cinnamon Muffin Top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  <a:cs typeface="Arial" panose="020B0604020202020204" pitchFamily="34" charset="0"/>
                        </a:rPr>
                        <a:t>Water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04055"/>
                  </a:ext>
                </a:extLst>
              </a:tr>
              <a:tr h="1906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6439" marR="16439" marT="16439" marB="16439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Soy Yogurt</a:t>
                      </a: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6439" marR="16439" marT="16439" marB="1643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Soy Yogurt 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6439" marR="16439" marT="16439" marB="1643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848671"/>
                  </a:ext>
                </a:extLst>
              </a:tr>
            </a:tbl>
          </a:graphicData>
        </a:graphic>
      </p:graphicFrame>
      <p:sp>
        <p:nvSpPr>
          <p:cNvPr id="7" name="Text Box 2">
            <a:extLst>
              <a:ext uri="{FF2B5EF4-FFF2-40B4-BE49-F238E27FC236}">
                <a16:creationId xmlns:a16="http://schemas.microsoft.com/office/drawing/2014/main" id="{2C0F3E83-2F5D-0B13-A65F-F19DD797C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693" y="6502393"/>
            <a:ext cx="3133437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This institution is an equal opportunity provider.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0C93427C-7F5B-CFC3-3569-FF142766D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520" y="6520819"/>
            <a:ext cx="348759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Menu is subject to change based on item availability.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5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01758B97-FF3E-9E44-6450-1B9B6C8F2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64" y="6520958"/>
            <a:ext cx="3133437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This institution is an equal opportunity provider.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3E388E85-249A-6B60-E4C4-AD129D7AA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4520" y="6520958"/>
            <a:ext cx="348759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Menu is subject to change based on item availability.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angal Pro" panose="00000500000000000000" pitchFamily="2" charset="0"/>
            </a:endParaRP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A750088A-485A-4602-87DC-75ACF982B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167" y="209658"/>
            <a:ext cx="10372201" cy="41063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ngal Pro" panose="00000500000000000000" pitchFamily="2" charset="0"/>
              </a:rPr>
              <a:t>University of Idaho Children’s Center Weekly Menu - Week</a:t>
            </a:r>
            <a:r>
              <a:rPr lang="en-US" altLang="en-US" b="1" dirty="0">
                <a:solidFill>
                  <a:srgbClr val="000000"/>
                </a:solidFill>
                <a:latin typeface="Mangal Pro" panose="00000500000000000000" pitchFamily="2" charset="0"/>
              </a:rPr>
              <a:t> 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5D3F205-CCDB-4300-BDC4-81F1ACD41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743062"/>
              </p:ext>
            </p:extLst>
          </p:nvPr>
        </p:nvGraphicFramePr>
        <p:xfrm>
          <a:off x="261005" y="595275"/>
          <a:ext cx="11669989" cy="5838606"/>
        </p:xfrm>
        <a:graphic>
          <a:graphicData uri="http://schemas.openxmlformats.org/drawingml/2006/table">
            <a:tbl>
              <a:tblPr/>
              <a:tblGrid>
                <a:gridCol w="1536050">
                  <a:extLst>
                    <a:ext uri="{9D8B030D-6E8A-4147-A177-3AD203B41FA5}">
                      <a16:colId xmlns:a16="http://schemas.microsoft.com/office/drawing/2014/main" val="117184128"/>
                    </a:ext>
                  </a:extLst>
                </a:gridCol>
                <a:gridCol w="2005828">
                  <a:extLst>
                    <a:ext uri="{9D8B030D-6E8A-4147-A177-3AD203B41FA5}">
                      <a16:colId xmlns:a16="http://schemas.microsoft.com/office/drawing/2014/main" val="2814614513"/>
                    </a:ext>
                  </a:extLst>
                </a:gridCol>
                <a:gridCol w="2125313">
                  <a:extLst>
                    <a:ext uri="{9D8B030D-6E8A-4147-A177-3AD203B41FA5}">
                      <a16:colId xmlns:a16="http://schemas.microsoft.com/office/drawing/2014/main" val="430743259"/>
                    </a:ext>
                  </a:extLst>
                </a:gridCol>
                <a:gridCol w="2126741">
                  <a:extLst>
                    <a:ext uri="{9D8B030D-6E8A-4147-A177-3AD203B41FA5}">
                      <a16:colId xmlns:a16="http://schemas.microsoft.com/office/drawing/2014/main" val="3312211003"/>
                    </a:ext>
                  </a:extLst>
                </a:gridCol>
                <a:gridCol w="1934361">
                  <a:extLst>
                    <a:ext uri="{9D8B030D-6E8A-4147-A177-3AD203B41FA5}">
                      <a16:colId xmlns:a16="http://schemas.microsoft.com/office/drawing/2014/main" val="3139001271"/>
                    </a:ext>
                  </a:extLst>
                </a:gridCol>
                <a:gridCol w="1941696">
                  <a:extLst>
                    <a:ext uri="{9D8B030D-6E8A-4147-A177-3AD203B41FA5}">
                      <a16:colId xmlns:a16="http://schemas.microsoft.com/office/drawing/2014/main" val="2667465804"/>
                    </a:ext>
                  </a:extLst>
                </a:gridCol>
              </a:tblGrid>
              <a:tr h="22301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cap="all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Monday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Tuesday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Wednesday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Thursday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Friday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8256482"/>
                  </a:ext>
                </a:extLst>
              </a:tr>
              <a:tr h="182522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21203772"/>
                  </a:ext>
                </a:extLst>
              </a:tr>
              <a:tr h="48355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Requirements: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Whole Grain/Bread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1-5: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1/2 serving</a:t>
                      </a: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Rice Chex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Blueberry Muffins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Cheerios Cereal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Banana Apple Oatmeal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Bagels with Cream Cheese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93659"/>
                  </a:ext>
                </a:extLst>
              </a:tr>
              <a:tr h="4822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Vegetable/Fruit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7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fr-FR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1/4 cup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7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fr-FR" sz="7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1/2 cup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912179"/>
                  </a:ext>
                </a:extLst>
              </a:tr>
              <a:tr h="4822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Milk </a:t>
                      </a:r>
                      <a:endParaRPr lang="fr-FR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1/2  cup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fr-FR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fr-FR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3/4  cup</a:t>
                      </a: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023660"/>
                  </a:ext>
                </a:extLst>
              </a:tr>
              <a:tr h="33942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4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angal Pro" panose="00000500000000000000" pitchFamily="2" charset="0"/>
                          <a:ea typeface="+mn-ea"/>
                          <a:cs typeface="Cavolini" panose="03000502040302020204" pitchFamily="66" charset="0"/>
                        </a:rPr>
                        <a:t>Whole Milk/Soy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19596"/>
                  </a:ext>
                </a:extLst>
              </a:tr>
              <a:tr h="196367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LUNCH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15659394"/>
                  </a:ext>
                </a:extLst>
              </a:tr>
              <a:tr h="5042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Meat and/or Meat Alt.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 ounce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 1/2 oz.</a:t>
                      </a: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BBQ 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Chicken Sandwich</a:t>
                      </a:r>
                      <a:endParaRPr lang="en-US" sz="8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Toasted Cheese Sandwich and Tomato Soup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Chicken Tacos with Shredded Cheese and Sour Cream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Unwrapped Turkey Egg Rolls with Teriyaki Sauce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Chicken Salad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863798"/>
                  </a:ext>
                </a:extLst>
              </a:tr>
              <a:tr h="33917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Whole Grain/Bread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Same as breakfast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Bun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WW Bread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WW Tortilla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Brown Rice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WW Tortilla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08612"/>
                  </a:ext>
                </a:extLst>
              </a:tr>
              <a:tr h="52054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1-2: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 1/8 cup 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Ages 3-5:  </a:t>
                      </a: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1/4 cup </a:t>
                      </a: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201018"/>
                  </a:ext>
                </a:extLst>
              </a:tr>
              <a:tr h="19636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and/or Vegetable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Mashed Potatoes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Steamed Carrots and Cabbage 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Vegetable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048958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Milk (same as breakfast)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1% Milk / Whole Milk</a:t>
                      </a:r>
                    </a:p>
                  </a:txBody>
                  <a:tcPr marL="18127" marR="18127" marT="18127" marB="1812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569245"/>
                  </a:ext>
                </a:extLst>
              </a:tr>
              <a:tr h="33942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Vegetarian and/or Alt. Fruit Option 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FB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Veggie Strip in Sauce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 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Veggie Chick n Strips with seasoning 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458119"/>
                  </a:ext>
                </a:extLst>
              </a:tr>
              <a:tr h="196367">
                <a:tc gridSpan="6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SNACK</a:t>
                      </a:r>
                      <a:endParaRPr lang="en-US" sz="8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7672476"/>
                  </a:ext>
                </a:extLst>
              </a:tr>
              <a:tr h="50535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u="sng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Requirements: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(choose 2 from lunch list) </a:t>
                      </a:r>
                    </a:p>
                    <a:p>
                      <a:pPr marL="228600" marR="0" indent="-22860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Þ </a:t>
                      </a:r>
                      <a:r>
                        <a:rPr lang="en-US" sz="80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Serving sizes same as breakfast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Low-Fat Mozzarella String Cheese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 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Ritz Crackers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Wheat Thins/ Teddy Grahams 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 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WG English Muffins + Jam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Graham Crackers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Fruit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Water 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578638"/>
                  </a:ext>
                </a:extLst>
              </a:tr>
              <a:tr h="19636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Substitutions:</a:t>
                      </a: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Cheese Slices/Soy Yogurt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angal Pro" panose="00000500000000000000" pitchFamily="2" charset="0"/>
                      </a:endParaRP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angal Pro" panose="00000500000000000000" pitchFamily="2" charset="0"/>
                        </a:rPr>
                        <a:t> </a:t>
                      </a:r>
                    </a:p>
                  </a:txBody>
                  <a:tcPr marL="18127" marR="18127" marT="18127" marB="1812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719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862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F727DE9D9E894693F5F9357613969F" ma:contentTypeVersion="19" ma:contentTypeDescription="Create a new document." ma:contentTypeScope="" ma:versionID="8ba96364dfb5edac4eccc772b56fdace">
  <xsd:schema xmlns:xsd="http://www.w3.org/2001/XMLSchema" xmlns:xs="http://www.w3.org/2001/XMLSchema" xmlns:p="http://schemas.microsoft.com/office/2006/metadata/properties" xmlns:ns2="cf258a5e-2ce4-481b-b665-7bb6cc589318" xmlns:ns3="0fae8f63-0104-465c-855e-67519f8877d9" targetNamespace="http://schemas.microsoft.com/office/2006/metadata/properties" ma:root="true" ma:fieldsID="8f96f1f5c2ed3765257f3e1b6a39674b" ns2:_="" ns3:_="">
    <xsd:import namespace="cf258a5e-2ce4-481b-b665-7bb6cc589318"/>
    <xsd:import namespace="0fae8f63-0104-465c-855e-67519f8877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8a5e-2ce4-481b-b665-7bb6cc589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924f0ff-682f-4b97-8273-0421c1f819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ae8f63-0104-465c-855e-67519f8877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2394c4c-c01a-4f8c-b7ac-f30787c88180}" ma:internalName="TaxCatchAll" ma:showField="CatchAllData" ma:web="0fae8f63-0104-465c-855e-67519f8877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f258a5e-2ce4-481b-b665-7bb6cc589318">
      <Terms xmlns="http://schemas.microsoft.com/office/infopath/2007/PartnerControls"/>
    </lcf76f155ced4ddcb4097134ff3c332f>
    <TaxCatchAll xmlns="0fae8f63-0104-465c-855e-67519f8877d9" xsi:nil="true"/>
  </documentManagement>
</p:properties>
</file>

<file path=customXml/itemProps1.xml><?xml version="1.0" encoding="utf-8"?>
<ds:datastoreItem xmlns:ds="http://schemas.openxmlformats.org/officeDocument/2006/customXml" ds:itemID="{6A8FAAFB-E65A-435C-A1E5-B7D049849A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58a5e-2ce4-481b-b665-7bb6cc589318"/>
    <ds:schemaRef ds:uri="0fae8f63-0104-465c-855e-67519f8877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6913C3-AFED-4F15-B57F-A555561AEB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04C12C-B628-423C-ADAB-94271A66B9F7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cf258a5e-2ce4-481b-b665-7bb6cc589318"/>
    <ds:schemaRef ds:uri="http://schemas.openxmlformats.org/package/2006/metadata/core-properties"/>
    <ds:schemaRef ds:uri="0fae8f63-0104-465c-855e-67519f8877d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1443</Words>
  <Application>Microsoft Office PowerPoint</Application>
  <PresentationFormat>Widescreen</PresentationFormat>
  <Paragraphs>435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Mangal Pro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Robison, Megan (merobison@uidaho.edu)</dc:creator>
  <cp:lastModifiedBy>Wright, Rhiannon (rcwright@uidaho.edu)</cp:lastModifiedBy>
  <cp:revision>4</cp:revision>
  <cp:lastPrinted>2025-11-03T15:37:46Z</cp:lastPrinted>
  <dcterms:created xsi:type="dcterms:W3CDTF">2022-09-26T15:42:32Z</dcterms:created>
  <dcterms:modified xsi:type="dcterms:W3CDTF">2025-12-10T01:42:03Z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0x01010021F727DE9D9E894693F5F9357613969F</vt:lpwstr>
  </property>
  <property fmtid="{D5CDD505-2E9C-101B-9397-08002B2CF9AE}" pid="3" name="MediaServiceImageTags">
    <vt:lpwstr/>
  </property>
</Properties>
</file>