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58" r:id="rId4"/>
    <p:sldId id="265" r:id="rId5"/>
    <p:sldId id="259" r:id="rId6"/>
    <p:sldId id="267" r:id="rId7"/>
    <p:sldId id="266" r:id="rId8"/>
    <p:sldId id="268" r:id="rId9"/>
    <p:sldId id="269" r:id="rId10"/>
    <p:sldId id="260"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9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CF264224-BA3B-40A0-BC6C-8E26AD7A0475}" type="datetimeFigureOut">
              <a:rPr lang="en-US" smtClean="0"/>
              <a:pPr/>
              <a:t>5/4/2026</a:t>
            </a:fld>
            <a:endParaRPr lang="en-US" dirty="0"/>
          </a:p>
        </p:txBody>
      </p:sp>
      <p:sp>
        <p:nvSpPr>
          <p:cNvPr id="20" name="Footer Placeholder 19"/>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BEEDF11-A419-450E-B86E-D9E9C924B437}" type="slidenum">
              <a:rPr lang="en-US" smtClean="0"/>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F264224-BA3B-40A0-BC6C-8E26AD7A0475}" type="datetimeFigureOut">
              <a:rPr lang="en-US" smtClean="0"/>
              <a:pPr/>
              <a:t>5/4/2026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EEDF11-A419-450E-B86E-D9E9C924B43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F264224-BA3B-40A0-BC6C-8E26AD7A0475}" type="datetimeFigureOut">
              <a:rPr lang="en-US" smtClean="0"/>
              <a:pPr/>
              <a:t>5/4/2026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EEDF11-A419-450E-B86E-D9E9C924B43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F264224-BA3B-40A0-BC6C-8E26AD7A0475}" type="datetimeFigureOut">
              <a:rPr lang="en-US" smtClean="0"/>
              <a:pPr/>
              <a:t>5/4/2026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EEDF11-A419-450E-B86E-D9E9C924B43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CF264224-BA3B-40A0-BC6C-8E26AD7A0475}" type="datetimeFigureOut">
              <a:rPr lang="en-US" smtClean="0"/>
              <a:pPr/>
              <a:t>5/4/2026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EEDF11-A419-450E-B86E-D9E9C924B437}" type="slidenum">
              <a:rPr lang="en-US" smtClean="0"/>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F264224-BA3B-40A0-BC6C-8E26AD7A0475}" type="datetimeFigureOut">
              <a:rPr lang="en-US" smtClean="0"/>
              <a:pPr/>
              <a:t>5/4/2026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BEEDF11-A419-450E-B86E-D9E9C924B43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CF264224-BA3B-40A0-BC6C-8E26AD7A0475}" type="datetimeFigureOut">
              <a:rPr lang="en-US" smtClean="0"/>
              <a:pPr/>
              <a:t>5/4/2026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BEEDF11-A419-450E-B86E-D9E9C924B43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CF264224-BA3B-40A0-BC6C-8E26AD7A0475}" type="datetimeFigureOut">
              <a:rPr lang="en-US" smtClean="0"/>
              <a:pPr/>
              <a:t>5/4/2026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BEEDF11-A419-450E-B86E-D9E9C924B43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fld id="{CF264224-BA3B-40A0-BC6C-8E26AD7A0475}" type="datetimeFigureOut">
              <a:rPr lang="en-US" smtClean="0"/>
              <a:pPr/>
              <a:t>5/4/2026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BEEDF11-A419-450E-B86E-D9E9C924B437}" type="slidenum">
              <a:rPr lang="en-US" smtClean="0"/>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F264224-BA3B-40A0-BC6C-8E26AD7A0475}" type="datetimeFigureOut">
              <a:rPr lang="en-US" smtClean="0"/>
              <a:pPr/>
              <a:t>5/4/2026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BEEDF11-A419-450E-B86E-D9E9C924B43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CF264224-BA3B-40A0-BC6C-8E26AD7A0475}" type="datetimeFigureOut">
              <a:rPr lang="en-US" smtClean="0"/>
              <a:pPr/>
              <a:t>5/4/2026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BEEDF11-A419-450E-B86E-D9E9C924B437}" type="slidenum">
              <a:rPr lang="en-US" smtClean="0"/>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a:t>Click icon to add picture</a:t>
            </a:r>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F264224-BA3B-40A0-BC6C-8E26AD7A0475}" type="datetimeFigureOut">
              <a:rPr lang="en-US" smtClean="0"/>
              <a:pPr/>
              <a:t>5/4/2026</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BEEDF11-A419-450E-B86E-D9E9C924B437}" type="slidenum">
              <a:rPr lang="en-US" smtClean="0"/>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cals.uidaho.edu/mealtimeandactiveplay/02activeplay/index.html"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1600200"/>
            <a:ext cx="5486400" cy="3657600"/>
          </a:xfrm>
        </p:spPr>
        <p:txBody>
          <a:bodyPr>
            <a:normAutofit fontScale="90000"/>
          </a:bodyPr>
          <a:lstStyle/>
          <a:p>
            <a:pPr algn="ctr"/>
            <a:r>
              <a:rPr lang="en-US" b="1" dirty="0"/>
              <a:t>Guiding Principles to </a:t>
            </a:r>
            <a:br>
              <a:rPr lang="en-US" b="1" dirty="0"/>
            </a:br>
            <a:r>
              <a:rPr lang="en-US" b="1" dirty="0"/>
              <a:t>Support Children’s </a:t>
            </a:r>
            <a:br>
              <a:rPr lang="en-US" dirty="0"/>
            </a:br>
            <a:r>
              <a:rPr lang="en-US" b="1" dirty="0"/>
              <a:t>Active Physical Play </a:t>
            </a:r>
            <a:br>
              <a:rPr lang="en-US" b="1" dirty="0"/>
            </a:br>
            <a:r>
              <a:rPr lang="en-US" b="1" dirty="0"/>
              <a:t>in Group Settings</a:t>
            </a:r>
            <a:br>
              <a:rPr lang="en-US" dirty="0"/>
            </a:br>
            <a:br>
              <a:rPr lang="en-US" dirty="0"/>
            </a:br>
            <a:endParaRPr lang="en-US" dirty="0"/>
          </a:p>
        </p:txBody>
      </p:sp>
      <p:sp>
        <p:nvSpPr>
          <p:cNvPr id="3" name="Subtitle 2"/>
          <p:cNvSpPr>
            <a:spLocks noGrp="1"/>
          </p:cNvSpPr>
          <p:nvPr>
            <p:ph type="subTitle" idx="1"/>
          </p:nvPr>
        </p:nvSpPr>
        <p:spPr>
          <a:xfrm>
            <a:off x="3276600" y="3810000"/>
            <a:ext cx="4572000" cy="1274298"/>
          </a:xfrm>
        </p:spPr>
        <p:txBody>
          <a:bodyPr>
            <a:normAutofit fontScale="70000" lnSpcReduction="20000"/>
          </a:bodyPr>
          <a:lstStyle/>
          <a:p>
            <a:endParaRPr 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br>
              <a:rPr lang="en-US" dirty="0"/>
            </a:br>
            <a:r>
              <a:rPr lang="en-US" dirty="0"/>
              <a:t> </a:t>
            </a:r>
            <a:br>
              <a:rPr lang="en-US" dirty="0"/>
            </a:br>
            <a:br>
              <a:rPr lang="en-US" dirty="0"/>
            </a:br>
            <a:r>
              <a:rPr lang="en-US" dirty="0"/>
              <a:t> </a:t>
            </a:r>
            <a:br>
              <a:rPr lang="en-US" dirty="0"/>
            </a:br>
            <a:br>
              <a:rPr lang="en-US" dirty="0"/>
            </a:br>
            <a:r>
              <a:rPr lang="en-US" dirty="0"/>
              <a:t> </a:t>
            </a:r>
            <a:br>
              <a:rPr lang="en-US" dirty="0"/>
            </a:br>
            <a:br>
              <a:rPr lang="en-US" dirty="0"/>
            </a:br>
            <a:r>
              <a:rPr lang="en-US" dirty="0"/>
              <a:t> </a:t>
            </a:r>
            <a:br>
              <a:rPr lang="en-US" dirty="0"/>
            </a:br>
            <a:r>
              <a:rPr lang="en-US" dirty="0"/>
              <a:t>.</a:t>
            </a:r>
            <a:br>
              <a:rPr lang="en-US" dirty="0"/>
            </a:br>
            <a:r>
              <a:rPr lang="en-US" dirty="0"/>
              <a:t> </a:t>
            </a:r>
            <a:br>
              <a:rPr lang="en-US" dirty="0"/>
            </a:br>
            <a:br>
              <a:rPr lang="en-US" dirty="0"/>
            </a:br>
            <a:r>
              <a:rPr lang="en-US" dirty="0"/>
              <a:t> </a:t>
            </a:r>
            <a:br>
              <a:rPr lang="en-US" dirty="0"/>
            </a:br>
            <a:br>
              <a:rPr lang="en-US" dirty="0"/>
            </a:br>
            <a:endParaRPr lang="en-US" dirty="0"/>
          </a:p>
        </p:txBody>
      </p:sp>
      <p:sp>
        <p:nvSpPr>
          <p:cNvPr id="3" name="Subtitle 2"/>
          <p:cNvSpPr>
            <a:spLocks noGrp="1"/>
          </p:cNvSpPr>
          <p:nvPr>
            <p:ph type="subTitle" idx="1"/>
          </p:nvPr>
        </p:nvSpPr>
        <p:spPr>
          <a:xfrm>
            <a:off x="1676400" y="1600200"/>
            <a:ext cx="6781800" cy="4038600"/>
          </a:xfrm>
        </p:spPr>
        <p:txBody>
          <a:bodyPr>
            <a:normAutofit lnSpcReduction="10000"/>
          </a:bodyPr>
          <a:lstStyle/>
          <a:p>
            <a:r>
              <a:rPr lang="en-US" b="1" dirty="0"/>
              <a:t>Would you like to use a </a:t>
            </a:r>
            <a:r>
              <a:rPr lang="en-US" b="1" u="sng" dirty="0"/>
              <a:t>self evaluation tool </a:t>
            </a:r>
            <a:r>
              <a:rPr lang="en-US" b="1" dirty="0"/>
              <a:t>for early childhood program staff who want to think about active physical play in early childhood programs?   </a:t>
            </a:r>
          </a:p>
          <a:p>
            <a:endParaRPr lang="en-US" b="1" dirty="0"/>
          </a:p>
          <a:p>
            <a:r>
              <a:rPr lang="en-US" b="1" dirty="0"/>
              <a:t>Download the free </a:t>
            </a:r>
            <a:r>
              <a:rPr lang="en-US" b="1" i="1" dirty="0"/>
              <a:t>Thinking About Active Physical Play Self Reflection Inventory</a:t>
            </a:r>
            <a:r>
              <a:rPr lang="en-US" b="1" dirty="0"/>
              <a:t> (TAPP).  Go to   </a:t>
            </a:r>
            <a:r>
              <a:rPr lang="en-US" b="1" dirty="0">
                <a:solidFill>
                  <a:srgbClr val="002060"/>
                </a:solidFill>
                <a:hlinkClick r:id="rId2">
                  <a:extLst>
                    <a:ext uri="{A12FA001-AC4F-418D-AE19-62706E023703}">
                      <ahyp:hlinkClr xmlns:ahyp="http://schemas.microsoft.com/office/drawing/2018/hyperlinkcolor" val="tx"/>
                    </a:ext>
                  </a:extLst>
                </a:hlinkClick>
              </a:rPr>
              <a:t>http://www.cals.uidaho.edu/mealtimeandactiveplay/02activeplay/index.html</a:t>
            </a:r>
            <a:r>
              <a:rPr lang="en-US" b="1" dirty="0">
                <a:solidFill>
                  <a:srgbClr val="002060"/>
                </a:solidFill>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7315200" cy="4114800"/>
          </a:xfrm>
        </p:spPr>
        <p:txBody>
          <a:bodyPr>
            <a:normAutofit fontScale="90000"/>
          </a:bodyPr>
          <a:lstStyle/>
          <a:p>
            <a:pPr algn="ctr"/>
            <a:br>
              <a:rPr lang="en-US" dirty="0"/>
            </a:br>
            <a:r>
              <a:rPr lang="en-US" dirty="0"/>
              <a:t> </a:t>
            </a:r>
            <a:br>
              <a:rPr lang="en-US" dirty="0"/>
            </a:br>
            <a:r>
              <a:rPr lang="en-US" dirty="0"/>
              <a:t> </a:t>
            </a:r>
            <a:br>
              <a:rPr lang="en-US" dirty="0"/>
            </a:br>
            <a:r>
              <a:rPr lang="en-US" dirty="0"/>
              <a:t>Guiding principles </a:t>
            </a:r>
            <a:br>
              <a:rPr lang="en-US" dirty="0"/>
            </a:br>
            <a:r>
              <a:rPr lang="en-US" dirty="0"/>
              <a:t>will help you </a:t>
            </a:r>
            <a:br>
              <a:rPr lang="en-US" dirty="0"/>
            </a:br>
            <a:r>
              <a:rPr lang="en-US" dirty="0"/>
              <a:t>make decisions </a:t>
            </a:r>
            <a:br>
              <a:rPr lang="en-US" dirty="0"/>
            </a:br>
            <a:r>
              <a:rPr lang="en-US" dirty="0"/>
              <a:t>about supporting </a:t>
            </a:r>
            <a:br>
              <a:rPr lang="en-US" dirty="0"/>
            </a:br>
            <a:r>
              <a:rPr lang="en-US" dirty="0"/>
              <a:t>each child’s </a:t>
            </a:r>
            <a:br>
              <a:rPr lang="en-US" dirty="0"/>
            </a:br>
            <a:r>
              <a:rPr lang="en-US" dirty="0"/>
              <a:t>active physical play </a:t>
            </a:r>
            <a:br>
              <a:rPr lang="en-US" dirty="0"/>
            </a:br>
            <a:r>
              <a:rPr lang="en-US" dirty="0"/>
              <a:t>in group settings</a:t>
            </a:r>
            <a:br>
              <a:rPr lang="en-US" dirty="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600" y="457200"/>
            <a:ext cx="6858000" cy="5715000"/>
          </a:xfrm>
        </p:spPr>
        <p:txBody>
          <a:bodyPr>
            <a:normAutofit fontScale="90000"/>
          </a:bodyPr>
          <a:lstStyle/>
          <a:p>
            <a:pPr algn="ctr"/>
            <a:br>
              <a:rPr lang="en-US" sz="3600" dirty="0"/>
            </a:br>
            <a:br>
              <a:rPr lang="en-US" sz="3600" dirty="0"/>
            </a:br>
            <a:r>
              <a:rPr lang="en-US" sz="3600" b="1" u="sng" dirty="0">
                <a:effectLst/>
              </a:rPr>
              <a:t>Principle I</a:t>
            </a:r>
            <a:br>
              <a:rPr lang="en-US" sz="3600" b="1" u="sng" dirty="0">
                <a:effectLst/>
              </a:rPr>
            </a:br>
            <a:r>
              <a:rPr lang="en-US" sz="3600" b="1" dirty="0">
                <a:effectLst/>
              </a:rPr>
              <a:t>Adults set safe, appropriately </a:t>
            </a:r>
            <a:r>
              <a:rPr lang="en-US" sz="3600" b="1" dirty="0"/>
              <a:t>challenging environments for</a:t>
            </a:r>
            <a:br>
              <a:rPr lang="en-US" sz="3600" b="1" dirty="0"/>
            </a:br>
            <a:r>
              <a:rPr lang="en-US" sz="3600" b="1" dirty="0"/>
              <a:t> daily active physical play</a:t>
            </a:r>
            <a:br>
              <a:rPr lang="en-US" sz="3100" dirty="0">
                <a:latin typeface="Calibri" pitchFamily="34" charset="0"/>
                <a:cs typeface="Calibri" pitchFamily="34" charset="0"/>
              </a:rPr>
            </a:br>
            <a:br>
              <a:rPr lang="en-US" sz="3100" dirty="0">
                <a:latin typeface="Calibri" pitchFamily="34" charset="0"/>
                <a:cs typeface="Calibri" pitchFamily="34" charset="0"/>
              </a:rPr>
            </a:br>
            <a:r>
              <a:rPr lang="en-US" sz="2700" dirty="0">
                <a:effectLst/>
                <a:latin typeface="Calibri" pitchFamily="34" charset="0"/>
                <a:cs typeface="Calibri" pitchFamily="34" charset="0"/>
              </a:rPr>
              <a:t>Those who work in early childhood settings are obligated to support children in safe environments</a:t>
            </a:r>
            <a:br>
              <a:rPr lang="en-US" sz="2700" dirty="0">
                <a:effectLst/>
                <a:latin typeface="Calibri" pitchFamily="34" charset="0"/>
                <a:cs typeface="Calibri" pitchFamily="34" charset="0"/>
              </a:rPr>
            </a:br>
            <a:br>
              <a:rPr lang="en-US" sz="2700" dirty="0">
                <a:effectLst/>
                <a:latin typeface="Calibri" pitchFamily="34" charset="0"/>
                <a:cs typeface="Calibri" pitchFamily="34" charset="0"/>
              </a:rPr>
            </a:br>
            <a:r>
              <a:rPr lang="en-US" sz="2700" dirty="0">
                <a:effectLst/>
                <a:latin typeface="Calibri" pitchFamily="34" charset="0"/>
                <a:cs typeface="Calibri" pitchFamily="34" charset="0"/>
              </a:rPr>
              <a:t>Professional ethics require staff to provide developmentally appropriate physical activities</a:t>
            </a:r>
            <a:br>
              <a:rPr lang="en-US" sz="2700" dirty="0">
                <a:effectLst/>
                <a:latin typeface="Calibri" pitchFamily="34" charset="0"/>
                <a:cs typeface="Calibri" pitchFamily="34" charset="0"/>
              </a:rPr>
            </a:br>
            <a:r>
              <a:rPr lang="en-US" sz="2700" dirty="0">
                <a:effectLst/>
                <a:latin typeface="Calibri" pitchFamily="34" charset="0"/>
                <a:cs typeface="Calibri" pitchFamily="34" charset="0"/>
              </a:rPr>
              <a:t> for young children   </a:t>
            </a:r>
            <a:br>
              <a:rPr lang="en-US" sz="2700" b="1" dirty="0">
                <a:effectLst/>
                <a:latin typeface="Calibri" pitchFamily="34" charset="0"/>
                <a:cs typeface="Calibri" pitchFamily="34" charset="0"/>
              </a:rPr>
            </a:br>
            <a:br>
              <a:rPr lang="en-US" sz="2700" b="1" dirty="0">
                <a:effectLst/>
                <a:latin typeface="Calibri" pitchFamily="34" charset="0"/>
                <a:cs typeface="Calibri" pitchFamily="34" charset="0"/>
              </a:rPr>
            </a:br>
            <a:r>
              <a:rPr lang="en-US" sz="2700" i="1" dirty="0">
                <a:effectLst/>
                <a:latin typeface="Calibri" pitchFamily="34" charset="0"/>
                <a:cs typeface="Calibri" pitchFamily="34" charset="0"/>
              </a:rPr>
              <a:t>Active physical play environments must be safe </a:t>
            </a:r>
            <a:br>
              <a:rPr lang="en-US" sz="2700" i="1" dirty="0">
                <a:effectLst/>
                <a:latin typeface="Calibri" pitchFamily="34" charset="0"/>
                <a:cs typeface="Calibri" pitchFamily="34" charset="0"/>
              </a:rPr>
            </a:br>
            <a:r>
              <a:rPr lang="en-US" sz="2700" i="1" dirty="0">
                <a:effectLst/>
                <a:latin typeface="Calibri" pitchFamily="34" charset="0"/>
                <a:cs typeface="Calibri" pitchFamily="34" charset="0"/>
              </a:rPr>
              <a:t>AND developmentally appropriate for age and stage </a:t>
            </a:r>
            <a:br>
              <a:rPr lang="en-US" b="1" i="1" dirty="0">
                <a:effectLst/>
                <a:latin typeface="Calibri" pitchFamily="34" charset="0"/>
                <a:cs typeface="Calibri" pitchFamily="34" charset="0"/>
              </a:rPr>
            </a:br>
            <a:r>
              <a:rPr lang="en-US" b="1" dirty="0">
                <a:effectLst/>
                <a:latin typeface="Calibri" pitchFamily="34" charset="0"/>
                <a:cs typeface="Calibri" pitchFamily="34" charset="0"/>
              </a:rPr>
              <a:t> </a:t>
            </a:r>
            <a:br>
              <a:rPr lang="en-US" b="1" dirty="0">
                <a:effectLst/>
              </a:rPr>
            </a:br>
            <a:endParaRPr lang="en-US" b="1" dirty="0">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7800" y="457200"/>
            <a:ext cx="6781800" cy="6124754"/>
          </a:xfrm>
          <a:prstGeom prst="rect">
            <a:avLst/>
          </a:prstGeom>
          <a:noFill/>
          <a:ln>
            <a:noFill/>
          </a:ln>
        </p:spPr>
        <p:txBody>
          <a:bodyPr wrap="square">
            <a:spAutoFit/>
          </a:bodyPr>
          <a:lstStyle/>
          <a:p>
            <a:pPr algn="ctr"/>
            <a:r>
              <a:rPr lang="en-US" sz="3200" b="1" u="sng" dirty="0">
                <a:solidFill>
                  <a:schemeClr val="tx2"/>
                </a:solidFill>
                <a:latin typeface="Calibri" pitchFamily="34" charset="0"/>
                <a:cs typeface="Calibri" pitchFamily="34" charset="0"/>
              </a:rPr>
              <a:t>Principle II</a:t>
            </a:r>
          </a:p>
          <a:p>
            <a:pPr algn="ctr"/>
            <a:r>
              <a:rPr lang="en-US" sz="3200" b="1" dirty="0">
                <a:solidFill>
                  <a:schemeClr val="tx2"/>
                </a:solidFill>
                <a:latin typeface="Calibri" pitchFamily="34" charset="0"/>
                <a:cs typeface="Calibri" pitchFamily="34" charset="0"/>
              </a:rPr>
              <a:t>Children engage in active physical play to develop their bodies and </a:t>
            </a:r>
          </a:p>
          <a:p>
            <a:pPr algn="ctr"/>
            <a:r>
              <a:rPr lang="en-US" sz="3200" b="1" dirty="0">
                <a:solidFill>
                  <a:schemeClr val="tx2"/>
                </a:solidFill>
                <a:latin typeface="Calibri" pitchFamily="34" charset="0"/>
                <a:cs typeface="Calibri" pitchFamily="34" charset="0"/>
              </a:rPr>
              <a:t>for fun and enjoyment</a:t>
            </a:r>
          </a:p>
          <a:p>
            <a:pPr algn="ctr"/>
            <a:endParaRPr lang="en-US" sz="2400" b="1" dirty="0">
              <a:solidFill>
                <a:schemeClr val="tx2"/>
              </a:solidFill>
              <a:latin typeface="Calibri" pitchFamily="34" charset="0"/>
              <a:cs typeface="Calibri" pitchFamily="34" charset="0"/>
            </a:endParaRPr>
          </a:p>
          <a:p>
            <a:pPr algn="ctr"/>
            <a:r>
              <a:rPr lang="en-US" sz="2400" dirty="0">
                <a:solidFill>
                  <a:schemeClr val="tx2"/>
                </a:solidFill>
                <a:latin typeface="Calibri" pitchFamily="34" charset="0"/>
                <a:cs typeface="Calibri" pitchFamily="34" charset="0"/>
              </a:rPr>
              <a:t>When young children master physical skills, </a:t>
            </a:r>
          </a:p>
          <a:p>
            <a:pPr algn="ctr"/>
            <a:r>
              <a:rPr lang="en-US" sz="2400" dirty="0">
                <a:solidFill>
                  <a:schemeClr val="tx2"/>
                </a:solidFill>
                <a:latin typeface="Calibri" pitchFamily="34" charset="0"/>
                <a:cs typeface="Calibri" pitchFamily="34" charset="0"/>
              </a:rPr>
              <a:t>they feel a sense of  physical well-being, and a sense of achievement and accomplishment</a:t>
            </a:r>
          </a:p>
          <a:p>
            <a:pPr algn="ctr"/>
            <a:endParaRPr lang="en-US" sz="2400" dirty="0">
              <a:solidFill>
                <a:schemeClr val="tx2"/>
              </a:solidFill>
              <a:latin typeface="Calibri" pitchFamily="34" charset="0"/>
              <a:cs typeface="Calibri" pitchFamily="34" charset="0"/>
            </a:endParaRPr>
          </a:p>
          <a:p>
            <a:pPr algn="ctr"/>
            <a:r>
              <a:rPr lang="en-US" sz="2400" dirty="0">
                <a:solidFill>
                  <a:schemeClr val="tx2"/>
                </a:solidFill>
                <a:latin typeface="Calibri" pitchFamily="34" charset="0"/>
                <a:cs typeface="Calibri" pitchFamily="34" charset="0"/>
              </a:rPr>
              <a:t>Staff in early childhood programs see children’s delighted reactions as they take their first steps or successfully go down a slide for the first time </a:t>
            </a:r>
          </a:p>
          <a:p>
            <a:pPr algn="ctr"/>
            <a:endParaRPr lang="en-US" sz="2400" dirty="0">
              <a:solidFill>
                <a:schemeClr val="tx2"/>
              </a:solidFill>
              <a:latin typeface="Calibri" pitchFamily="34" charset="0"/>
              <a:cs typeface="Calibri" pitchFamily="34" charset="0"/>
            </a:endParaRPr>
          </a:p>
          <a:p>
            <a:pPr algn="ctr"/>
            <a:r>
              <a:rPr lang="en-US" sz="2400" dirty="0">
                <a:solidFill>
                  <a:schemeClr val="tx2"/>
                </a:solidFill>
                <a:latin typeface="Calibri" pitchFamily="34" charset="0"/>
                <a:cs typeface="Calibri" pitchFamily="34" charset="0"/>
              </a:rPr>
              <a:t>A common phrase that young children use as they progress in physical skills is, “I did it!” </a:t>
            </a:r>
            <a:endParaRPr lang="en-US" sz="2400" b="1" dirty="0">
              <a:solidFill>
                <a:schemeClr val="tx2"/>
              </a:solidFill>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304800"/>
            <a:ext cx="7772400" cy="914400"/>
          </a:xfrm>
        </p:spPr>
        <p:txBody>
          <a:bodyPr>
            <a:normAutofit fontScale="90000"/>
          </a:bodyPr>
          <a:lstStyle/>
          <a:p>
            <a:pPr algn="l"/>
            <a:br>
              <a:rPr lang="en-US" dirty="0"/>
            </a:br>
            <a:br>
              <a:rPr lang="en-US" dirty="0"/>
            </a:br>
            <a:br>
              <a:rPr lang="en-US" dirty="0"/>
            </a:br>
            <a:br>
              <a:rPr lang="en-US" dirty="0"/>
            </a:br>
            <a:br>
              <a:rPr lang="en-US" dirty="0"/>
            </a:br>
            <a:endParaRPr lang="en-US" dirty="0"/>
          </a:p>
        </p:txBody>
      </p:sp>
      <p:sp>
        <p:nvSpPr>
          <p:cNvPr id="4" name="Rectangle 3"/>
          <p:cNvSpPr/>
          <p:nvPr/>
        </p:nvSpPr>
        <p:spPr>
          <a:xfrm>
            <a:off x="1371600" y="457200"/>
            <a:ext cx="7315200" cy="5909310"/>
          </a:xfrm>
          <a:prstGeom prst="rect">
            <a:avLst/>
          </a:prstGeom>
        </p:spPr>
        <p:txBody>
          <a:bodyPr wrap="square">
            <a:spAutoFit/>
          </a:bodyPr>
          <a:lstStyle/>
          <a:p>
            <a:pPr algn="ctr"/>
            <a:r>
              <a:rPr lang="en-US" sz="3200" b="1" u="sng" dirty="0">
                <a:solidFill>
                  <a:schemeClr val="tx2"/>
                </a:solidFill>
                <a:latin typeface="Calibri" pitchFamily="34" charset="0"/>
                <a:cs typeface="Calibri" pitchFamily="34" charset="0"/>
              </a:rPr>
              <a:t>Principle III</a:t>
            </a:r>
          </a:p>
          <a:p>
            <a:pPr algn="ctr"/>
            <a:r>
              <a:rPr lang="en-US" sz="3200" b="1" dirty="0">
                <a:solidFill>
                  <a:schemeClr val="tx2"/>
                </a:solidFill>
                <a:latin typeface="Calibri" pitchFamily="34" charset="0"/>
                <a:cs typeface="Calibri" pitchFamily="34" charset="0"/>
              </a:rPr>
              <a:t>Each child has opportunity for frequent and vigorous active physical play</a:t>
            </a:r>
          </a:p>
          <a:p>
            <a:pPr algn="ctr"/>
            <a:br>
              <a:rPr lang="en-US" dirty="0">
                <a:solidFill>
                  <a:schemeClr val="tx2"/>
                </a:solidFill>
                <a:latin typeface="Calibri" pitchFamily="34" charset="0"/>
                <a:cs typeface="Calibri" pitchFamily="34" charset="0"/>
              </a:rPr>
            </a:br>
            <a:r>
              <a:rPr lang="en-US" sz="2400" dirty="0">
                <a:solidFill>
                  <a:schemeClr val="tx2"/>
                </a:solidFill>
                <a:latin typeface="Calibri" pitchFamily="34" charset="0"/>
                <a:cs typeface="Calibri" pitchFamily="34" charset="0"/>
              </a:rPr>
              <a:t>Children need space, time, and support for </a:t>
            </a:r>
          </a:p>
          <a:p>
            <a:pPr algn="ctr"/>
            <a:r>
              <a:rPr lang="en-US" sz="2400" dirty="0">
                <a:solidFill>
                  <a:schemeClr val="tx2"/>
                </a:solidFill>
                <a:latin typeface="Calibri" pitchFamily="34" charset="0"/>
                <a:cs typeface="Calibri" pitchFamily="34" charset="0"/>
              </a:rPr>
              <a:t>frequent and vigorous active physical play </a:t>
            </a:r>
          </a:p>
          <a:p>
            <a:pPr algn="ctr"/>
            <a:endParaRPr lang="en-US" sz="2400" dirty="0">
              <a:solidFill>
                <a:schemeClr val="tx2"/>
              </a:solidFill>
              <a:latin typeface="Calibri" pitchFamily="34" charset="0"/>
              <a:cs typeface="Calibri" pitchFamily="34" charset="0"/>
            </a:endParaRPr>
          </a:p>
          <a:p>
            <a:pPr algn="ctr"/>
            <a:r>
              <a:rPr lang="en-US" sz="2400" dirty="0">
                <a:solidFill>
                  <a:schemeClr val="tx2"/>
                </a:solidFill>
                <a:latin typeface="Calibri" pitchFamily="34" charset="0"/>
                <a:cs typeface="Calibri" pitchFamily="34" charset="0"/>
              </a:rPr>
              <a:t>A quality early childhood setting has outdoor</a:t>
            </a:r>
          </a:p>
          <a:p>
            <a:pPr algn="ctr"/>
            <a:r>
              <a:rPr lang="en-US" sz="2400" dirty="0">
                <a:solidFill>
                  <a:schemeClr val="tx2"/>
                </a:solidFill>
                <a:latin typeface="Calibri" pitchFamily="34" charset="0"/>
                <a:cs typeface="Calibri" pitchFamily="34" charset="0"/>
              </a:rPr>
              <a:t> and inside areas that offer plenty of </a:t>
            </a:r>
          </a:p>
          <a:p>
            <a:pPr algn="ctr"/>
            <a:r>
              <a:rPr lang="en-US" sz="2400" dirty="0">
                <a:solidFill>
                  <a:schemeClr val="tx2"/>
                </a:solidFill>
                <a:latin typeface="Calibri" pitchFamily="34" charset="0"/>
                <a:cs typeface="Calibri" pitchFamily="34" charset="0"/>
              </a:rPr>
              <a:t>room and time for active physical play </a:t>
            </a:r>
          </a:p>
          <a:p>
            <a:pPr algn="ctr"/>
            <a:endParaRPr lang="en-US" sz="2400" dirty="0">
              <a:solidFill>
                <a:schemeClr val="tx2"/>
              </a:solidFill>
              <a:latin typeface="Calibri" pitchFamily="34" charset="0"/>
              <a:cs typeface="Calibri" pitchFamily="34" charset="0"/>
            </a:endParaRPr>
          </a:p>
          <a:p>
            <a:pPr algn="ctr"/>
            <a:r>
              <a:rPr lang="en-US" sz="2400" dirty="0">
                <a:solidFill>
                  <a:schemeClr val="tx2"/>
                </a:solidFill>
                <a:latin typeface="Calibri" pitchFamily="34" charset="0"/>
                <a:cs typeface="Calibri" pitchFamily="34" charset="0"/>
              </a:rPr>
              <a:t>Each day, several times a day, both teacher-directed activities and free play are available to support running, jumping, climbing, hopping, throwing, pedaling, pushing/pulling, and other vigorous physical activities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381000"/>
            <a:ext cx="7315200" cy="5539978"/>
          </a:xfrm>
          <a:prstGeom prst="rect">
            <a:avLst/>
          </a:prstGeom>
        </p:spPr>
        <p:txBody>
          <a:bodyPr wrap="square">
            <a:spAutoFit/>
          </a:bodyPr>
          <a:lstStyle/>
          <a:p>
            <a:pPr algn="ctr"/>
            <a:r>
              <a:rPr lang="en-US" sz="3200" b="1" u="sng" dirty="0">
                <a:solidFill>
                  <a:schemeClr val="tx2"/>
                </a:solidFill>
                <a:latin typeface="Calibri" pitchFamily="34" charset="0"/>
                <a:cs typeface="Calibri" pitchFamily="34" charset="0"/>
              </a:rPr>
              <a:t>Principle IV </a:t>
            </a:r>
          </a:p>
          <a:p>
            <a:pPr algn="ctr"/>
            <a:r>
              <a:rPr lang="en-US" sz="3200" b="1" dirty="0">
                <a:solidFill>
                  <a:schemeClr val="tx2"/>
                </a:solidFill>
                <a:latin typeface="Calibri" pitchFamily="34" charset="0"/>
                <a:cs typeface="Calibri" pitchFamily="34" charset="0"/>
              </a:rPr>
              <a:t>Each child has time for and support for uninterrupted, sustained play</a:t>
            </a:r>
          </a:p>
          <a:p>
            <a:pPr algn="ctr"/>
            <a:br>
              <a:rPr lang="en-US" dirty="0">
                <a:solidFill>
                  <a:schemeClr val="tx2"/>
                </a:solidFill>
              </a:rPr>
            </a:br>
            <a:r>
              <a:rPr lang="en-US" sz="2400" dirty="0">
                <a:solidFill>
                  <a:schemeClr val="tx2"/>
                </a:solidFill>
              </a:rPr>
              <a:t>Each child deserves to develop </a:t>
            </a:r>
          </a:p>
          <a:p>
            <a:pPr algn="ctr"/>
            <a:r>
              <a:rPr lang="en-US" sz="2400" dirty="0">
                <a:solidFill>
                  <a:schemeClr val="tx2"/>
                </a:solidFill>
              </a:rPr>
              <a:t>the highest level of physical skills possible </a:t>
            </a:r>
          </a:p>
          <a:p>
            <a:pPr algn="ctr"/>
            <a:endParaRPr lang="en-US" sz="2400" dirty="0">
              <a:solidFill>
                <a:schemeClr val="tx2"/>
              </a:solidFill>
            </a:endParaRPr>
          </a:p>
          <a:p>
            <a:pPr algn="ctr"/>
            <a:r>
              <a:rPr lang="en-US" sz="2400" dirty="0">
                <a:solidFill>
                  <a:schemeClr val="tx2"/>
                </a:solidFill>
              </a:rPr>
              <a:t>Lack of time or lack of opportunity to practice a skill can interrupt a child’s attempt to advance that skill </a:t>
            </a:r>
          </a:p>
          <a:p>
            <a:pPr algn="ctr"/>
            <a:endParaRPr lang="en-US" sz="2400" dirty="0">
              <a:solidFill>
                <a:schemeClr val="tx2"/>
              </a:solidFill>
            </a:endParaRPr>
          </a:p>
          <a:p>
            <a:pPr algn="ctr"/>
            <a:r>
              <a:rPr lang="en-US" sz="2400" dirty="0">
                <a:solidFill>
                  <a:schemeClr val="tx2"/>
                </a:solidFill>
              </a:rPr>
              <a:t>When staff evaluate a child’s level of physical ability </a:t>
            </a:r>
          </a:p>
          <a:p>
            <a:pPr algn="ctr"/>
            <a:r>
              <a:rPr lang="en-US" sz="2400" dirty="0">
                <a:solidFill>
                  <a:schemeClr val="tx2"/>
                </a:solidFill>
              </a:rPr>
              <a:t>and need to practice a skill, they know when and how to offer assistance, or know when to simply step back to support a child to as they learn a physical skill</a:t>
            </a:r>
            <a:endParaRPr lang="en-US" sz="2400" b="1" dirty="0">
              <a:solidFill>
                <a:schemeClr val="tx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304801"/>
            <a:ext cx="7543800" cy="5970865"/>
          </a:xfrm>
          <a:prstGeom prst="rect">
            <a:avLst/>
          </a:prstGeom>
        </p:spPr>
        <p:txBody>
          <a:bodyPr wrap="square">
            <a:spAutoFit/>
          </a:bodyPr>
          <a:lstStyle/>
          <a:p>
            <a:pPr algn="ctr"/>
            <a:r>
              <a:rPr lang="en-US" sz="3200" b="1" u="sng" dirty="0">
                <a:solidFill>
                  <a:schemeClr val="tx2"/>
                </a:solidFill>
                <a:latin typeface="Calibri" pitchFamily="34" charset="0"/>
                <a:cs typeface="Calibri" pitchFamily="34" charset="0"/>
              </a:rPr>
              <a:t>Principle V</a:t>
            </a:r>
          </a:p>
          <a:p>
            <a:pPr algn="ctr"/>
            <a:r>
              <a:rPr lang="en-US" sz="3200" b="1" dirty="0">
                <a:solidFill>
                  <a:schemeClr val="tx2"/>
                </a:solidFill>
                <a:latin typeface="Calibri" pitchFamily="34" charset="0"/>
                <a:cs typeface="Calibri" pitchFamily="34" charset="0"/>
              </a:rPr>
              <a:t>Each child has access to many and varied active physical play options</a:t>
            </a:r>
          </a:p>
          <a:p>
            <a:pPr algn="ctr"/>
            <a:endParaRPr lang="en-US" sz="2200" b="1" u="sng" dirty="0">
              <a:solidFill>
                <a:schemeClr val="tx2"/>
              </a:solidFill>
              <a:latin typeface="Calibri" pitchFamily="34" charset="0"/>
              <a:cs typeface="Calibri" pitchFamily="34" charset="0"/>
            </a:endParaRPr>
          </a:p>
          <a:p>
            <a:pPr algn="ctr"/>
            <a:r>
              <a:rPr lang="en-US" sz="2200" dirty="0">
                <a:solidFill>
                  <a:schemeClr val="tx2"/>
                </a:solidFill>
                <a:latin typeface="Calibri" pitchFamily="34" charset="0"/>
                <a:cs typeface="Calibri" pitchFamily="34" charset="0"/>
              </a:rPr>
              <a:t>Children engage in active physical play</a:t>
            </a:r>
          </a:p>
          <a:p>
            <a:pPr algn="ctr"/>
            <a:r>
              <a:rPr lang="en-US" sz="2200" dirty="0">
                <a:solidFill>
                  <a:schemeClr val="tx2"/>
                </a:solidFill>
                <a:latin typeface="Calibri" pitchFamily="34" charset="0"/>
                <a:cs typeface="Calibri" pitchFamily="34" charset="0"/>
              </a:rPr>
              <a:t> to develop their bodies and for fun and enjoyment</a:t>
            </a:r>
          </a:p>
          <a:p>
            <a:pPr algn="ctr"/>
            <a:endParaRPr lang="en-US" sz="2200" dirty="0">
              <a:solidFill>
                <a:schemeClr val="tx2"/>
              </a:solidFill>
            </a:endParaRPr>
          </a:p>
          <a:p>
            <a:pPr algn="ctr"/>
            <a:r>
              <a:rPr lang="en-US" sz="2200" dirty="0">
                <a:solidFill>
                  <a:schemeClr val="tx2"/>
                </a:solidFill>
              </a:rPr>
              <a:t>Running, jumping, kicking, pivoting, climbing, throwing, squatting, hopping, pushing, lifting, balancing, and pedaling… these skills are targets of a young child’s physical development</a:t>
            </a:r>
          </a:p>
          <a:p>
            <a:pPr algn="ctr"/>
            <a:endParaRPr lang="en-US" sz="2200" dirty="0">
              <a:solidFill>
                <a:schemeClr val="tx2"/>
              </a:solidFill>
            </a:endParaRPr>
          </a:p>
          <a:p>
            <a:pPr algn="ctr"/>
            <a:r>
              <a:rPr lang="en-US" sz="2200" dirty="0">
                <a:solidFill>
                  <a:schemeClr val="tx2"/>
                </a:solidFill>
              </a:rPr>
              <a:t>As a young child masters skills, creativity emerges, play becomes rich, and the child has physical skills to support a healthy life </a:t>
            </a:r>
          </a:p>
          <a:p>
            <a:pPr algn="ctr"/>
            <a:endParaRPr lang="en-US" sz="2200" b="1" dirty="0">
              <a:solidFill>
                <a:schemeClr val="tx2"/>
              </a:solidFill>
            </a:endParaRPr>
          </a:p>
          <a:p>
            <a:pPr algn="ctr"/>
            <a:r>
              <a:rPr lang="en-US" sz="2200" dirty="0">
                <a:solidFill>
                  <a:schemeClr val="tx2"/>
                </a:solidFill>
              </a:rPr>
              <a:t>When children practice physical skills in different ways in many different settings, those skills become enduring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685801"/>
            <a:ext cx="7315200" cy="5386090"/>
          </a:xfrm>
          <a:prstGeom prst="rect">
            <a:avLst/>
          </a:prstGeom>
        </p:spPr>
        <p:txBody>
          <a:bodyPr wrap="square">
            <a:spAutoFit/>
          </a:bodyPr>
          <a:lstStyle/>
          <a:p>
            <a:pPr algn="ctr"/>
            <a:r>
              <a:rPr lang="en-US" sz="3200" b="1" u="sng" dirty="0">
                <a:solidFill>
                  <a:schemeClr val="tx2"/>
                </a:solidFill>
                <a:latin typeface="Calibri" pitchFamily="34" charset="0"/>
                <a:cs typeface="Calibri" pitchFamily="34" charset="0"/>
              </a:rPr>
              <a:t>Principle VI</a:t>
            </a:r>
          </a:p>
          <a:p>
            <a:pPr algn="ctr"/>
            <a:r>
              <a:rPr lang="en-US" sz="3200" b="1" dirty="0">
                <a:solidFill>
                  <a:schemeClr val="tx2"/>
                </a:solidFill>
                <a:latin typeface="Calibri" pitchFamily="34" charset="0"/>
                <a:cs typeface="Calibri" pitchFamily="34" charset="0"/>
              </a:rPr>
              <a:t>Active physical play is supported by </a:t>
            </a:r>
          </a:p>
          <a:p>
            <a:pPr algn="ctr"/>
            <a:r>
              <a:rPr lang="en-US" sz="3200" b="1" dirty="0">
                <a:solidFill>
                  <a:schemeClr val="tx2"/>
                </a:solidFill>
                <a:latin typeface="Calibri" pitchFamily="34" charset="0"/>
                <a:cs typeface="Calibri" pitchFamily="34" charset="0"/>
              </a:rPr>
              <a:t>adult-child relationships and </a:t>
            </a:r>
          </a:p>
          <a:p>
            <a:pPr algn="ctr"/>
            <a:r>
              <a:rPr lang="en-US" sz="3200" b="1" dirty="0">
                <a:solidFill>
                  <a:schemeClr val="tx2"/>
                </a:solidFill>
                <a:latin typeface="Calibri" pitchFamily="34" charset="0"/>
                <a:cs typeface="Calibri" pitchFamily="34" charset="0"/>
              </a:rPr>
              <a:t>child-to-child interactions</a:t>
            </a:r>
          </a:p>
          <a:p>
            <a:pPr algn="ctr"/>
            <a:endParaRPr lang="en-US" sz="2400" b="1" dirty="0">
              <a:solidFill>
                <a:schemeClr val="tx2"/>
              </a:solidFill>
              <a:latin typeface="Calibri" pitchFamily="34" charset="0"/>
              <a:cs typeface="Calibri" pitchFamily="34" charset="0"/>
            </a:endParaRPr>
          </a:p>
          <a:p>
            <a:pPr algn="ctr"/>
            <a:r>
              <a:rPr lang="en-US" sz="2400" i="1" dirty="0">
                <a:solidFill>
                  <a:schemeClr val="tx2"/>
                </a:solidFill>
              </a:rPr>
              <a:t>Relationships influence…</a:t>
            </a:r>
          </a:p>
          <a:p>
            <a:pPr marL="744538" lvl="1" indent="-280988">
              <a:buFont typeface="Arial" pitchFamily="34" charset="0"/>
              <a:buChar char="•"/>
              <a:tabLst>
                <a:tab pos="1654175" algn="l"/>
              </a:tabLst>
            </a:pPr>
            <a:r>
              <a:rPr lang="en-US" sz="2400" dirty="0">
                <a:solidFill>
                  <a:schemeClr val="tx2"/>
                </a:solidFill>
              </a:rPr>
              <a:t>Children’s initiation of active physical play</a:t>
            </a:r>
          </a:p>
          <a:p>
            <a:pPr marL="744538" indent="-280988">
              <a:buFont typeface="Arial" pitchFamily="34" charset="0"/>
              <a:buChar char="•"/>
              <a:tabLst>
                <a:tab pos="1654175" algn="l"/>
              </a:tabLst>
            </a:pPr>
            <a:r>
              <a:rPr lang="en-US" sz="2400" dirty="0">
                <a:solidFill>
                  <a:schemeClr val="tx2"/>
                </a:solidFill>
              </a:rPr>
              <a:t>The types of play children choose</a:t>
            </a:r>
          </a:p>
          <a:p>
            <a:pPr marL="739775" indent="-276225">
              <a:buFont typeface="Arial" pitchFamily="34" charset="0"/>
              <a:buChar char="•"/>
              <a:tabLst>
                <a:tab pos="1654175" algn="l"/>
              </a:tabLst>
            </a:pPr>
            <a:r>
              <a:rPr lang="en-US" sz="2400" dirty="0">
                <a:solidFill>
                  <a:schemeClr val="tx2"/>
                </a:solidFill>
              </a:rPr>
              <a:t>Creation of dramatic play themes and activities</a:t>
            </a:r>
          </a:p>
          <a:p>
            <a:pPr marL="739775" indent="-276225">
              <a:tabLst>
                <a:tab pos="1654175" algn="l"/>
              </a:tabLst>
            </a:pPr>
            <a:r>
              <a:rPr lang="en-US" sz="2400" dirty="0">
                <a:solidFill>
                  <a:schemeClr val="tx2"/>
                </a:solidFill>
              </a:rPr>
              <a:t>	 that arise from active physical play and skill development</a:t>
            </a:r>
          </a:p>
          <a:p>
            <a:pPr algn="ctr"/>
            <a:endParaRPr lang="en-US" sz="2400" dirty="0">
              <a:solidFill>
                <a:schemeClr val="tx2"/>
              </a:solidFill>
            </a:endParaRPr>
          </a:p>
          <a:p>
            <a:pPr algn="ctr"/>
            <a:r>
              <a:rPr lang="en-US" sz="2400" i="1" dirty="0">
                <a:solidFill>
                  <a:schemeClr val="tx2"/>
                </a:solidFill>
              </a:rPr>
              <a:t>Relationships matter!</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685800"/>
            <a:ext cx="7315200" cy="5755422"/>
          </a:xfrm>
          <a:prstGeom prst="rect">
            <a:avLst/>
          </a:prstGeom>
        </p:spPr>
        <p:txBody>
          <a:bodyPr wrap="square">
            <a:spAutoFit/>
          </a:bodyPr>
          <a:lstStyle/>
          <a:p>
            <a:pPr algn="ctr"/>
            <a:r>
              <a:rPr lang="en-US" sz="3200" b="1" u="sng" dirty="0">
                <a:solidFill>
                  <a:schemeClr val="tx2"/>
                </a:solidFill>
                <a:latin typeface="Calibri" pitchFamily="34" charset="0"/>
                <a:cs typeface="Calibri" pitchFamily="34" charset="0"/>
              </a:rPr>
              <a:t>Principle VII</a:t>
            </a:r>
          </a:p>
          <a:p>
            <a:pPr algn="ctr"/>
            <a:r>
              <a:rPr lang="en-US" sz="3200" b="1" dirty="0">
                <a:solidFill>
                  <a:schemeClr val="tx2"/>
                </a:solidFill>
                <a:latin typeface="Calibri" pitchFamily="34" charset="0"/>
                <a:cs typeface="Calibri" pitchFamily="34" charset="0"/>
              </a:rPr>
              <a:t>Adults advocate for children to have opportunities and environments that support active physical play</a:t>
            </a:r>
          </a:p>
          <a:p>
            <a:pPr algn="ctr"/>
            <a:endParaRPr lang="en-US" sz="2400" dirty="0">
              <a:solidFill>
                <a:schemeClr val="tx2"/>
              </a:solidFill>
              <a:latin typeface="+mj-lt"/>
            </a:endParaRPr>
          </a:p>
          <a:p>
            <a:pPr algn="ctr"/>
            <a:r>
              <a:rPr lang="en-US" sz="2400" dirty="0">
                <a:solidFill>
                  <a:schemeClr val="tx2"/>
                </a:solidFill>
                <a:latin typeface="+mj-lt"/>
              </a:rPr>
              <a:t>Good health and optimal physical development are foundations for a satisfying childhood </a:t>
            </a:r>
          </a:p>
          <a:p>
            <a:pPr algn="ctr"/>
            <a:endParaRPr lang="en-US" sz="2400" dirty="0">
              <a:solidFill>
                <a:schemeClr val="tx2"/>
              </a:solidFill>
              <a:latin typeface="+mj-lt"/>
            </a:endParaRPr>
          </a:p>
          <a:p>
            <a:pPr algn="ctr"/>
            <a:r>
              <a:rPr lang="en-US" sz="2400" dirty="0">
                <a:solidFill>
                  <a:schemeClr val="tx2"/>
                </a:solidFill>
                <a:latin typeface="+mj-lt"/>
              </a:rPr>
              <a:t>Children have small voices when it comes to </a:t>
            </a:r>
          </a:p>
          <a:p>
            <a:pPr algn="ctr"/>
            <a:r>
              <a:rPr lang="en-US" sz="2400" dirty="0">
                <a:solidFill>
                  <a:schemeClr val="tx2"/>
                </a:solidFill>
                <a:latin typeface="+mj-lt"/>
              </a:rPr>
              <a:t>designing buildings and playgrounds, purchasing equipment, and planning schedules and routines</a:t>
            </a:r>
          </a:p>
          <a:p>
            <a:pPr algn="ctr"/>
            <a:endParaRPr lang="en-US" sz="2400" dirty="0">
              <a:solidFill>
                <a:schemeClr val="tx2"/>
              </a:solidFill>
              <a:latin typeface="+mj-lt"/>
            </a:endParaRPr>
          </a:p>
          <a:p>
            <a:pPr algn="ctr"/>
            <a:r>
              <a:rPr lang="en-US" sz="2400" dirty="0">
                <a:solidFill>
                  <a:schemeClr val="tx2"/>
                </a:solidFill>
                <a:latin typeface="+mj-lt"/>
              </a:rPr>
              <a:t>Staff are </a:t>
            </a:r>
            <a:r>
              <a:rPr lang="en-US" sz="2400" b="1" dirty="0">
                <a:solidFill>
                  <a:schemeClr val="tx2"/>
                </a:solidFill>
                <a:latin typeface="+mj-lt"/>
              </a:rPr>
              <a:t>the</a:t>
            </a:r>
            <a:r>
              <a:rPr lang="en-US" sz="2400" dirty="0">
                <a:solidFill>
                  <a:schemeClr val="tx2"/>
                </a:solidFill>
                <a:latin typeface="+mj-lt"/>
              </a:rPr>
              <a:t> </a:t>
            </a:r>
            <a:r>
              <a:rPr lang="en-US" sz="2400" b="1" dirty="0">
                <a:solidFill>
                  <a:schemeClr val="tx2"/>
                </a:solidFill>
                <a:latin typeface="+mj-lt"/>
              </a:rPr>
              <a:t>obvious advocates </a:t>
            </a:r>
          </a:p>
          <a:p>
            <a:pPr algn="ctr"/>
            <a:r>
              <a:rPr lang="en-US" sz="2400" dirty="0">
                <a:solidFill>
                  <a:schemeClr val="tx2"/>
                </a:solidFill>
                <a:latin typeface="+mj-lt"/>
              </a:rPr>
              <a:t>to support young children’s active physical play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501</TotalTime>
  <Words>684</Words>
  <Application>Microsoft Office PowerPoint</Application>
  <PresentationFormat>On-screen Show (4:3)</PresentationFormat>
  <Paragraphs>70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Verdana</vt:lpstr>
      <vt:lpstr>Wingdings 2</vt:lpstr>
      <vt:lpstr>Solstice</vt:lpstr>
      <vt:lpstr>Guiding Principles to  Support Children’s  Active Physical Play  in Group Settings  </vt:lpstr>
      <vt:lpstr>     Guiding principles  will help you  make decisions  about supporting  each child’s  active physical play  in group settings </vt:lpstr>
      <vt:lpstr>  Principle I Adults set safe, appropriately challenging environments for  daily active physical play  Those who work in early childhood settings are obligated to support children in safe environments  Professional ethics require staff to provide developmentally appropriate physical activities  for young children     Active physical play environments must be safe  AND developmentally appropriate for age and stage    </vt:lpstr>
      <vt:lpstr>PowerPoint Presentation</vt:lpstr>
      <vt:lpstr>     </vt:lpstr>
      <vt:lpstr>PowerPoint Presentation</vt:lpstr>
      <vt:lpstr>PowerPoint Presentation</vt:lpstr>
      <vt:lpstr>PowerPoint Presentation</vt:lpstr>
      <vt:lpstr>PowerPoint Presentation</vt:lpstr>
      <vt:lpstr>            .       </vt:lpstr>
    </vt:vector>
  </TitlesOfParts>
  <Company>University of Idaho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Guiding Principles to  Support Children’s  Active Physical Play  in Group Settings</dc:title>
  <dc:creator>Janice Fletcher</dc:creator>
  <cp:lastModifiedBy>Jessica Ly</cp:lastModifiedBy>
  <cp:revision>55</cp:revision>
  <dcterms:created xsi:type="dcterms:W3CDTF">2010-11-19T18:44:03Z</dcterms:created>
  <dcterms:modified xsi:type="dcterms:W3CDTF">2026-05-04T18:47:06Z</dcterms:modified>
</cp:coreProperties>
</file>