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2"/>
  </p:notesMasterIdLst>
  <p:sldIdLst>
    <p:sldId id="257" r:id="rId5"/>
    <p:sldId id="316" r:id="rId6"/>
    <p:sldId id="287" r:id="rId7"/>
    <p:sldId id="290" r:id="rId8"/>
    <p:sldId id="307" r:id="rId9"/>
    <p:sldId id="286" r:id="rId10"/>
    <p:sldId id="317" r:id="rId11"/>
    <p:sldId id="318" r:id="rId12"/>
    <p:sldId id="321" r:id="rId13"/>
    <p:sldId id="320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12" r:id="rId25"/>
    <p:sldId id="313" r:id="rId26"/>
    <p:sldId id="332" r:id="rId27"/>
    <p:sldId id="333" r:id="rId28"/>
    <p:sldId id="385" r:id="rId29"/>
    <p:sldId id="386" r:id="rId30"/>
    <p:sldId id="387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B300"/>
    <a:srgbClr val="D22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DFB0C6-3A08-4152-8421-8A97DCE9A1A9}" v="24" dt="2019-10-16T22:55:09.7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8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ty, Erin (edoty@uidaho.edu)" userId="f4770aae-2403-46e7-9442-09c2411bf5fe" providerId="ADAL" clId="{78DFB0C6-3A08-4152-8421-8A97DCE9A1A9}"/>
    <pc:docChg chg="custSel modSld">
      <pc:chgData name="Doty, Erin (edoty@uidaho.edu)" userId="f4770aae-2403-46e7-9442-09c2411bf5fe" providerId="ADAL" clId="{78DFB0C6-3A08-4152-8421-8A97DCE9A1A9}" dt="2019-10-16T22:55:21.724" v="119" actId="1076"/>
      <pc:docMkLst>
        <pc:docMk/>
      </pc:docMkLst>
      <pc:sldChg chg="addSp delSp modSp delAnim modAnim">
        <pc:chgData name="Doty, Erin (edoty@uidaho.edu)" userId="f4770aae-2403-46e7-9442-09c2411bf5fe" providerId="ADAL" clId="{78DFB0C6-3A08-4152-8421-8A97DCE9A1A9}" dt="2019-10-16T22:51:36.354" v="79" actId="1076"/>
        <pc:sldMkLst>
          <pc:docMk/>
          <pc:sldMk cId="1885871503" sldId="307"/>
        </pc:sldMkLst>
        <pc:picChg chg="add mod">
          <ac:chgData name="Doty, Erin (edoty@uidaho.edu)" userId="f4770aae-2403-46e7-9442-09c2411bf5fe" providerId="ADAL" clId="{78DFB0C6-3A08-4152-8421-8A97DCE9A1A9}" dt="2019-10-16T22:46:19.041" v="4" actId="1076"/>
          <ac:picMkLst>
            <pc:docMk/>
            <pc:sldMk cId="1885871503" sldId="307"/>
            <ac:picMk id="2" creationId="{0C40763E-94C1-4310-B858-6DE2074AD7CF}"/>
          </ac:picMkLst>
        </pc:picChg>
        <pc:picChg chg="add mod">
          <ac:chgData name="Doty, Erin (edoty@uidaho.edu)" userId="f4770aae-2403-46e7-9442-09c2411bf5fe" providerId="ADAL" clId="{78DFB0C6-3A08-4152-8421-8A97DCE9A1A9}" dt="2019-10-16T22:46:41.685" v="9" actId="1076"/>
          <ac:picMkLst>
            <pc:docMk/>
            <pc:sldMk cId="1885871503" sldId="307"/>
            <ac:picMk id="3" creationId="{EA16D884-A6F5-44CE-9775-C48746452469}"/>
          </ac:picMkLst>
        </pc:picChg>
        <pc:picChg chg="add mod">
          <ac:chgData name="Doty, Erin (edoty@uidaho.edu)" userId="f4770aae-2403-46e7-9442-09c2411bf5fe" providerId="ADAL" clId="{78DFB0C6-3A08-4152-8421-8A97DCE9A1A9}" dt="2019-10-16T22:47:00.882" v="14" actId="1076"/>
          <ac:picMkLst>
            <pc:docMk/>
            <pc:sldMk cId="1885871503" sldId="307"/>
            <ac:picMk id="5" creationId="{B04DE569-A7FE-4ABA-A311-43E0D24767F0}"/>
          </ac:picMkLst>
        </pc:picChg>
        <pc:picChg chg="add mod">
          <ac:chgData name="Doty, Erin (edoty@uidaho.edu)" userId="f4770aae-2403-46e7-9442-09c2411bf5fe" providerId="ADAL" clId="{78DFB0C6-3A08-4152-8421-8A97DCE9A1A9}" dt="2019-10-16T22:47:23.216" v="19" actId="1076"/>
          <ac:picMkLst>
            <pc:docMk/>
            <pc:sldMk cId="1885871503" sldId="307"/>
            <ac:picMk id="6" creationId="{2D37EE21-3559-426E-8978-10516D143D87}"/>
          </ac:picMkLst>
        </pc:picChg>
        <pc:picChg chg="add mod">
          <ac:chgData name="Doty, Erin (edoty@uidaho.edu)" userId="f4770aae-2403-46e7-9442-09c2411bf5fe" providerId="ADAL" clId="{78DFB0C6-3A08-4152-8421-8A97DCE9A1A9}" dt="2019-10-16T22:47:42.567" v="24" actId="1076"/>
          <ac:picMkLst>
            <pc:docMk/>
            <pc:sldMk cId="1885871503" sldId="307"/>
            <ac:picMk id="7" creationId="{2FF70D0C-C1D1-4439-BB86-D9776C5EA4E4}"/>
          </ac:picMkLst>
        </pc:picChg>
        <pc:picChg chg="del">
          <ac:chgData name="Doty, Erin (edoty@uidaho.edu)" userId="f4770aae-2403-46e7-9442-09c2411bf5fe" providerId="ADAL" clId="{78DFB0C6-3A08-4152-8421-8A97DCE9A1A9}" dt="2019-10-16T22:46:13.049" v="3" actId="478"/>
          <ac:picMkLst>
            <pc:docMk/>
            <pc:sldMk cId="1885871503" sldId="307"/>
            <ac:picMk id="8" creationId="{7694E164-4047-4929-8AB7-AC583BB3E02F}"/>
          </ac:picMkLst>
        </pc:picChg>
        <pc:picChg chg="add mod">
          <ac:chgData name="Doty, Erin (edoty@uidaho.edu)" userId="f4770aae-2403-46e7-9442-09c2411bf5fe" providerId="ADAL" clId="{78DFB0C6-3A08-4152-8421-8A97DCE9A1A9}" dt="2019-10-16T22:48:07.513" v="29" actId="1076"/>
          <ac:picMkLst>
            <pc:docMk/>
            <pc:sldMk cId="1885871503" sldId="307"/>
            <ac:picMk id="9" creationId="{65FFBC7F-3BFD-4945-A621-7D6689DFD6DF}"/>
          </ac:picMkLst>
        </pc:picChg>
        <pc:picChg chg="del">
          <ac:chgData name="Doty, Erin (edoty@uidaho.edu)" userId="f4770aae-2403-46e7-9442-09c2411bf5fe" providerId="ADAL" clId="{78DFB0C6-3A08-4152-8421-8A97DCE9A1A9}" dt="2019-10-16T22:46:22.406" v="5" actId="478"/>
          <ac:picMkLst>
            <pc:docMk/>
            <pc:sldMk cId="1885871503" sldId="307"/>
            <ac:picMk id="11" creationId="{D27BD07C-1657-495F-98E6-F1A1EBF6C904}"/>
          </ac:picMkLst>
        </pc:picChg>
        <pc:picChg chg="add mod">
          <ac:chgData name="Doty, Erin (edoty@uidaho.edu)" userId="f4770aae-2403-46e7-9442-09c2411bf5fe" providerId="ADAL" clId="{78DFB0C6-3A08-4152-8421-8A97DCE9A1A9}" dt="2019-10-16T22:48:27.346" v="34" actId="1076"/>
          <ac:picMkLst>
            <pc:docMk/>
            <pc:sldMk cId="1885871503" sldId="307"/>
            <ac:picMk id="14" creationId="{FA00661C-3985-4822-BCEE-5FC59A178356}"/>
          </ac:picMkLst>
        </pc:picChg>
        <pc:picChg chg="add mod">
          <ac:chgData name="Doty, Erin (edoty@uidaho.edu)" userId="f4770aae-2403-46e7-9442-09c2411bf5fe" providerId="ADAL" clId="{78DFB0C6-3A08-4152-8421-8A97DCE9A1A9}" dt="2019-10-16T22:48:46.199" v="39" actId="1076"/>
          <ac:picMkLst>
            <pc:docMk/>
            <pc:sldMk cId="1885871503" sldId="307"/>
            <ac:picMk id="18" creationId="{1EFBDB03-79DB-46BA-9078-CBAE160D9981}"/>
          </ac:picMkLst>
        </pc:picChg>
        <pc:picChg chg="add mod">
          <ac:chgData name="Doty, Erin (edoty@uidaho.edu)" userId="f4770aae-2403-46e7-9442-09c2411bf5fe" providerId="ADAL" clId="{78DFB0C6-3A08-4152-8421-8A97DCE9A1A9}" dt="2019-10-16T22:49:07.287" v="44" actId="1076"/>
          <ac:picMkLst>
            <pc:docMk/>
            <pc:sldMk cId="1885871503" sldId="307"/>
            <ac:picMk id="19" creationId="{CE06D6DD-7ED0-42DB-95FE-73019B8A8380}"/>
          </ac:picMkLst>
        </pc:picChg>
        <pc:picChg chg="add mod">
          <ac:chgData name="Doty, Erin (edoty@uidaho.edu)" userId="f4770aae-2403-46e7-9442-09c2411bf5fe" providerId="ADAL" clId="{78DFB0C6-3A08-4152-8421-8A97DCE9A1A9}" dt="2019-10-16T22:49:26.746" v="49" actId="1076"/>
          <ac:picMkLst>
            <pc:docMk/>
            <pc:sldMk cId="1885871503" sldId="307"/>
            <ac:picMk id="20" creationId="{83056372-660A-4673-A57E-1F714614845A}"/>
          </ac:picMkLst>
        </pc:picChg>
        <pc:picChg chg="add mod">
          <ac:chgData name="Doty, Erin (edoty@uidaho.edu)" userId="f4770aae-2403-46e7-9442-09c2411bf5fe" providerId="ADAL" clId="{78DFB0C6-3A08-4152-8421-8A97DCE9A1A9}" dt="2019-10-16T22:49:48.861" v="54" actId="1076"/>
          <ac:picMkLst>
            <pc:docMk/>
            <pc:sldMk cId="1885871503" sldId="307"/>
            <ac:picMk id="21" creationId="{42DBA801-8478-49C9-9C79-4B5DA4918727}"/>
          </ac:picMkLst>
        </pc:picChg>
        <pc:picChg chg="add mod">
          <ac:chgData name="Doty, Erin (edoty@uidaho.edu)" userId="f4770aae-2403-46e7-9442-09c2411bf5fe" providerId="ADAL" clId="{78DFB0C6-3A08-4152-8421-8A97DCE9A1A9}" dt="2019-10-16T22:50:14.513" v="59" actId="1076"/>
          <ac:picMkLst>
            <pc:docMk/>
            <pc:sldMk cId="1885871503" sldId="307"/>
            <ac:picMk id="22" creationId="{0955B358-AE17-4C43-A175-C8FF3FF8DB2E}"/>
          </ac:picMkLst>
        </pc:picChg>
        <pc:picChg chg="add mod">
          <ac:chgData name="Doty, Erin (edoty@uidaho.edu)" userId="f4770aae-2403-46e7-9442-09c2411bf5fe" providerId="ADAL" clId="{78DFB0C6-3A08-4152-8421-8A97DCE9A1A9}" dt="2019-10-16T22:50:35.583" v="64" actId="1076"/>
          <ac:picMkLst>
            <pc:docMk/>
            <pc:sldMk cId="1885871503" sldId="307"/>
            <ac:picMk id="24" creationId="{B6E688E0-449D-487C-8E32-9F3516BFF41A}"/>
          </ac:picMkLst>
        </pc:picChg>
        <pc:picChg chg="add mod">
          <ac:chgData name="Doty, Erin (edoty@uidaho.edu)" userId="f4770aae-2403-46e7-9442-09c2411bf5fe" providerId="ADAL" clId="{78DFB0C6-3A08-4152-8421-8A97DCE9A1A9}" dt="2019-10-16T22:50:58.193" v="69" actId="1076"/>
          <ac:picMkLst>
            <pc:docMk/>
            <pc:sldMk cId="1885871503" sldId="307"/>
            <ac:picMk id="25" creationId="{615DF933-6322-4C8E-B1B2-57897FB088B0}"/>
          </ac:picMkLst>
        </pc:picChg>
        <pc:picChg chg="add mod">
          <ac:chgData name="Doty, Erin (edoty@uidaho.edu)" userId="f4770aae-2403-46e7-9442-09c2411bf5fe" providerId="ADAL" clId="{78DFB0C6-3A08-4152-8421-8A97DCE9A1A9}" dt="2019-10-16T22:51:18.426" v="74" actId="1076"/>
          <ac:picMkLst>
            <pc:docMk/>
            <pc:sldMk cId="1885871503" sldId="307"/>
            <ac:picMk id="26" creationId="{7039B6F2-3D6A-4F1D-8D0E-E93065C93F6B}"/>
          </ac:picMkLst>
        </pc:picChg>
        <pc:picChg chg="add mod">
          <ac:chgData name="Doty, Erin (edoty@uidaho.edu)" userId="f4770aae-2403-46e7-9442-09c2411bf5fe" providerId="ADAL" clId="{78DFB0C6-3A08-4152-8421-8A97DCE9A1A9}" dt="2019-10-16T22:51:36.354" v="79" actId="1076"/>
          <ac:picMkLst>
            <pc:docMk/>
            <pc:sldMk cId="1885871503" sldId="307"/>
            <ac:picMk id="27" creationId="{15DB8BC0-A89A-440E-B7C6-0CE74EC8C631}"/>
          </ac:picMkLst>
        </pc:picChg>
        <pc:picChg chg="del">
          <ac:chgData name="Doty, Erin (edoty@uidaho.edu)" userId="f4770aae-2403-46e7-9442-09c2411bf5fe" providerId="ADAL" clId="{78DFB0C6-3A08-4152-8421-8A97DCE9A1A9}" dt="2019-10-16T22:46:44.577" v="10" actId="478"/>
          <ac:picMkLst>
            <pc:docMk/>
            <pc:sldMk cId="1885871503" sldId="307"/>
            <ac:picMk id="39" creationId="{BB8B93DD-9F91-4305-B7F0-71006E77E6F1}"/>
          </ac:picMkLst>
        </pc:picChg>
        <pc:picChg chg="del">
          <ac:chgData name="Doty, Erin (edoty@uidaho.edu)" userId="f4770aae-2403-46e7-9442-09c2411bf5fe" providerId="ADAL" clId="{78DFB0C6-3A08-4152-8421-8A97DCE9A1A9}" dt="2019-10-16T22:47:03.782" v="15" actId="478"/>
          <ac:picMkLst>
            <pc:docMk/>
            <pc:sldMk cId="1885871503" sldId="307"/>
            <ac:picMk id="40" creationId="{96F35405-875E-4D88-AB3C-A69AE912C64B}"/>
          </ac:picMkLst>
        </pc:picChg>
        <pc:picChg chg="del">
          <ac:chgData name="Doty, Erin (edoty@uidaho.edu)" userId="f4770aae-2403-46e7-9442-09c2411bf5fe" providerId="ADAL" clId="{78DFB0C6-3A08-4152-8421-8A97DCE9A1A9}" dt="2019-10-16T22:47:25.746" v="20" actId="478"/>
          <ac:picMkLst>
            <pc:docMk/>
            <pc:sldMk cId="1885871503" sldId="307"/>
            <ac:picMk id="41" creationId="{7F559B46-44CB-446E-819C-9BFB7FF50BE5}"/>
          </ac:picMkLst>
        </pc:picChg>
        <pc:picChg chg="del">
          <ac:chgData name="Doty, Erin (edoty@uidaho.edu)" userId="f4770aae-2403-46e7-9442-09c2411bf5fe" providerId="ADAL" clId="{78DFB0C6-3A08-4152-8421-8A97DCE9A1A9}" dt="2019-10-16T22:47:45.340" v="25" actId="478"/>
          <ac:picMkLst>
            <pc:docMk/>
            <pc:sldMk cId="1885871503" sldId="307"/>
            <ac:picMk id="42" creationId="{7B4ED2AC-295B-4730-8AE0-E2F70A7AFD90}"/>
          </ac:picMkLst>
        </pc:picChg>
        <pc:picChg chg="del">
          <ac:chgData name="Doty, Erin (edoty@uidaho.edu)" userId="f4770aae-2403-46e7-9442-09c2411bf5fe" providerId="ADAL" clId="{78DFB0C6-3A08-4152-8421-8A97DCE9A1A9}" dt="2019-10-16T22:48:09.779" v="30" actId="478"/>
          <ac:picMkLst>
            <pc:docMk/>
            <pc:sldMk cId="1885871503" sldId="307"/>
            <ac:picMk id="43" creationId="{0F116144-76F7-458F-91D5-83D7E7B95D78}"/>
          </ac:picMkLst>
        </pc:picChg>
        <pc:picChg chg="del">
          <ac:chgData name="Doty, Erin (edoty@uidaho.edu)" userId="f4770aae-2403-46e7-9442-09c2411bf5fe" providerId="ADAL" clId="{78DFB0C6-3A08-4152-8421-8A97DCE9A1A9}" dt="2019-10-16T22:48:29.333" v="35" actId="478"/>
          <ac:picMkLst>
            <pc:docMk/>
            <pc:sldMk cId="1885871503" sldId="307"/>
            <ac:picMk id="44" creationId="{B07B0EA4-96F4-4F77-9DFE-3B69740FC290}"/>
          </ac:picMkLst>
        </pc:picChg>
        <pc:picChg chg="del">
          <ac:chgData name="Doty, Erin (edoty@uidaho.edu)" userId="f4770aae-2403-46e7-9442-09c2411bf5fe" providerId="ADAL" clId="{78DFB0C6-3A08-4152-8421-8A97DCE9A1A9}" dt="2019-10-16T22:48:49.283" v="40" actId="478"/>
          <ac:picMkLst>
            <pc:docMk/>
            <pc:sldMk cId="1885871503" sldId="307"/>
            <ac:picMk id="45" creationId="{28038699-CFAB-42DD-BE0B-6B44CE02E6A9}"/>
          </ac:picMkLst>
        </pc:picChg>
        <pc:picChg chg="del">
          <ac:chgData name="Doty, Erin (edoty@uidaho.edu)" userId="f4770aae-2403-46e7-9442-09c2411bf5fe" providerId="ADAL" clId="{78DFB0C6-3A08-4152-8421-8A97DCE9A1A9}" dt="2019-10-16T22:49:09.454" v="45" actId="478"/>
          <ac:picMkLst>
            <pc:docMk/>
            <pc:sldMk cId="1885871503" sldId="307"/>
            <ac:picMk id="46" creationId="{AE519D15-D298-494A-B310-970096998501}"/>
          </ac:picMkLst>
        </pc:picChg>
        <pc:picChg chg="del">
          <ac:chgData name="Doty, Erin (edoty@uidaho.edu)" userId="f4770aae-2403-46e7-9442-09c2411bf5fe" providerId="ADAL" clId="{78DFB0C6-3A08-4152-8421-8A97DCE9A1A9}" dt="2019-10-16T22:49:29.394" v="50" actId="478"/>
          <ac:picMkLst>
            <pc:docMk/>
            <pc:sldMk cId="1885871503" sldId="307"/>
            <ac:picMk id="47" creationId="{2969761E-C774-40A0-8579-EB89F3E281DE}"/>
          </ac:picMkLst>
        </pc:picChg>
        <pc:picChg chg="del">
          <ac:chgData name="Doty, Erin (edoty@uidaho.edu)" userId="f4770aae-2403-46e7-9442-09c2411bf5fe" providerId="ADAL" clId="{78DFB0C6-3A08-4152-8421-8A97DCE9A1A9}" dt="2019-10-16T22:49:53.431" v="55" actId="478"/>
          <ac:picMkLst>
            <pc:docMk/>
            <pc:sldMk cId="1885871503" sldId="307"/>
            <ac:picMk id="48" creationId="{2B33E802-A26F-4A2F-93CA-EC87A8D02F73}"/>
          </ac:picMkLst>
        </pc:picChg>
        <pc:picChg chg="del">
          <ac:chgData name="Doty, Erin (edoty@uidaho.edu)" userId="f4770aae-2403-46e7-9442-09c2411bf5fe" providerId="ADAL" clId="{78DFB0C6-3A08-4152-8421-8A97DCE9A1A9}" dt="2019-10-16T22:50:17.404" v="60" actId="478"/>
          <ac:picMkLst>
            <pc:docMk/>
            <pc:sldMk cId="1885871503" sldId="307"/>
            <ac:picMk id="49" creationId="{B5C5168D-9159-4B02-BCC1-C88E3060EB19}"/>
          </ac:picMkLst>
        </pc:picChg>
        <pc:picChg chg="del">
          <ac:chgData name="Doty, Erin (edoty@uidaho.edu)" userId="f4770aae-2403-46e7-9442-09c2411bf5fe" providerId="ADAL" clId="{78DFB0C6-3A08-4152-8421-8A97DCE9A1A9}" dt="2019-10-16T22:50:37.525" v="65" actId="478"/>
          <ac:picMkLst>
            <pc:docMk/>
            <pc:sldMk cId="1885871503" sldId="307"/>
            <ac:picMk id="50" creationId="{8DAF9DC3-278D-4E83-900F-44E3EE6C5281}"/>
          </ac:picMkLst>
        </pc:picChg>
        <pc:picChg chg="del">
          <ac:chgData name="Doty, Erin (edoty@uidaho.edu)" userId="f4770aae-2403-46e7-9442-09c2411bf5fe" providerId="ADAL" clId="{78DFB0C6-3A08-4152-8421-8A97DCE9A1A9}" dt="2019-10-16T22:51:00.735" v="70" actId="478"/>
          <ac:picMkLst>
            <pc:docMk/>
            <pc:sldMk cId="1885871503" sldId="307"/>
            <ac:picMk id="51" creationId="{5DD73F35-0204-4418-B9EE-FBFBDA1A6BAF}"/>
          </ac:picMkLst>
        </pc:picChg>
        <pc:picChg chg="del">
          <ac:chgData name="Doty, Erin (edoty@uidaho.edu)" userId="f4770aae-2403-46e7-9442-09c2411bf5fe" providerId="ADAL" clId="{78DFB0C6-3A08-4152-8421-8A97DCE9A1A9}" dt="2019-10-16T22:51:20.805" v="75" actId="478"/>
          <ac:picMkLst>
            <pc:docMk/>
            <pc:sldMk cId="1885871503" sldId="307"/>
            <ac:picMk id="52" creationId="{3FF6B48E-6973-448D-BBEC-492275A4B6C3}"/>
          </ac:picMkLst>
        </pc:picChg>
      </pc:sldChg>
      <pc:sldChg chg="addSp delSp modSp delAnim modAnim">
        <pc:chgData name="Doty, Erin (edoty@uidaho.edu)" userId="f4770aae-2403-46e7-9442-09c2411bf5fe" providerId="ADAL" clId="{78DFB0C6-3A08-4152-8421-8A97DCE9A1A9}" dt="2019-10-16T22:53:18.292" v="99" actId="1036"/>
        <pc:sldMkLst>
          <pc:docMk/>
          <pc:sldMk cId="3120515766" sldId="317"/>
        </pc:sldMkLst>
        <pc:picChg chg="add mod">
          <ac:chgData name="Doty, Erin (edoty@uidaho.edu)" userId="f4770aae-2403-46e7-9442-09c2411bf5fe" providerId="ADAL" clId="{78DFB0C6-3A08-4152-8421-8A97DCE9A1A9}" dt="2019-10-16T22:52:07.141" v="84" actId="1076"/>
          <ac:picMkLst>
            <pc:docMk/>
            <pc:sldMk cId="3120515766" sldId="317"/>
            <ac:picMk id="2" creationId="{2E7C8A66-7199-42BD-8132-FBA00F536ABC}"/>
          </ac:picMkLst>
        </pc:picChg>
        <pc:picChg chg="add mod">
          <ac:chgData name="Doty, Erin (edoty@uidaho.edu)" userId="f4770aae-2403-46e7-9442-09c2411bf5fe" providerId="ADAL" clId="{78DFB0C6-3A08-4152-8421-8A97DCE9A1A9}" dt="2019-10-16T22:52:29.756" v="89" actId="1076"/>
          <ac:picMkLst>
            <pc:docMk/>
            <pc:sldMk cId="3120515766" sldId="317"/>
            <ac:picMk id="3" creationId="{29FAF959-57A2-4B1F-927D-F53BD10502AB}"/>
          </ac:picMkLst>
        </pc:picChg>
        <pc:picChg chg="add mod">
          <ac:chgData name="Doty, Erin (edoty@uidaho.edu)" userId="f4770aae-2403-46e7-9442-09c2411bf5fe" providerId="ADAL" clId="{78DFB0C6-3A08-4152-8421-8A97DCE9A1A9}" dt="2019-10-16T22:53:18.292" v="99" actId="1036"/>
          <ac:picMkLst>
            <pc:docMk/>
            <pc:sldMk cId="3120515766" sldId="317"/>
            <ac:picMk id="5" creationId="{FCCD57D1-7561-4123-A4A6-68366C4860B2}"/>
          </ac:picMkLst>
        </pc:picChg>
        <pc:picChg chg="del">
          <ac:chgData name="Doty, Erin (edoty@uidaho.edu)" userId="f4770aae-2403-46e7-9442-09c2411bf5fe" providerId="ADAL" clId="{78DFB0C6-3A08-4152-8421-8A97DCE9A1A9}" dt="2019-10-16T22:51:48.426" v="80" actId="478"/>
          <ac:picMkLst>
            <pc:docMk/>
            <pc:sldMk cId="3120515766" sldId="317"/>
            <ac:picMk id="6" creationId="{DB48A469-EDD0-4557-9D3A-46811C0D073B}"/>
          </ac:picMkLst>
        </pc:picChg>
        <pc:picChg chg="del">
          <ac:chgData name="Doty, Erin (edoty@uidaho.edu)" userId="f4770aae-2403-46e7-9442-09c2411bf5fe" providerId="ADAL" clId="{78DFB0C6-3A08-4152-8421-8A97DCE9A1A9}" dt="2019-10-16T22:52:09.157" v="85" actId="478"/>
          <ac:picMkLst>
            <pc:docMk/>
            <pc:sldMk cId="3120515766" sldId="317"/>
            <ac:picMk id="7" creationId="{AFFCBFA5-2817-4B55-A31F-5B9C39EC1FAB}"/>
          </ac:picMkLst>
        </pc:picChg>
        <pc:picChg chg="del">
          <ac:chgData name="Doty, Erin (edoty@uidaho.edu)" userId="f4770aae-2403-46e7-9442-09c2411bf5fe" providerId="ADAL" clId="{78DFB0C6-3A08-4152-8421-8A97DCE9A1A9}" dt="2019-10-16T22:52:32.910" v="90" actId="478"/>
          <ac:picMkLst>
            <pc:docMk/>
            <pc:sldMk cId="3120515766" sldId="317"/>
            <ac:picMk id="8" creationId="{F6E98C33-BAF7-46A8-80EB-E4BDF5192F02}"/>
          </ac:picMkLst>
        </pc:picChg>
      </pc:sldChg>
      <pc:sldChg chg="addSp delSp modSp delAnim modAnim">
        <pc:chgData name="Doty, Erin (edoty@uidaho.edu)" userId="f4770aae-2403-46e7-9442-09c2411bf5fe" providerId="ADAL" clId="{78DFB0C6-3A08-4152-8421-8A97DCE9A1A9}" dt="2019-10-16T22:53:47.209" v="104" actId="1076"/>
        <pc:sldMkLst>
          <pc:docMk/>
          <pc:sldMk cId="1451226565" sldId="322"/>
        </pc:sldMkLst>
        <pc:picChg chg="add mod">
          <ac:chgData name="Doty, Erin (edoty@uidaho.edu)" userId="f4770aae-2403-46e7-9442-09c2411bf5fe" providerId="ADAL" clId="{78DFB0C6-3A08-4152-8421-8A97DCE9A1A9}" dt="2019-10-16T22:53:47.209" v="104" actId="1076"/>
          <ac:picMkLst>
            <pc:docMk/>
            <pc:sldMk cId="1451226565" sldId="322"/>
            <ac:picMk id="2" creationId="{A0484AF0-987E-45D3-99F5-B1DB67EFEC6C}"/>
          </ac:picMkLst>
        </pc:picChg>
        <pc:picChg chg="del">
          <ac:chgData name="Doty, Erin (edoty@uidaho.edu)" userId="f4770aae-2403-46e7-9442-09c2411bf5fe" providerId="ADAL" clId="{78DFB0C6-3A08-4152-8421-8A97DCE9A1A9}" dt="2019-10-16T22:53:44.741" v="103" actId="478"/>
          <ac:picMkLst>
            <pc:docMk/>
            <pc:sldMk cId="1451226565" sldId="322"/>
            <ac:picMk id="17" creationId="{506A0D55-7A5F-4C6A-A475-32D3C4A1D7ED}"/>
          </ac:picMkLst>
        </pc:picChg>
      </pc:sldChg>
      <pc:sldChg chg="addSp delSp modSp delAnim modAnim">
        <pc:chgData name="Doty, Erin (edoty@uidaho.edu)" userId="f4770aae-2403-46e7-9442-09c2411bf5fe" providerId="ADAL" clId="{78DFB0C6-3A08-4152-8421-8A97DCE9A1A9}" dt="2019-10-16T22:54:15.698" v="109" actId="1076"/>
        <pc:sldMkLst>
          <pc:docMk/>
          <pc:sldMk cId="1382127482" sldId="327"/>
        </pc:sldMkLst>
        <pc:picChg chg="add mod">
          <ac:chgData name="Doty, Erin (edoty@uidaho.edu)" userId="f4770aae-2403-46e7-9442-09c2411bf5fe" providerId="ADAL" clId="{78DFB0C6-3A08-4152-8421-8A97DCE9A1A9}" dt="2019-10-16T22:54:15.698" v="109" actId="1076"/>
          <ac:picMkLst>
            <pc:docMk/>
            <pc:sldMk cId="1382127482" sldId="327"/>
            <ac:picMk id="2" creationId="{FB4DF9C0-06EA-4C15-ABDB-150B512D8FD4}"/>
          </ac:picMkLst>
        </pc:picChg>
        <pc:picChg chg="del">
          <ac:chgData name="Doty, Erin (edoty@uidaho.edu)" userId="f4770aae-2403-46e7-9442-09c2411bf5fe" providerId="ADAL" clId="{78DFB0C6-3A08-4152-8421-8A97DCE9A1A9}" dt="2019-10-16T22:54:11.079" v="108" actId="478"/>
          <ac:picMkLst>
            <pc:docMk/>
            <pc:sldMk cId="1382127482" sldId="327"/>
            <ac:picMk id="17" creationId="{48471A08-F60A-4A25-B7DE-CB1932540526}"/>
          </ac:picMkLst>
        </pc:picChg>
      </pc:sldChg>
      <pc:sldChg chg="addSp delSp modSp delAnim modAnim">
        <pc:chgData name="Doty, Erin (edoty@uidaho.edu)" userId="f4770aae-2403-46e7-9442-09c2411bf5fe" providerId="ADAL" clId="{78DFB0C6-3A08-4152-8421-8A97DCE9A1A9}" dt="2019-10-16T22:54:43.658" v="114" actId="1076"/>
        <pc:sldMkLst>
          <pc:docMk/>
          <pc:sldMk cId="686736436" sldId="329"/>
        </pc:sldMkLst>
        <pc:picChg chg="add mod">
          <ac:chgData name="Doty, Erin (edoty@uidaho.edu)" userId="f4770aae-2403-46e7-9442-09c2411bf5fe" providerId="ADAL" clId="{78DFB0C6-3A08-4152-8421-8A97DCE9A1A9}" dt="2019-10-16T22:54:43.658" v="114" actId="1076"/>
          <ac:picMkLst>
            <pc:docMk/>
            <pc:sldMk cId="686736436" sldId="329"/>
            <ac:picMk id="2" creationId="{07B85BA1-3151-4D06-AC44-E2115148577B}"/>
          </ac:picMkLst>
        </pc:picChg>
        <pc:picChg chg="del">
          <ac:chgData name="Doty, Erin (edoty@uidaho.edu)" userId="f4770aae-2403-46e7-9442-09c2411bf5fe" providerId="ADAL" clId="{78DFB0C6-3A08-4152-8421-8A97DCE9A1A9}" dt="2019-10-16T22:54:39.231" v="113" actId="478"/>
          <ac:picMkLst>
            <pc:docMk/>
            <pc:sldMk cId="686736436" sldId="329"/>
            <ac:picMk id="13" creationId="{121CF5C9-2381-44A8-A05B-E061A0E4D75E}"/>
          </ac:picMkLst>
        </pc:picChg>
      </pc:sldChg>
      <pc:sldChg chg="addSp delSp modSp delAnim modAnim">
        <pc:chgData name="Doty, Erin (edoty@uidaho.edu)" userId="f4770aae-2403-46e7-9442-09c2411bf5fe" providerId="ADAL" clId="{78DFB0C6-3A08-4152-8421-8A97DCE9A1A9}" dt="2019-10-16T22:55:21.724" v="119" actId="1076"/>
        <pc:sldMkLst>
          <pc:docMk/>
          <pc:sldMk cId="1236920822" sldId="385"/>
        </pc:sldMkLst>
        <pc:picChg chg="del">
          <ac:chgData name="Doty, Erin (edoty@uidaho.edu)" userId="f4770aae-2403-46e7-9442-09c2411bf5fe" providerId="ADAL" clId="{78DFB0C6-3A08-4152-8421-8A97DCE9A1A9}" dt="2019-10-16T22:55:19.719" v="118" actId="478"/>
          <ac:picMkLst>
            <pc:docMk/>
            <pc:sldMk cId="1236920822" sldId="385"/>
            <ac:picMk id="2" creationId="{EEE68343-F485-48C5-979D-55E4BFDEBEC1}"/>
          </ac:picMkLst>
        </pc:picChg>
        <pc:picChg chg="add mod">
          <ac:chgData name="Doty, Erin (edoty@uidaho.edu)" userId="f4770aae-2403-46e7-9442-09c2411bf5fe" providerId="ADAL" clId="{78DFB0C6-3A08-4152-8421-8A97DCE9A1A9}" dt="2019-10-16T22:55:21.724" v="119" actId="1076"/>
          <ac:picMkLst>
            <pc:docMk/>
            <pc:sldMk cId="1236920822" sldId="385"/>
            <ac:picMk id="5" creationId="{89C0431B-0353-42BC-A6E2-173DE95F221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E7E0D-B576-4FB8-B1E6-F4C0D3F194FA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13F03-4586-463F-9FF7-21EFDCDEB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8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0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76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9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7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52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9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5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2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9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8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D8EBF-C58D-46FA-A1D0-9D54DC11BA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1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emf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23.png"/><Relationship Id="rId5" Type="http://schemas.openxmlformats.org/officeDocument/2006/relationships/image" Target="../media/image4.emf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17.mp3"/><Relationship Id="rId7" Type="http://schemas.openxmlformats.org/officeDocument/2006/relationships/image" Target="../media/image25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4.emf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p3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7.png"/><Relationship Id="rId5" Type="http://schemas.openxmlformats.org/officeDocument/2006/relationships/image" Target="../media/image4.emf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microsoft.com/office/2007/relationships/media" Target="../media/media7.wav"/><Relationship Id="rId18" Type="http://schemas.openxmlformats.org/officeDocument/2006/relationships/audio" Target="../media/media9.wav"/><Relationship Id="rId26" Type="http://schemas.openxmlformats.org/officeDocument/2006/relationships/audio" Target="../media/media13.wav"/><Relationship Id="rId3" Type="http://schemas.microsoft.com/office/2007/relationships/media" Target="../media/media2.wav"/><Relationship Id="rId21" Type="http://schemas.microsoft.com/office/2007/relationships/media" Target="../media/media11.wav"/><Relationship Id="rId34" Type="http://schemas.openxmlformats.org/officeDocument/2006/relationships/image" Target="../media/image4.emf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17" Type="http://schemas.microsoft.com/office/2007/relationships/media" Target="../media/media9.wav"/><Relationship Id="rId25" Type="http://schemas.microsoft.com/office/2007/relationships/media" Target="../media/media13.wav"/><Relationship Id="rId3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6" Type="http://schemas.openxmlformats.org/officeDocument/2006/relationships/audio" Target="../media/media8.wav"/><Relationship Id="rId20" Type="http://schemas.openxmlformats.org/officeDocument/2006/relationships/audio" Target="../media/media10.wav"/><Relationship Id="rId29" Type="http://schemas.microsoft.com/office/2007/relationships/media" Target="../media/media15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24" Type="http://schemas.openxmlformats.org/officeDocument/2006/relationships/audio" Target="../media/media12.wav"/><Relationship Id="rId32" Type="http://schemas.openxmlformats.org/officeDocument/2006/relationships/audio" Target="../media/media16.wav"/><Relationship Id="rId5" Type="http://schemas.microsoft.com/office/2007/relationships/media" Target="../media/media3.wav"/><Relationship Id="rId15" Type="http://schemas.microsoft.com/office/2007/relationships/media" Target="../media/media8.wav"/><Relationship Id="rId23" Type="http://schemas.microsoft.com/office/2007/relationships/media" Target="../media/media12.wav"/><Relationship Id="rId28" Type="http://schemas.openxmlformats.org/officeDocument/2006/relationships/audio" Target="../media/media14.wav"/><Relationship Id="rId10" Type="http://schemas.openxmlformats.org/officeDocument/2006/relationships/audio" Target="../media/media5.wav"/><Relationship Id="rId19" Type="http://schemas.microsoft.com/office/2007/relationships/media" Target="../media/media10.wav"/><Relationship Id="rId31" Type="http://schemas.microsoft.com/office/2007/relationships/media" Target="../media/media16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audio" Target="../media/media7.wav"/><Relationship Id="rId22" Type="http://schemas.openxmlformats.org/officeDocument/2006/relationships/audio" Target="../media/media11.wav"/><Relationship Id="rId27" Type="http://schemas.microsoft.com/office/2007/relationships/media" Target="../media/media14.wav"/><Relationship Id="rId30" Type="http://schemas.openxmlformats.org/officeDocument/2006/relationships/audio" Target="../media/media15.wav"/><Relationship Id="rId35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media3.wav"/><Relationship Id="rId5" Type="http://schemas.microsoft.com/office/2007/relationships/media" Target="../media/media3.wav"/><Relationship Id="rId4" Type="http://schemas.openxmlformats.org/officeDocument/2006/relationships/audio" Target="../media/media7.wav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media3.wav"/><Relationship Id="rId5" Type="http://schemas.microsoft.com/office/2007/relationships/media" Target="../media/media3.wav"/><Relationship Id="rId4" Type="http://schemas.openxmlformats.org/officeDocument/2006/relationships/audio" Target="../media/media7.wav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5">
            <a:extLst>
              <a:ext uri="{FF2B5EF4-FFF2-40B4-BE49-F238E27FC236}">
                <a16:creationId xmlns:a16="http://schemas.microsoft.com/office/drawing/2014/main" id="{5F4AEACC-9C16-4745-B92E-6F17427C0707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4172391" cy="6858000"/>
          </a:xfrm>
          <a:custGeom>
            <a:avLst/>
            <a:gdLst>
              <a:gd name="connsiteX0" fmla="*/ 0 w 11127100"/>
              <a:gd name="connsiteY0" fmla="*/ 0 h 13717588"/>
              <a:gd name="connsiteX1" fmla="*/ 11127100 w 11127100"/>
              <a:gd name="connsiteY1" fmla="*/ 0 h 13717588"/>
              <a:gd name="connsiteX2" fmla="*/ 8708318 w 11127100"/>
              <a:gd name="connsiteY2" fmla="*/ 13717588 h 13717588"/>
              <a:gd name="connsiteX3" fmla="*/ 0 w 11127100"/>
              <a:gd name="connsiteY3" fmla="*/ 13717588 h 1371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7100" h="13717588">
                <a:moveTo>
                  <a:pt x="0" y="0"/>
                </a:moveTo>
                <a:lnTo>
                  <a:pt x="11127100" y="0"/>
                </a:lnTo>
                <a:lnTo>
                  <a:pt x="8708318" y="13717588"/>
                </a:lnTo>
                <a:lnTo>
                  <a:pt x="0" y="137175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34D998-E8A9-4C43-84AC-493E5AB12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867400"/>
            <a:ext cx="2477381" cy="673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191E7B-2436-41BF-BCB7-AD9DF3E29180}"/>
              </a:ext>
            </a:extLst>
          </p:cNvPr>
          <p:cNvSpPr txBox="1"/>
          <p:nvPr/>
        </p:nvSpPr>
        <p:spPr>
          <a:xfrm>
            <a:off x="3927565" y="2871434"/>
            <a:ext cx="4441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1B300"/>
                </a:solidFill>
                <a:latin typeface="Franklin Gothic Demi" panose="020B0703020102020204" pitchFamily="34" charset="0"/>
              </a:rPr>
              <a:t>LESSON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23E95-298E-4F1D-AF28-3557BE563D99}"/>
              </a:ext>
            </a:extLst>
          </p:cNvPr>
          <p:cNvSpPr txBox="1"/>
          <p:nvPr/>
        </p:nvSpPr>
        <p:spPr>
          <a:xfrm>
            <a:off x="3936276" y="3702431"/>
            <a:ext cx="5085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Franklin Gothic Medium" panose="020B0603020102020204" pitchFamily="34" charset="0"/>
              </a:rPr>
              <a:t>WHAT ARE SOME IMPORTANT FOODBORNE PATHOGENS?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771799-E8EC-4DAF-86DD-F4086B44C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1" y="502064"/>
            <a:ext cx="2812092" cy="29900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D1279A-4F3F-43F8-8F46-B859E8D94777}"/>
              </a:ext>
            </a:extLst>
          </p:cNvPr>
          <p:cNvSpPr txBox="1"/>
          <p:nvPr/>
        </p:nvSpPr>
        <p:spPr>
          <a:xfrm>
            <a:off x="6670765" y="132732"/>
            <a:ext cx="508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4th Edition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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ECS 013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6E93201-0A2D-4E12-AC7E-8249EAC729C1}"/>
              </a:ext>
            </a:extLst>
          </p:cNvPr>
          <p:cNvSpPr txBox="1">
            <a:spLocks/>
          </p:cNvSpPr>
          <p:nvPr/>
        </p:nvSpPr>
        <p:spPr>
          <a:xfrm>
            <a:off x="4649780" y="6492875"/>
            <a:ext cx="456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© University of Idaho Extension—</a:t>
            </a:r>
            <a:r>
              <a:rPr lang="en-US" i="1" dirty="0"/>
              <a:t>Ready, Set, Food Safe </a:t>
            </a:r>
            <a:r>
              <a:rPr lang="en-US" dirty="0"/>
              <a:t>– 4th Edition</a:t>
            </a:r>
          </a:p>
        </p:txBody>
      </p:sp>
    </p:spTree>
    <p:extLst>
      <p:ext uri="{BB962C8B-B14F-4D97-AF65-F5344CB8AC3E}">
        <p14:creationId xmlns:p14="http://schemas.microsoft.com/office/powerpoint/2010/main" val="126584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406588" y="903800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norovirus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4F81234C-29EC-4755-A3CD-91EC8E2C12C8}"/>
              </a:ext>
            </a:extLst>
          </p:cNvPr>
          <p:cNvSpPr txBox="1">
            <a:spLocks/>
          </p:cNvSpPr>
          <p:nvPr/>
        </p:nvSpPr>
        <p:spPr>
          <a:xfrm>
            <a:off x="2428185" y="2228378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Common food sources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3406588" y="1338282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16" name="Picture 5" descr="norwalk virus1">
            <a:extLst>
              <a:ext uri="{FF2B5EF4-FFF2-40B4-BE49-F238E27FC236}">
                <a16:creationId xmlns:a16="http://schemas.microsoft.com/office/drawing/2014/main" id="{FC58A4E6-7377-4646-B134-251DA17A2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3446" y="234902"/>
            <a:ext cx="1338915" cy="1532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Rectangle 3">
            <a:extLst>
              <a:ext uri="{FF2B5EF4-FFF2-40B4-BE49-F238E27FC236}">
                <a16:creationId xmlns:a16="http://schemas.microsoft.com/office/drawing/2014/main" id="{7CF3724F-448E-4A5C-AFF6-6390C11EC320}"/>
              </a:ext>
            </a:extLst>
          </p:cNvPr>
          <p:cNvSpPr txBox="1">
            <a:spLocks/>
          </p:cNvSpPr>
          <p:nvPr/>
        </p:nvSpPr>
        <p:spPr>
          <a:xfrm>
            <a:off x="2428185" y="2690043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Contaminated shellfish, prepared foods contaminated by infected food handlers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60C8D24-7B8D-430E-B6F3-84FD49C7A827}"/>
              </a:ext>
            </a:extLst>
          </p:cNvPr>
          <p:cNvSpPr txBox="1">
            <a:spLocks/>
          </p:cNvSpPr>
          <p:nvPr/>
        </p:nvSpPr>
        <p:spPr>
          <a:xfrm>
            <a:off x="2428185" y="3613373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Control measures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33CBAD47-1EAE-446A-AB67-0B906C95160E}"/>
              </a:ext>
            </a:extLst>
          </p:cNvPr>
          <p:cNvSpPr txBox="1">
            <a:spLocks/>
          </p:cNvSpPr>
          <p:nvPr/>
        </p:nvSpPr>
        <p:spPr>
          <a:xfrm>
            <a:off x="2428185" y="4075038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Good personal hygiene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56545DD1-AE8D-4FB4-A4EA-21625EA57B52}"/>
              </a:ext>
            </a:extLst>
          </p:cNvPr>
          <p:cNvSpPr txBox="1">
            <a:spLocks/>
          </p:cNvSpPr>
          <p:nvPr/>
        </p:nvSpPr>
        <p:spPr>
          <a:xfrm>
            <a:off x="2428185" y="4751116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What happened to the Florida State football team?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D1FE474B-DBB9-496A-AD29-3C62D3BAC4EC}"/>
              </a:ext>
            </a:extLst>
          </p:cNvPr>
          <p:cNvSpPr txBox="1">
            <a:spLocks/>
          </p:cNvSpPr>
          <p:nvPr/>
        </p:nvSpPr>
        <p:spPr>
          <a:xfrm>
            <a:off x="2428185" y="5612274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They were infected with norovirus by the Duke University football team</a:t>
            </a:r>
          </a:p>
        </p:txBody>
      </p:sp>
    </p:spTree>
    <p:extLst>
      <p:ext uri="{BB962C8B-B14F-4D97-AF65-F5344CB8AC3E}">
        <p14:creationId xmlns:p14="http://schemas.microsoft.com/office/powerpoint/2010/main" val="390543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  <p:bldP spid="17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1F8EB883-70C4-40AA-8DD3-B55130CC6327}"/>
              </a:ext>
            </a:extLst>
          </p:cNvPr>
          <p:cNvSpPr txBox="1">
            <a:spLocks/>
          </p:cNvSpPr>
          <p:nvPr/>
        </p:nvSpPr>
        <p:spPr>
          <a:xfrm>
            <a:off x="2013300" y="903800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Campylobacter </a:t>
            </a:r>
            <a:r>
              <a:rPr kumimoji="0" lang="en-US" sz="3600" b="1" i="1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jejuni</a:t>
            </a:r>
            <a:endParaRPr kumimoji="0" lang="en-US" sz="36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2021665" y="1338282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13" name="Picture 3" descr="campy">
            <a:extLst>
              <a:ext uri="{FF2B5EF4-FFF2-40B4-BE49-F238E27FC236}">
                <a16:creationId xmlns:a16="http://schemas.microsoft.com/office/drawing/2014/main" id="{648F38D1-BCC2-479C-84C3-EB40A7C1F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88648" y="2879184"/>
            <a:ext cx="2257425" cy="2257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4" descr="Campylobacter">
            <a:extLst>
              <a:ext uri="{FF2B5EF4-FFF2-40B4-BE49-F238E27FC236}">
                <a16:creationId xmlns:a16="http://schemas.microsoft.com/office/drawing/2014/main" id="{468F2F2F-A6CF-49AF-A501-F97046D27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7123" y="2879184"/>
            <a:ext cx="2078033" cy="2230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5" descr="C">
            <a:extLst>
              <a:ext uri="{FF2B5EF4-FFF2-40B4-BE49-F238E27FC236}">
                <a16:creationId xmlns:a16="http://schemas.microsoft.com/office/drawing/2014/main" id="{F6638E67-00C1-4458-954A-B0973593A6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t="19943" r="22288"/>
          <a:stretch/>
        </p:blipFill>
        <p:spPr bwMode="auto">
          <a:xfrm>
            <a:off x="6502110" y="2879184"/>
            <a:ext cx="2368659" cy="2230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Campylobacter jejuni pronunciation">
            <a:hlinkClick r:id="" action="ppaction://media"/>
            <a:extLst>
              <a:ext uri="{FF2B5EF4-FFF2-40B4-BE49-F238E27FC236}">
                <a16:creationId xmlns:a16="http://schemas.microsoft.com/office/drawing/2014/main" id="{A0484AF0-987E-45D3-99F5-B1DB67EFEC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54359" y="98223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2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406588" y="1019213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Campylobacter </a:t>
            </a:r>
            <a:r>
              <a:rPr kumimoji="0" lang="en-US" sz="3600" b="1" i="1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jejuni</a:t>
            </a:r>
            <a:endParaRPr kumimoji="0" lang="en-US" sz="36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4F81234C-29EC-4755-A3CD-91EC8E2C12C8}"/>
              </a:ext>
            </a:extLst>
          </p:cNvPr>
          <p:cNvSpPr txBox="1">
            <a:spLocks/>
          </p:cNvSpPr>
          <p:nvPr/>
        </p:nvSpPr>
        <p:spPr>
          <a:xfrm>
            <a:off x="2428185" y="2175110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Common food sources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3406588" y="1453695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7CF3724F-448E-4A5C-AFF6-6390C11EC320}"/>
              </a:ext>
            </a:extLst>
          </p:cNvPr>
          <p:cNvSpPr txBox="1">
            <a:spLocks/>
          </p:cNvSpPr>
          <p:nvPr/>
        </p:nvSpPr>
        <p:spPr>
          <a:xfrm>
            <a:off x="2428185" y="2636775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Raw milk, poultry, beef, pork, shellfish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60C8D24-7B8D-430E-B6F3-84FD49C7A827}"/>
              </a:ext>
            </a:extLst>
          </p:cNvPr>
          <p:cNvSpPr txBox="1">
            <a:spLocks/>
          </p:cNvSpPr>
          <p:nvPr/>
        </p:nvSpPr>
        <p:spPr>
          <a:xfrm>
            <a:off x="2428185" y="3122428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Control measures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33CBAD47-1EAE-446A-AB67-0B906C95160E}"/>
              </a:ext>
            </a:extLst>
          </p:cNvPr>
          <p:cNvSpPr txBox="1">
            <a:spLocks/>
          </p:cNvSpPr>
          <p:nvPr/>
        </p:nvSpPr>
        <p:spPr>
          <a:xfrm>
            <a:off x="2428185" y="3584093"/>
            <a:ext cx="6156252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Avoid cross-contamination, cook thoroughly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56545DD1-AE8D-4FB4-A4EA-21625EA57B52}"/>
              </a:ext>
            </a:extLst>
          </p:cNvPr>
          <p:cNvSpPr txBox="1">
            <a:spLocks/>
          </p:cNvSpPr>
          <p:nvPr/>
        </p:nvSpPr>
        <p:spPr>
          <a:xfrm>
            <a:off x="2428185" y="4069746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What food caused an outbreak of </a:t>
            </a:r>
            <a:r>
              <a:rPr lang="en-US" altLang="ko-KR" b="1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Campylobacter</a:t>
            </a: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in the article?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D1FE474B-DBB9-496A-AD29-3C62D3BAC4EC}"/>
              </a:ext>
            </a:extLst>
          </p:cNvPr>
          <p:cNvSpPr txBox="1">
            <a:spLocks/>
          </p:cNvSpPr>
          <p:nvPr/>
        </p:nvSpPr>
        <p:spPr>
          <a:xfrm>
            <a:off x="2428185" y="4930904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Raw milk</a:t>
            </a:r>
          </a:p>
        </p:txBody>
      </p:sp>
      <p:pic>
        <p:nvPicPr>
          <p:cNvPr id="21" name="Picture 4" descr="Campylobacter">
            <a:extLst>
              <a:ext uri="{FF2B5EF4-FFF2-40B4-BE49-F238E27FC236}">
                <a16:creationId xmlns:a16="http://schemas.microsoft.com/office/drawing/2014/main" id="{557A8011-0C0C-4DC6-B5EE-8E8E68D0D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1969" y="399061"/>
            <a:ext cx="1381737" cy="1483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Rectangle 3">
            <a:extLst>
              <a:ext uri="{FF2B5EF4-FFF2-40B4-BE49-F238E27FC236}">
                <a16:creationId xmlns:a16="http://schemas.microsoft.com/office/drawing/2014/main" id="{63840B16-D145-4F9A-A21F-6F32F9B1C06D}"/>
              </a:ext>
            </a:extLst>
          </p:cNvPr>
          <p:cNvSpPr txBox="1">
            <a:spLocks/>
          </p:cNvSpPr>
          <p:nvPr/>
        </p:nvSpPr>
        <p:spPr>
          <a:xfrm>
            <a:off x="2428185" y="5323854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Can raw milk be served in food service establishments?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43705883-AE0C-428B-84EF-9D606A703869}"/>
              </a:ext>
            </a:extLst>
          </p:cNvPr>
          <p:cNvSpPr txBox="1">
            <a:spLocks/>
          </p:cNvSpPr>
          <p:nvPr/>
        </p:nvSpPr>
        <p:spPr>
          <a:xfrm>
            <a:off x="2428185" y="6174838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85951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  <p:bldP spid="17" grpId="0"/>
      <p:bldP spid="19" grpId="0"/>
      <p:bldP spid="20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406588" y="1019213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Campylobacter </a:t>
            </a:r>
            <a:r>
              <a:rPr kumimoji="0" lang="en-US" sz="3600" b="1" i="1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jejuni</a:t>
            </a:r>
            <a:endParaRPr kumimoji="0" lang="en-US" sz="36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3406588" y="1453695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7CF3724F-448E-4A5C-AFF6-6390C11EC320}"/>
              </a:ext>
            </a:extLst>
          </p:cNvPr>
          <p:cNvSpPr txBox="1">
            <a:spLocks/>
          </p:cNvSpPr>
          <p:nvPr/>
        </p:nvSpPr>
        <p:spPr>
          <a:xfrm>
            <a:off x="1861978" y="2836650"/>
            <a:ext cx="3379144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In food service, only pasteurized milk can be served</a:t>
            </a:r>
          </a:p>
        </p:txBody>
      </p:sp>
      <p:pic>
        <p:nvPicPr>
          <p:cNvPr id="21" name="Picture 4" descr="Campylobacter">
            <a:extLst>
              <a:ext uri="{FF2B5EF4-FFF2-40B4-BE49-F238E27FC236}">
                <a16:creationId xmlns:a16="http://schemas.microsoft.com/office/drawing/2014/main" id="{557A8011-0C0C-4DC6-B5EE-8E8E68D0D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1969" y="399061"/>
            <a:ext cx="1381737" cy="1483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Rectangle 3">
            <a:extLst>
              <a:ext uri="{FF2B5EF4-FFF2-40B4-BE49-F238E27FC236}">
                <a16:creationId xmlns:a16="http://schemas.microsoft.com/office/drawing/2014/main" id="{9976E54F-0C49-4279-B0B2-629A60A8CB1B}"/>
              </a:ext>
            </a:extLst>
          </p:cNvPr>
          <p:cNvSpPr txBox="1">
            <a:spLocks/>
          </p:cNvSpPr>
          <p:nvPr/>
        </p:nvSpPr>
        <p:spPr>
          <a:xfrm>
            <a:off x="1869032" y="4021602"/>
            <a:ext cx="3077920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Pasteurization is the heating of milk to destroy vegetative pathogenic bacteria</a:t>
            </a:r>
          </a:p>
        </p:txBody>
      </p:sp>
      <p:pic>
        <p:nvPicPr>
          <p:cNvPr id="25" name="Picture 2" descr="http://www.marlerblog.com/image(2).jpeg">
            <a:extLst>
              <a:ext uri="{FF2B5EF4-FFF2-40B4-BE49-F238E27FC236}">
                <a16:creationId xmlns:a16="http://schemas.microsoft.com/office/drawing/2014/main" id="{DD68AB4C-A5EF-4D70-BACD-F925BFFEF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940" y="2836650"/>
            <a:ext cx="3666581" cy="26545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89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salmonella">
            <a:extLst>
              <a:ext uri="{FF2B5EF4-FFF2-40B4-BE49-F238E27FC236}">
                <a16:creationId xmlns:a16="http://schemas.microsoft.com/office/drawing/2014/main" id="{F01CACD4-6235-4D63-9828-1BBF46AA4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0435" y="2883248"/>
            <a:ext cx="2257425" cy="2257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1F8EB883-70C4-40AA-8DD3-B55130CC6327}"/>
              </a:ext>
            </a:extLst>
          </p:cNvPr>
          <p:cNvSpPr txBox="1">
            <a:spLocks/>
          </p:cNvSpPr>
          <p:nvPr/>
        </p:nvSpPr>
        <p:spPr>
          <a:xfrm>
            <a:off x="2013300" y="903800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Salmonella</a:t>
            </a:r>
            <a:r>
              <a:rPr kumimoji="0" lang="en-US" sz="3600" b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 species</a:t>
            </a:r>
            <a:endParaRPr kumimoji="0" lang="en-US" sz="36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2021665" y="1338282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19" name="Picture 4" descr="salmonella">
            <a:extLst>
              <a:ext uri="{FF2B5EF4-FFF2-40B4-BE49-F238E27FC236}">
                <a16:creationId xmlns:a16="http://schemas.microsoft.com/office/drawing/2014/main" id="{D20BAF57-2F4E-4EBA-B453-032826CA13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r="25000"/>
          <a:stretch/>
        </p:blipFill>
        <p:spPr bwMode="auto">
          <a:xfrm>
            <a:off x="4364485" y="2883249"/>
            <a:ext cx="2257426" cy="2257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8" descr="salmonella typhimurisum2">
            <a:extLst>
              <a:ext uri="{FF2B5EF4-FFF2-40B4-BE49-F238E27FC236}">
                <a16:creationId xmlns:a16="http://schemas.microsoft.com/office/drawing/2014/main" id="{4977D3EA-0436-4F57-906D-C8AE349931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4052" r="11597"/>
          <a:stretch/>
        </p:blipFill>
        <p:spPr bwMode="auto">
          <a:xfrm>
            <a:off x="1824689" y="2885714"/>
            <a:ext cx="2461273" cy="2257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36291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406588" y="1019213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Salmonella </a:t>
            </a:r>
            <a:r>
              <a:rPr kumimoji="0" lang="en-US" sz="3600" b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species</a:t>
            </a:r>
            <a:endParaRPr kumimoji="0" lang="en-US" sz="36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4F81234C-29EC-4755-A3CD-91EC8E2C12C8}"/>
              </a:ext>
            </a:extLst>
          </p:cNvPr>
          <p:cNvSpPr txBox="1">
            <a:spLocks/>
          </p:cNvSpPr>
          <p:nvPr/>
        </p:nvSpPr>
        <p:spPr>
          <a:xfrm>
            <a:off x="2428185" y="2175110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Common food sources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3406588" y="1453695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7CF3724F-448E-4A5C-AFF6-6390C11EC320}"/>
              </a:ext>
            </a:extLst>
          </p:cNvPr>
          <p:cNvSpPr txBox="1">
            <a:spLocks/>
          </p:cNvSpPr>
          <p:nvPr/>
        </p:nvSpPr>
        <p:spPr>
          <a:xfrm>
            <a:off x="2428185" y="2636775"/>
            <a:ext cx="6156252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Poultry, eggs, meat, raw milk, fresh produce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60C8D24-7B8D-430E-B6F3-84FD49C7A827}"/>
              </a:ext>
            </a:extLst>
          </p:cNvPr>
          <p:cNvSpPr txBox="1">
            <a:spLocks/>
          </p:cNvSpPr>
          <p:nvPr/>
        </p:nvSpPr>
        <p:spPr>
          <a:xfrm>
            <a:off x="2428185" y="3122428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Control measures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33CBAD47-1EAE-446A-AB67-0B906C95160E}"/>
              </a:ext>
            </a:extLst>
          </p:cNvPr>
          <p:cNvSpPr txBox="1">
            <a:spLocks/>
          </p:cNvSpPr>
          <p:nvPr/>
        </p:nvSpPr>
        <p:spPr>
          <a:xfrm>
            <a:off x="2428185" y="3584093"/>
            <a:ext cx="6156252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Avoid cross-contamination, cook thoroughly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56545DD1-AE8D-4FB4-A4EA-21625EA57B52}"/>
              </a:ext>
            </a:extLst>
          </p:cNvPr>
          <p:cNvSpPr txBox="1">
            <a:spLocks/>
          </p:cNvSpPr>
          <p:nvPr/>
        </p:nvSpPr>
        <p:spPr>
          <a:xfrm>
            <a:off x="2428185" y="4069746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What long-term problems continue to plague Jennifer Thompson as a result of </a:t>
            </a:r>
            <a:r>
              <a:rPr lang="en-US" altLang="ko-KR" b="1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Salmonella</a:t>
            </a: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infection from ice cream?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D1FE474B-DBB9-496A-AD29-3C62D3BAC4EC}"/>
              </a:ext>
            </a:extLst>
          </p:cNvPr>
          <p:cNvSpPr txBox="1">
            <a:spLocks/>
          </p:cNvSpPr>
          <p:nvPr/>
        </p:nvSpPr>
        <p:spPr>
          <a:xfrm>
            <a:off x="2428185" y="5721018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Arthritis and gastrointestinal tract problems</a:t>
            </a:r>
          </a:p>
        </p:txBody>
      </p:sp>
      <p:pic>
        <p:nvPicPr>
          <p:cNvPr id="24" name="Picture 9" descr="salmonella typhimurisum2">
            <a:extLst>
              <a:ext uri="{FF2B5EF4-FFF2-40B4-BE49-F238E27FC236}">
                <a16:creationId xmlns:a16="http://schemas.microsoft.com/office/drawing/2014/main" id="{DE79C0A3-316B-4F3B-A5BC-42948C3190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29617" t="23141" r="14076"/>
          <a:stretch/>
        </p:blipFill>
        <p:spPr bwMode="auto">
          <a:xfrm>
            <a:off x="1839946" y="462646"/>
            <a:ext cx="1392663" cy="1470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3968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  <p:bldP spid="17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EcoliO157H7_sm">
            <a:extLst>
              <a:ext uri="{FF2B5EF4-FFF2-40B4-BE49-F238E27FC236}">
                <a16:creationId xmlns:a16="http://schemas.microsoft.com/office/drawing/2014/main" id="{F5AC97F3-1F17-4A36-8661-0C25C9DF49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t="6580" b="5350"/>
          <a:stretch/>
        </p:blipFill>
        <p:spPr bwMode="auto">
          <a:xfrm>
            <a:off x="1824197" y="2883248"/>
            <a:ext cx="2449338" cy="2411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5" descr="ecoli O157H7 biofilm">
            <a:extLst>
              <a:ext uri="{FF2B5EF4-FFF2-40B4-BE49-F238E27FC236}">
                <a16:creationId xmlns:a16="http://schemas.microsoft.com/office/drawing/2014/main" id="{41E8E53E-7F0F-4830-ABF8-E8EA79EF8A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r="7782" b="1486"/>
          <a:stretch/>
        </p:blipFill>
        <p:spPr bwMode="auto">
          <a:xfrm>
            <a:off x="6696076" y="2883248"/>
            <a:ext cx="2257426" cy="2411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4" descr="E coli O157H7">
            <a:extLst>
              <a:ext uri="{FF2B5EF4-FFF2-40B4-BE49-F238E27FC236}">
                <a16:creationId xmlns:a16="http://schemas.microsoft.com/office/drawing/2014/main" id="{43D24469-DF13-40AC-8141-DC1619F33B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/>
          <a:srcRect r="2" b="21472"/>
          <a:stretch/>
        </p:blipFill>
        <p:spPr bwMode="auto">
          <a:xfrm>
            <a:off x="4360127" y="2883249"/>
            <a:ext cx="2249357" cy="2411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1F8EB883-70C4-40AA-8DD3-B55130CC6327}"/>
              </a:ext>
            </a:extLst>
          </p:cNvPr>
          <p:cNvSpPr txBox="1">
            <a:spLocks/>
          </p:cNvSpPr>
          <p:nvPr/>
        </p:nvSpPr>
        <p:spPr>
          <a:xfrm>
            <a:off x="2013300" y="903800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Escherichia coli (E. coli) </a:t>
            </a:r>
            <a:r>
              <a:rPr kumimoji="0" lang="en-US" sz="3200" b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0157:h7</a:t>
            </a:r>
            <a:endParaRPr kumimoji="0" lang="en-US" sz="32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2021665" y="1338282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2" name="Escherichia coli pronunciation1">
            <a:hlinkClick r:id="" action="ppaction://media"/>
            <a:extLst>
              <a:ext uri="{FF2B5EF4-FFF2-40B4-BE49-F238E27FC236}">
                <a16:creationId xmlns:a16="http://schemas.microsoft.com/office/drawing/2014/main" id="{FB4DF9C0-06EA-4C15-ABDB-150B512D8F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47342" y="141389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2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406588" y="1019213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e. Coli </a:t>
            </a:r>
            <a:r>
              <a:rPr kumimoji="0" lang="en-US" sz="3600" b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0157:h7</a:t>
            </a:r>
            <a:endParaRPr kumimoji="0" lang="en-US" sz="36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4F81234C-29EC-4755-A3CD-91EC8E2C12C8}"/>
              </a:ext>
            </a:extLst>
          </p:cNvPr>
          <p:cNvSpPr txBox="1">
            <a:spLocks/>
          </p:cNvSpPr>
          <p:nvPr/>
        </p:nvSpPr>
        <p:spPr>
          <a:xfrm>
            <a:off x="2081952" y="2175110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Some food sources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3406588" y="1453695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7CF3724F-448E-4A5C-AFF6-6390C11EC320}"/>
              </a:ext>
            </a:extLst>
          </p:cNvPr>
          <p:cNvSpPr txBox="1">
            <a:spLocks/>
          </p:cNvSpPr>
          <p:nvPr/>
        </p:nvSpPr>
        <p:spPr>
          <a:xfrm>
            <a:off x="2081952" y="2547995"/>
            <a:ext cx="6156252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Raw and undercooked ground beef, lettuce, unpasteurized apple juice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60C8D24-7B8D-430E-B6F3-84FD49C7A827}"/>
              </a:ext>
            </a:extLst>
          </p:cNvPr>
          <p:cNvSpPr txBox="1">
            <a:spLocks/>
          </p:cNvSpPr>
          <p:nvPr/>
        </p:nvSpPr>
        <p:spPr>
          <a:xfrm>
            <a:off x="2081952" y="3353247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Control measures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33CBAD47-1EAE-446A-AB67-0B906C95160E}"/>
              </a:ext>
            </a:extLst>
          </p:cNvPr>
          <p:cNvSpPr txBox="1">
            <a:spLocks/>
          </p:cNvSpPr>
          <p:nvPr/>
        </p:nvSpPr>
        <p:spPr>
          <a:xfrm>
            <a:off x="2081952" y="3752766"/>
            <a:ext cx="6156252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Avoid cross-contamination, cook thoroughly (ground beef to </a:t>
            </a: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155° F for 15 seconds)</a:t>
            </a:r>
            <a:endParaRPr lang="en-US" altLang="ko-KR" sz="2400" noProof="1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56545DD1-AE8D-4FB4-A4EA-21625EA57B52}"/>
              </a:ext>
            </a:extLst>
          </p:cNvPr>
          <p:cNvSpPr txBox="1">
            <a:spLocks/>
          </p:cNvSpPr>
          <p:nvPr/>
        </p:nvSpPr>
        <p:spPr>
          <a:xfrm>
            <a:off x="2081952" y="4593529"/>
            <a:ext cx="6680308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How did 16-year-old Angela contract </a:t>
            </a:r>
            <a:r>
              <a:rPr lang="en-US" altLang="ko-KR" b="1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E. coli</a:t>
            </a: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D1FE474B-DBB9-496A-AD29-3C62D3BAC4EC}"/>
              </a:ext>
            </a:extLst>
          </p:cNvPr>
          <p:cNvSpPr txBox="1">
            <a:spLocks/>
          </p:cNvSpPr>
          <p:nvPr/>
        </p:nvSpPr>
        <p:spPr>
          <a:xfrm>
            <a:off x="2081952" y="5909673"/>
            <a:ext cx="6680308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27 days</a:t>
            </a:r>
          </a:p>
        </p:txBody>
      </p:sp>
      <p:pic>
        <p:nvPicPr>
          <p:cNvPr id="16" name="Picture 5" descr="ecoli O157H7 biofilm">
            <a:extLst>
              <a:ext uri="{FF2B5EF4-FFF2-40B4-BE49-F238E27FC236}">
                <a16:creationId xmlns:a16="http://schemas.microsoft.com/office/drawing/2014/main" id="{AC411931-FCFF-4D9E-B44E-39F1C970DC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r="33146" b="29426"/>
          <a:stretch/>
        </p:blipFill>
        <p:spPr bwMode="auto">
          <a:xfrm>
            <a:off x="1836572" y="438658"/>
            <a:ext cx="1392663" cy="1470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Rectangle 3">
            <a:extLst>
              <a:ext uri="{FF2B5EF4-FFF2-40B4-BE49-F238E27FC236}">
                <a16:creationId xmlns:a16="http://schemas.microsoft.com/office/drawing/2014/main" id="{E9A75930-6151-4A75-A399-51114C05AC6B}"/>
              </a:ext>
            </a:extLst>
          </p:cNvPr>
          <p:cNvSpPr txBox="1">
            <a:spLocks/>
          </p:cNvSpPr>
          <p:nvPr/>
        </p:nvSpPr>
        <p:spPr>
          <a:xfrm>
            <a:off x="2081952" y="5507582"/>
            <a:ext cx="6680308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How long was she in the hospital?</a:t>
            </a:r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7808A7F9-F461-4F8B-8731-400CBFB444B5}"/>
              </a:ext>
            </a:extLst>
          </p:cNvPr>
          <p:cNvSpPr txBox="1">
            <a:spLocks/>
          </p:cNvSpPr>
          <p:nvPr/>
        </p:nvSpPr>
        <p:spPr>
          <a:xfrm>
            <a:off x="2081952" y="4993049"/>
            <a:ext cx="6680308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Caesar salad served at summer drill-team camp</a:t>
            </a:r>
          </a:p>
        </p:txBody>
      </p:sp>
    </p:spTree>
    <p:extLst>
      <p:ext uri="{BB962C8B-B14F-4D97-AF65-F5344CB8AC3E}">
        <p14:creationId xmlns:p14="http://schemas.microsoft.com/office/powerpoint/2010/main" val="257588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  <p:bldP spid="17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C botulinum">
            <a:extLst>
              <a:ext uri="{FF2B5EF4-FFF2-40B4-BE49-F238E27FC236}">
                <a16:creationId xmlns:a16="http://schemas.microsoft.com/office/drawing/2014/main" id="{3252701D-F374-4EE5-9DF5-9088D717B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7265" y="2743907"/>
            <a:ext cx="2359312" cy="2359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1F8EB883-70C4-40AA-8DD3-B55130CC6327}"/>
              </a:ext>
            </a:extLst>
          </p:cNvPr>
          <p:cNvSpPr txBox="1">
            <a:spLocks/>
          </p:cNvSpPr>
          <p:nvPr/>
        </p:nvSpPr>
        <p:spPr>
          <a:xfrm>
            <a:off x="2013300" y="903800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Clostridium botulinum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2021665" y="1338282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20" name="Picture 4" descr="clostridium botulinum">
            <a:extLst>
              <a:ext uri="{FF2B5EF4-FFF2-40B4-BE49-F238E27FC236}">
                <a16:creationId xmlns:a16="http://schemas.microsoft.com/office/drawing/2014/main" id="{E9152C98-3E68-43EC-BD35-26B785D30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6700" y="2724391"/>
            <a:ext cx="2359313" cy="2359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Picture 5" descr="C botulinum-cellsavlive">
            <a:extLst>
              <a:ext uri="{FF2B5EF4-FFF2-40B4-BE49-F238E27FC236}">
                <a16:creationId xmlns:a16="http://schemas.microsoft.com/office/drawing/2014/main" id="{B3F84523-8E0D-46DA-8660-6B8838900A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/>
          <a:srcRect l="-1" r="30564"/>
          <a:stretch/>
        </p:blipFill>
        <p:spPr bwMode="auto">
          <a:xfrm>
            <a:off x="6657427" y="2724391"/>
            <a:ext cx="2342796" cy="2378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Clostridium botulinum pronunciation">
            <a:hlinkClick r:id="" action="ppaction://media"/>
            <a:extLst>
              <a:ext uri="{FF2B5EF4-FFF2-40B4-BE49-F238E27FC236}">
                <a16:creationId xmlns:a16="http://schemas.microsoft.com/office/drawing/2014/main" id="{07B85BA1-3151-4D06-AC44-E211514857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18518" y="979478"/>
            <a:ext cx="310307" cy="31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3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3406588" y="1019213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Clostridium botulinum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4F81234C-29EC-4755-A3CD-91EC8E2C12C8}"/>
              </a:ext>
            </a:extLst>
          </p:cNvPr>
          <p:cNvSpPr txBox="1">
            <a:spLocks/>
          </p:cNvSpPr>
          <p:nvPr/>
        </p:nvSpPr>
        <p:spPr>
          <a:xfrm>
            <a:off x="2081952" y="2175110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Some food sources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3406588" y="1453695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7CF3724F-448E-4A5C-AFF6-6390C11EC320}"/>
              </a:ext>
            </a:extLst>
          </p:cNvPr>
          <p:cNvSpPr txBox="1">
            <a:spLocks/>
          </p:cNvSpPr>
          <p:nvPr/>
        </p:nvSpPr>
        <p:spPr>
          <a:xfrm>
            <a:off x="2081952" y="2547995"/>
            <a:ext cx="6156252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Improperly home-canned, low-acid food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Improperly stored low-acid foods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60C8D24-7B8D-430E-B6F3-84FD49C7A827}"/>
              </a:ext>
            </a:extLst>
          </p:cNvPr>
          <p:cNvSpPr txBox="1">
            <a:spLocks/>
          </p:cNvSpPr>
          <p:nvPr/>
        </p:nvSpPr>
        <p:spPr>
          <a:xfrm>
            <a:off x="2081952" y="3353247"/>
            <a:ext cx="5797569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Control measures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33CBAD47-1EAE-446A-AB67-0B906C95160E}"/>
              </a:ext>
            </a:extLst>
          </p:cNvPr>
          <p:cNvSpPr txBox="1">
            <a:spLocks/>
          </p:cNvSpPr>
          <p:nvPr/>
        </p:nvSpPr>
        <p:spPr>
          <a:xfrm>
            <a:off x="2081952" y="3752766"/>
            <a:ext cx="6156252" cy="1515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Proper canning; home-canned food may not be used in foodservice</a:t>
            </a:r>
          </a:p>
          <a:p>
            <a:pPr>
              <a:spcBef>
                <a:spcPts val="0"/>
              </a:spcBef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Adequate cooling of low-acid foods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D1FE474B-DBB9-496A-AD29-3C62D3BAC4EC}"/>
              </a:ext>
            </a:extLst>
          </p:cNvPr>
          <p:cNvSpPr txBox="1">
            <a:spLocks/>
          </p:cNvSpPr>
          <p:nvPr/>
        </p:nvSpPr>
        <p:spPr>
          <a:xfrm>
            <a:off x="2079711" y="5632263"/>
            <a:ext cx="6898826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4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Frozen chili that had been held at warm temperatures during storage by a food salvage store</a:t>
            </a:r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E9A75930-6151-4A75-A399-51114C05AC6B}"/>
              </a:ext>
            </a:extLst>
          </p:cNvPr>
          <p:cNvSpPr txBox="1">
            <a:spLocks/>
          </p:cNvSpPr>
          <p:nvPr/>
        </p:nvSpPr>
        <p:spPr>
          <a:xfrm>
            <a:off x="2081952" y="4827011"/>
            <a:ext cx="6680308" cy="46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b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What was the source of botulism contracted by church supper attendees?</a:t>
            </a:r>
          </a:p>
        </p:txBody>
      </p:sp>
      <p:pic>
        <p:nvPicPr>
          <p:cNvPr id="23" name="Picture 5" descr="C botulinum-cellsavlive">
            <a:extLst>
              <a:ext uri="{FF2B5EF4-FFF2-40B4-BE49-F238E27FC236}">
                <a16:creationId xmlns:a16="http://schemas.microsoft.com/office/drawing/2014/main" id="{C838B13B-ED3D-4362-A5C8-9C28DE870E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-1" r="30564"/>
          <a:stretch/>
        </p:blipFill>
        <p:spPr bwMode="auto">
          <a:xfrm>
            <a:off x="1784917" y="510208"/>
            <a:ext cx="1495973" cy="1518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537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  <p:bldP spid="17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316C958-E190-44D2-AB1E-CACFA6E87F83}"/>
              </a:ext>
            </a:extLst>
          </p:cNvPr>
          <p:cNvSpPr/>
          <p:nvPr/>
        </p:nvSpPr>
        <p:spPr>
          <a:xfrm rot="5400000">
            <a:off x="4534809" y="-209617"/>
            <a:ext cx="74379" cy="9143999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F0BC25-D99D-4347-8F52-5A1486D1EB33}"/>
              </a:ext>
            </a:extLst>
          </p:cNvPr>
          <p:cNvSpPr/>
          <p:nvPr/>
        </p:nvSpPr>
        <p:spPr>
          <a:xfrm rot="5400000">
            <a:off x="3677127" y="-1201809"/>
            <a:ext cx="1789744" cy="914400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2" descr="https://www.millcreekvet.com/common-pet-toxins/">
            <a:extLst>
              <a:ext uri="{FF2B5EF4-FFF2-40B4-BE49-F238E27FC236}">
                <a16:creationId xmlns:a16="http://schemas.microsoft.com/office/drawing/2014/main" id="{3ECDC4A9-EAB3-47D4-9970-135751114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70" b="89844" l="5762" r="91797">
                        <a14:foregroundMark x1="48633" y1="16797" x2="51074" y2="80762"/>
                        <a14:foregroundMark x1="50781" y1="20215" x2="83789" y2="80469"/>
                        <a14:foregroundMark x1="44531" y1="46582" x2="54199" y2="46875"/>
                        <a14:foregroundMark x1="37402" y1="61523" x2="40820" y2="61816"/>
                        <a14:foregroundMark x1="61035" y1="61523" x2="61035" y2="61523"/>
                        <a14:foregroundMark x1="62891" y1="73633" x2="62891" y2="73633"/>
                        <a14:foregroundMark x1="91797" y1="78320" x2="91797" y2="78320"/>
                        <a14:foregroundMark x1="5762" y1="73633" x2="5762" y2="73633"/>
                        <a14:foregroundMark x1="48047" y1="9570" x2="48047" y2="95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424" y="2047267"/>
            <a:ext cx="2800976" cy="280097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6212252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Cause of foodborne illness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242" y="4653225"/>
            <a:ext cx="3667825" cy="3366760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dirty="0">
                <a:solidFill>
                  <a:srgbClr val="D22630"/>
                </a:solidFill>
                <a:latin typeface="Franklin Gothic Demi" panose="020B07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INFECTION</a:t>
            </a:r>
            <a:endParaRPr lang="en-US" altLang="ko-KR" dirty="0">
              <a:solidFill>
                <a:srgbClr val="D22630"/>
              </a:solidFill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Ingested pathogen cells grow in the gastrointestinal tract</a:t>
            </a:r>
          </a:p>
        </p:txBody>
      </p:sp>
      <p:pic>
        <p:nvPicPr>
          <p:cNvPr id="1028" name="Picture 4" descr="Salmonella typhimurium&#10;https://www.britannica.com/science/salmonellosis">
            <a:extLst>
              <a:ext uri="{FF2B5EF4-FFF2-40B4-BE49-F238E27FC236}">
                <a16:creationId xmlns:a16="http://schemas.microsoft.com/office/drawing/2014/main" id="{66F9AD25-487A-4BC6-9B48-0D2D9D8584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8" t="2321" r="-153"/>
          <a:stretch/>
        </p:blipFill>
        <p:spPr bwMode="auto">
          <a:xfrm>
            <a:off x="1127151" y="2261586"/>
            <a:ext cx="2876008" cy="227638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7406E1A6-D37B-485B-B289-793B1AA7F0A2}"/>
              </a:ext>
            </a:extLst>
          </p:cNvPr>
          <p:cNvSpPr txBox="1">
            <a:spLocks/>
          </p:cNvSpPr>
          <p:nvPr/>
        </p:nvSpPr>
        <p:spPr>
          <a:xfrm>
            <a:off x="3077758" y="4254211"/>
            <a:ext cx="925401" cy="36984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cap="none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Encyclopedia Britannica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BF2D880A-8C79-4F92-9422-8C794486E2C3}"/>
              </a:ext>
            </a:extLst>
          </p:cNvPr>
          <p:cNvSpPr txBox="1">
            <a:spLocks/>
          </p:cNvSpPr>
          <p:nvPr/>
        </p:nvSpPr>
        <p:spPr>
          <a:xfrm>
            <a:off x="4862978" y="4653660"/>
            <a:ext cx="3667824" cy="3908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22630"/>
              </a:buClr>
              <a:buNone/>
            </a:pPr>
            <a:r>
              <a:rPr lang="en-US" altLang="ko-KR" dirty="0">
                <a:solidFill>
                  <a:srgbClr val="D22630"/>
                </a:solidFill>
                <a:latin typeface="Franklin Gothic Demi" panose="020B07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TOXIN</a:t>
            </a:r>
            <a:endParaRPr lang="en-US" altLang="ko-KR" dirty="0">
              <a:solidFill>
                <a:srgbClr val="D22630"/>
              </a:solidFill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marL="0" indent="0" algn="ctr">
              <a:buClr>
                <a:srgbClr val="D22630"/>
              </a:buClr>
              <a:buNone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Pathogen produces a toxin in food that is consumed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EC70CAE-15D8-453E-AEF0-723A22EC1FDF}"/>
              </a:ext>
            </a:extLst>
          </p:cNvPr>
          <p:cNvSpPr txBox="1">
            <a:spLocks/>
          </p:cNvSpPr>
          <p:nvPr/>
        </p:nvSpPr>
        <p:spPr>
          <a:xfrm>
            <a:off x="6889328" y="4265060"/>
            <a:ext cx="925401" cy="36984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cap="none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Mill Creak Animal Hospital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725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6212252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Pathogens that are cause for exclusion from work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0E2ABF3C-5AB1-42B8-ADEE-F5C5FC695FB1}"/>
              </a:ext>
            </a:extLst>
          </p:cNvPr>
          <p:cNvSpPr txBox="1">
            <a:spLocks/>
          </p:cNvSpPr>
          <p:nvPr/>
        </p:nvSpPr>
        <p:spPr>
          <a:xfrm>
            <a:off x="656074" y="2104935"/>
            <a:ext cx="7085846" cy="1108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The </a:t>
            </a:r>
            <a:r>
              <a:rPr lang="en-US" altLang="ko-KR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Idaho Food Code</a:t>
            </a: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requires food employees must be excluded from a food service establishment if they are infected with:</a:t>
            </a: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Salmonella typhi</a:t>
            </a: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Shigella</a:t>
            </a:r>
            <a:endParaRPr lang="en-US" altLang="ko-KR" sz="2800" noProof="1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E. coli</a:t>
            </a:r>
            <a:r>
              <a:rPr lang="en-US" altLang="ko-KR" sz="28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– Shiga toxin type</a:t>
            </a: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Hepatitis A virus</a:t>
            </a:r>
            <a:endParaRPr lang="en-US" altLang="ko-KR" sz="2800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Norovirus</a:t>
            </a:r>
          </a:p>
        </p:txBody>
      </p:sp>
      <p:pic>
        <p:nvPicPr>
          <p:cNvPr id="21" name="Picture 4" descr="Do Not Work If Ill">
            <a:extLst>
              <a:ext uri="{FF2B5EF4-FFF2-40B4-BE49-F238E27FC236}">
                <a16:creationId xmlns:a16="http://schemas.microsoft.com/office/drawing/2014/main" id="{4459C56B-62AD-4CF3-B070-05D559E2F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780" y="3552305"/>
            <a:ext cx="2645138" cy="2770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Shigella pronunciation">
            <a:hlinkClick r:id="" action="ppaction://media"/>
            <a:extLst>
              <a:ext uri="{FF2B5EF4-FFF2-40B4-BE49-F238E27FC236}">
                <a16:creationId xmlns:a16="http://schemas.microsoft.com/office/drawing/2014/main" id="{EB2E46E8-1290-4B71-9507-062DDD3E86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805285" y="4183507"/>
            <a:ext cx="304800" cy="304800"/>
          </a:xfrm>
          <a:prstGeom prst="rect">
            <a:avLst/>
          </a:prstGeom>
        </p:spPr>
      </p:pic>
      <p:pic>
        <p:nvPicPr>
          <p:cNvPr id="5" name="Salmonella typhi pronunciation">
            <a:hlinkClick r:id="" action="ppaction://media"/>
            <a:extLst>
              <a:ext uri="{FF2B5EF4-FFF2-40B4-BE49-F238E27FC236}">
                <a16:creationId xmlns:a16="http://schemas.microsoft.com/office/drawing/2014/main" id="{F3089686-EB94-4C97-ACFF-CD66AF0DB7A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12133" y="355893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1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5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9">
            <a:extLst>
              <a:ext uri="{FF2B5EF4-FFF2-40B4-BE49-F238E27FC236}">
                <a16:creationId xmlns:a16="http://schemas.microsoft.com/office/drawing/2014/main" id="{E1DBD476-5C17-4E5E-8EA9-FDBD8F231C49}"/>
              </a:ext>
            </a:extLst>
          </p:cNvPr>
          <p:cNvSpPr/>
          <p:nvPr/>
        </p:nvSpPr>
        <p:spPr>
          <a:xfrm rot="660000">
            <a:off x="-587298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Freeform 9">
            <a:extLst>
              <a:ext uri="{FF2B5EF4-FFF2-40B4-BE49-F238E27FC236}">
                <a16:creationId xmlns:a16="http://schemas.microsoft.com/office/drawing/2014/main" id="{D7FDD998-E87E-4F3F-8F82-8D85471EDE3B}"/>
              </a:ext>
            </a:extLst>
          </p:cNvPr>
          <p:cNvSpPr/>
          <p:nvPr/>
        </p:nvSpPr>
        <p:spPr>
          <a:xfrm rot="660000">
            <a:off x="-629510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ED3E8F2-09B6-4CB1-B796-05B45C490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0082" y="2830529"/>
            <a:ext cx="6831314" cy="67524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Franklin Gothic Demi" panose="020B0703020102020204" pitchFamily="34" charset="0"/>
              </a:rPr>
              <a:t>UNDERSTANDING CHECK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CD89717F-B6FF-4A43-8DF4-73D54DC4DFAA}"/>
              </a:ext>
            </a:extLst>
          </p:cNvPr>
          <p:cNvSpPr txBox="1">
            <a:spLocks/>
          </p:cNvSpPr>
          <p:nvPr/>
        </p:nvSpPr>
        <p:spPr>
          <a:xfrm>
            <a:off x="1000089" y="3497504"/>
            <a:ext cx="5454251" cy="480131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Franklin Gothic Book" panose="020B0503020102020204" pitchFamily="34" charset="0"/>
              </a:rPr>
              <a:t>LET’S SEE WHAT YOU’VE LEARNED</a:t>
            </a:r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854E4D9E-A6D6-46D9-8FB8-9F7E84E67BB1}"/>
              </a:ext>
            </a:extLst>
          </p:cNvPr>
          <p:cNvSpPr/>
          <p:nvPr/>
        </p:nvSpPr>
        <p:spPr>
          <a:xfrm>
            <a:off x="7058996" y="2915196"/>
            <a:ext cx="687977" cy="1027611"/>
          </a:xfrm>
          <a:prstGeom prst="chevron">
            <a:avLst/>
          </a:prstGeom>
          <a:solidFill>
            <a:srgbClr val="D22630"/>
          </a:solidFill>
          <a:ln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71EB1398-5FD6-48A2-8C59-1BB7B624BBA5}"/>
              </a:ext>
            </a:extLst>
          </p:cNvPr>
          <p:cNvSpPr/>
          <p:nvPr/>
        </p:nvSpPr>
        <p:spPr>
          <a:xfrm>
            <a:off x="7555384" y="2915195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027EF7A0-2368-4A82-B14C-0B80AF6BE9DC}"/>
              </a:ext>
            </a:extLst>
          </p:cNvPr>
          <p:cNvSpPr/>
          <p:nvPr/>
        </p:nvSpPr>
        <p:spPr>
          <a:xfrm>
            <a:off x="8051772" y="2915194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05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an Standing Near Barista Counter">
            <a:extLst>
              <a:ext uri="{FF2B5EF4-FFF2-40B4-BE49-F238E27FC236}">
                <a16:creationId xmlns:a16="http://schemas.microsoft.com/office/drawing/2014/main" id="{C6D1B3BF-DC31-418F-A77F-E6DBF89459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4" r="22948"/>
          <a:stretch/>
        </p:blipFill>
        <p:spPr bwMode="auto">
          <a:xfrm>
            <a:off x="6956907" y="-2178"/>
            <a:ext cx="232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361335" y="2234487"/>
            <a:ext cx="65097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For controlling the spread of the norovirus infection, what behavior is the most important?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634E17-840D-432C-9B5D-5635C8CF1B92}"/>
              </a:ext>
            </a:extLst>
          </p:cNvPr>
          <p:cNvSpPr txBox="1"/>
          <p:nvPr/>
        </p:nvSpPr>
        <p:spPr>
          <a:xfrm>
            <a:off x="1680650" y="3922343"/>
            <a:ext cx="3866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Good personal hygiene</a:t>
            </a:r>
          </a:p>
        </p:txBody>
      </p:sp>
      <p:pic>
        <p:nvPicPr>
          <p:cNvPr id="12" name="Picture 39" descr="Handwashing">
            <a:extLst>
              <a:ext uri="{FF2B5EF4-FFF2-40B4-BE49-F238E27FC236}">
                <a16:creationId xmlns:a16="http://schemas.microsoft.com/office/drawing/2014/main" id="{94558F6D-8070-4568-AF32-275659C18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446" y="4542585"/>
            <a:ext cx="1805276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31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an Standing Near Barista Counter">
            <a:extLst>
              <a:ext uri="{FF2B5EF4-FFF2-40B4-BE49-F238E27FC236}">
                <a16:creationId xmlns:a16="http://schemas.microsoft.com/office/drawing/2014/main" id="{C6D1B3BF-DC31-418F-A77F-E6DBF89459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4" r="22948"/>
          <a:stretch/>
        </p:blipFill>
        <p:spPr bwMode="auto">
          <a:xfrm>
            <a:off x="6956907" y="-2178"/>
            <a:ext cx="232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585411" y="1981267"/>
            <a:ext cx="59088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What are the most important control factors (2) for avoiding illness from </a:t>
            </a:r>
            <a:r>
              <a:rPr lang="en-US" sz="2800" i="1" dirty="0">
                <a:latin typeface="Franklin Gothic Book" panose="020B0503020102020204" pitchFamily="34" charset="0"/>
              </a:rPr>
              <a:t>Salmonella, Campylobacter, </a:t>
            </a:r>
            <a:r>
              <a:rPr lang="en-US" sz="2800" dirty="0">
                <a:latin typeface="Franklin Gothic Book" panose="020B0503020102020204" pitchFamily="34" charset="0"/>
              </a:rPr>
              <a:t>and </a:t>
            </a:r>
            <a:br>
              <a:rPr lang="en-US" sz="2800" dirty="0">
                <a:latin typeface="Franklin Gothic Book" panose="020B0503020102020204" pitchFamily="34" charset="0"/>
              </a:rPr>
            </a:br>
            <a:r>
              <a:rPr lang="en-US" sz="2800" i="1" dirty="0">
                <a:latin typeface="Franklin Gothic Book" panose="020B0503020102020204" pitchFamily="34" charset="0"/>
              </a:rPr>
              <a:t>E. coli</a:t>
            </a:r>
            <a:r>
              <a:rPr lang="en-US" sz="2800" dirty="0">
                <a:latin typeface="Franklin Gothic Book" panose="020B0503020102020204" pitchFamily="34" charset="0"/>
              </a:rPr>
              <a:t> 0157:H7?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634E17-840D-432C-9B5D-5635C8CF1B92}"/>
              </a:ext>
            </a:extLst>
          </p:cNvPr>
          <p:cNvSpPr txBox="1"/>
          <p:nvPr/>
        </p:nvSpPr>
        <p:spPr>
          <a:xfrm>
            <a:off x="1066611" y="4411042"/>
            <a:ext cx="49464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Franklin Gothic Demi" panose="020B0703020102020204" pitchFamily="34" charset="0"/>
              </a:rPr>
              <a:t>Adequate cooking and avoiding cross-contamination</a:t>
            </a:r>
          </a:p>
        </p:txBody>
      </p:sp>
    </p:spTree>
    <p:extLst>
      <p:ext uri="{BB962C8B-B14F-4D97-AF65-F5344CB8AC3E}">
        <p14:creationId xmlns:p14="http://schemas.microsoft.com/office/powerpoint/2010/main" val="209905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an Standing Near Barista Counter">
            <a:extLst>
              <a:ext uri="{FF2B5EF4-FFF2-40B4-BE49-F238E27FC236}">
                <a16:creationId xmlns:a16="http://schemas.microsoft.com/office/drawing/2014/main" id="{C6D1B3BF-DC31-418F-A77F-E6DBF89459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4" r="22948"/>
          <a:stretch/>
        </p:blipFill>
        <p:spPr bwMode="auto">
          <a:xfrm>
            <a:off x="6956907" y="-2178"/>
            <a:ext cx="232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585411" y="1981267"/>
            <a:ext cx="59088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If a food worker is infected with one of these five pathogens, he/she must not work in a food establishment: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634E17-840D-432C-9B5D-5635C8CF1B92}"/>
              </a:ext>
            </a:extLst>
          </p:cNvPr>
          <p:cNvSpPr txBox="1"/>
          <p:nvPr/>
        </p:nvSpPr>
        <p:spPr>
          <a:xfrm>
            <a:off x="1963754" y="3799436"/>
            <a:ext cx="49464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Franklin Gothic Demi" panose="020B0703020102020204" pitchFamily="34" charset="0"/>
              </a:rPr>
              <a:t>Salmonella typhi</a:t>
            </a:r>
          </a:p>
          <a:p>
            <a:r>
              <a:rPr lang="en-US" sz="2800" i="1" dirty="0">
                <a:latin typeface="Franklin Gothic Demi" panose="020B0703020102020204" pitchFamily="34" charset="0"/>
              </a:rPr>
              <a:t>Shigella</a:t>
            </a:r>
          </a:p>
          <a:p>
            <a:r>
              <a:rPr lang="en-US" sz="2800" i="1" dirty="0">
                <a:latin typeface="Franklin Gothic Demi" panose="020B0703020102020204" pitchFamily="34" charset="0"/>
              </a:rPr>
              <a:t>E. coli</a:t>
            </a:r>
            <a:r>
              <a:rPr lang="en-US" sz="2800" dirty="0">
                <a:latin typeface="Franklin Gothic Demi" panose="020B0703020102020204" pitchFamily="34" charset="0"/>
              </a:rPr>
              <a:t> – Shiga toxin</a:t>
            </a:r>
          </a:p>
          <a:p>
            <a:r>
              <a:rPr lang="en-US" sz="2800" dirty="0">
                <a:latin typeface="Franklin Gothic Demi" panose="020B0703020102020204" pitchFamily="34" charset="0"/>
              </a:rPr>
              <a:t>Hepatitis A</a:t>
            </a:r>
          </a:p>
          <a:p>
            <a:r>
              <a:rPr lang="en-US" sz="2800" dirty="0">
                <a:latin typeface="Franklin Gothic Demi" panose="020B0703020102020204" pitchFamily="34" charset="0"/>
              </a:rPr>
              <a:t>Norovirus</a:t>
            </a:r>
          </a:p>
        </p:txBody>
      </p:sp>
    </p:spTree>
    <p:extLst>
      <p:ext uri="{BB962C8B-B14F-4D97-AF65-F5344CB8AC3E}">
        <p14:creationId xmlns:p14="http://schemas.microsoft.com/office/powerpoint/2010/main" val="372482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547612-3E7F-4D10-A95A-1507DD6C3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779" y="266792"/>
            <a:ext cx="1353341" cy="1353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564665" y="903800"/>
            <a:ext cx="504004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A case of </a:t>
            </a:r>
            <a:r>
              <a:rPr lang="en-US" sz="3600" dirty="0" err="1">
                <a:solidFill>
                  <a:srgbClr val="000000"/>
                </a:solidFill>
              </a:rPr>
              <a:t>norwalk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1892017" y="1598078"/>
            <a:ext cx="3438969" cy="480272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Oh when the weather got cool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 thought I'd treat myself to a cruise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But then the Norwalk Virus showed up and had me singing the blues 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Out on the sea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In the bathroom of my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cabin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Is where I'll be 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05AB68E-998D-4882-B7E8-13D582109394}"/>
              </a:ext>
            </a:extLst>
          </p:cNvPr>
          <p:cNvSpPr txBox="1">
            <a:spLocks noChangeArrowheads="1"/>
          </p:cNvSpPr>
          <p:nvPr/>
        </p:nvSpPr>
        <p:spPr>
          <a:xfrm>
            <a:off x="5563783" y="2257141"/>
            <a:ext cx="3438968" cy="3977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On my vacation cruise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Many lunches I'd lose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People sick everywhere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Cruisers better beware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OF THE NORWALK VIRUS </a:t>
            </a:r>
          </a:p>
        </p:txBody>
      </p:sp>
      <p:pic>
        <p:nvPicPr>
          <p:cNvPr id="5" name="03 - A Case of Norwalk">
            <a:hlinkClick r:id="" action="ppaction://media"/>
            <a:extLst>
              <a:ext uri="{FF2B5EF4-FFF2-40B4-BE49-F238E27FC236}">
                <a16:creationId xmlns:a16="http://schemas.microsoft.com/office/drawing/2014/main" id="{89C0431B-0353-42BC-A6E2-173DE95F22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72367" y="951960"/>
            <a:ext cx="365344" cy="36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2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5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White Cruise Ship Near Island">
            <a:extLst>
              <a:ext uri="{FF2B5EF4-FFF2-40B4-BE49-F238E27FC236}">
                <a16:creationId xmlns:a16="http://schemas.microsoft.com/office/drawing/2014/main" id="{F8BE3033-5453-4D9E-BDF4-BDBE53117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24" b="90076" l="2460" r="98016">
                        <a14:foregroundMark x1="8889" y1="69975" x2="8889" y2="69975"/>
                        <a14:foregroundMark x1="16190" y1="56489" x2="16190" y2="56489"/>
                        <a14:foregroundMark x1="556" y1="82952" x2="7063" y2="89567"/>
                        <a14:foregroundMark x1="7063" y1="89567" x2="11349" y2="79389"/>
                        <a14:foregroundMark x1="11349" y1="79389" x2="30317" y2="93639"/>
                        <a14:foregroundMark x1="30317" y1="93639" x2="37381" y2="87023"/>
                        <a14:foregroundMark x1="37381" y1="87023" x2="43571" y2="93893"/>
                        <a14:foregroundMark x1="43571" y1="93893" x2="48571" y2="87532"/>
                        <a14:foregroundMark x1="48571" y1="87532" x2="54206" y2="90840"/>
                        <a14:foregroundMark x1="54206" y1="90840" x2="60079" y2="84733"/>
                        <a14:foregroundMark x1="60079" y1="84733" x2="66508" y2="86768"/>
                        <a14:foregroundMark x1="66508" y1="86768" x2="72143" y2="81679"/>
                        <a14:foregroundMark x1="72143" y1="81679" x2="76984" y2="89059"/>
                        <a14:foregroundMark x1="76984" y1="89059" x2="88730" y2="94402"/>
                        <a14:foregroundMark x1="88730" y1="94402" x2="95238" y2="92112"/>
                        <a14:foregroundMark x1="95238" y1="92112" x2="95238" y2="73282"/>
                        <a14:foregroundMark x1="95238" y1="73282" x2="91746" y2="58779"/>
                        <a14:foregroundMark x1="91746" y1="58779" x2="92857" y2="41985"/>
                        <a14:foregroundMark x1="92857" y1="41985" x2="98016" y2="37405"/>
                        <a14:foregroundMark x1="98016" y1="37405" x2="98016" y2="37913"/>
                        <a14:foregroundMark x1="2698" y1="85496" x2="2460" y2="90076"/>
                        <a14:foregroundMark x1="31429" y1="62341" x2="31429" y2="62341"/>
                        <a14:foregroundMark x1="30873" y1="62341" x2="30873" y2="62341"/>
                        <a14:foregroundMark x1="6984" y1="71247" x2="6984" y2="71247"/>
                        <a14:foregroundMark x1="7381" y1="69975" x2="7381" y2="69975"/>
                        <a14:foregroundMark x1="8333" y1="67430" x2="8333" y2="67430"/>
                        <a14:foregroundMark x1="7857" y1="68702" x2="6349" y2="80153"/>
                        <a14:foregroundMark x1="6190" y1="78117" x2="7143" y2="71756"/>
                        <a14:foregroundMark x1="6429" y1="72519" x2="6429" y2="80153"/>
                        <a14:foregroundMark x1="12381" y1="63359" x2="11111" y2="58270"/>
                        <a14:foregroundMark x1="17460" y1="60560" x2="16746" y2="61832"/>
                        <a14:foregroundMark x1="15714" y1="56997" x2="15714" y2="56997"/>
                        <a14:foregroundMark x1="8810" y1="64377" x2="8810" y2="64377"/>
                        <a14:foregroundMark x1="9127" y1="64122" x2="9127" y2="64122"/>
                        <a14:foregroundMark x1="8889" y1="63868" x2="8889" y2="63868"/>
                        <a14:foregroundMark x1="8651" y1="64631" x2="8651" y2="64631"/>
                        <a14:foregroundMark x1="25476" y1="65140" x2="25397" y2="61323"/>
                        <a14:foregroundMark x1="27222" y1="64631" x2="27222" y2="61832"/>
                        <a14:foregroundMark x1="30794" y1="62087" x2="29921" y2="57506"/>
                        <a14:foregroundMark x1="31667" y1="62850" x2="34762" y2="62341"/>
                        <a14:foregroundMark x1="28810" y1="63104" x2="29524" y2="62341"/>
                        <a14:foregroundMark x1="15476" y1="55980" x2="15476" y2="55980"/>
                        <a14:foregroundMark x1="20714" y1="64885" x2="25556" y2="64631"/>
                        <a14:foregroundMark x1="36270" y1="66158" x2="36032" y2="64631"/>
                        <a14:foregroundMark x1="30079" y1="58015" x2="29603" y2="57252"/>
                        <a14:foregroundMark x1="29921" y1="59542" x2="29444" y2="59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565" y="4527871"/>
            <a:ext cx="7559159" cy="235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826910" y="903800"/>
            <a:ext cx="5001473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A case of </a:t>
            </a:r>
            <a:r>
              <a:rPr lang="en-US" sz="3600" dirty="0" err="1">
                <a:solidFill>
                  <a:srgbClr val="000000"/>
                </a:solidFill>
              </a:rPr>
              <a:t>norwalk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F91C8A53-85B9-4DFA-BCAE-3099C99ABB8B}"/>
              </a:ext>
            </a:extLst>
          </p:cNvPr>
          <p:cNvSpPr txBox="1">
            <a:spLocks noChangeArrowheads="1"/>
          </p:cNvSpPr>
          <p:nvPr/>
        </p:nvSpPr>
        <p:spPr>
          <a:xfrm>
            <a:off x="1814196" y="1504882"/>
            <a:ext cx="341048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Don't know if it came from the passengers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or from the food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But I'll tell you this, it can really affect your mood 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Out on the sea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In the bathroom of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my cabin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Is where I'll be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EB2EAE79-D021-41E5-AF9C-EE72BF3FE7E8}"/>
              </a:ext>
            </a:extLst>
          </p:cNvPr>
          <p:cNvSpPr txBox="1">
            <a:spLocks noChangeArrowheads="1"/>
          </p:cNvSpPr>
          <p:nvPr/>
        </p:nvSpPr>
        <p:spPr>
          <a:xfrm>
            <a:off x="5379653" y="1504882"/>
            <a:ext cx="363347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On my vacation cruise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Now I'm singing the blues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Lots of people like me</a:t>
            </a:r>
          </a:p>
          <a:p>
            <a:pPr marL="233363" indent="-233363">
              <a:buFont typeface="Wingdings" panose="05000000000000000000" pitchFamily="2" charset="2"/>
              <a:buNone/>
            </a:pP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Better call CDC </a:t>
            </a:r>
            <a:b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ABOUT THE NORWALK VIRUS </a:t>
            </a:r>
          </a:p>
        </p:txBody>
      </p:sp>
    </p:spTree>
    <p:extLst>
      <p:ext uri="{BB962C8B-B14F-4D97-AF65-F5344CB8AC3E}">
        <p14:creationId xmlns:p14="http://schemas.microsoft.com/office/powerpoint/2010/main" val="24750701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826910" y="903800"/>
            <a:ext cx="5001473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A case of </a:t>
            </a:r>
            <a:r>
              <a:rPr lang="en-US" sz="3600" dirty="0" err="1">
                <a:solidFill>
                  <a:srgbClr val="000000"/>
                </a:solidFill>
              </a:rPr>
              <a:t>norwalk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C5F4521E-3FC5-4F14-93EC-6FFC5D1DE75C}"/>
              </a:ext>
            </a:extLst>
          </p:cNvPr>
          <p:cNvSpPr txBox="1">
            <a:spLocks noChangeArrowheads="1"/>
          </p:cNvSpPr>
          <p:nvPr/>
        </p:nvSpPr>
        <p:spPr>
          <a:xfrm>
            <a:off x="2116239" y="1792107"/>
            <a:ext cx="319893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A case of Norwalk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Out on the sea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In the bathroom of my cabin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Is where I'll be </a:t>
            </a:r>
          </a:p>
        </p:txBody>
      </p:sp>
      <p:pic>
        <p:nvPicPr>
          <p:cNvPr id="7174" name="Picture 6" descr="White Cruise Ship Near Concrete Dock on Body of Water Under White Cloudy Sky during Daytime">
            <a:extLst>
              <a:ext uri="{FF2B5EF4-FFF2-40B4-BE49-F238E27FC236}">
                <a16:creationId xmlns:a16="http://schemas.microsoft.com/office/drawing/2014/main" id="{8CD54047-236A-4A49-B0B8-61797040C2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9600" l="1877" r="99166">
                        <a14:foregroundMark x1="2086" y1="45733" x2="6778" y2="53733"/>
                        <a14:foregroundMark x1="6778" y1="53733" x2="12930" y2="49867"/>
                        <a14:foregroundMark x1="12930" y1="49867" x2="15328" y2="59067"/>
                        <a14:foregroundMark x1="15328" y1="59067" x2="21585" y2="56800"/>
                        <a14:foregroundMark x1="21585" y1="56800" x2="24400" y2="63733"/>
                        <a14:foregroundMark x1="24400" y1="63733" x2="30970" y2="63733"/>
                        <a14:foregroundMark x1="30970" y1="63733" x2="36288" y2="65867"/>
                        <a14:foregroundMark x1="36288" y1="65867" x2="39625" y2="65733"/>
                        <a14:foregroundMark x1="1981" y1="46933" x2="6152" y2="95333"/>
                        <a14:foregroundMark x1="12930" y1="68133" x2="62982" y2="75333"/>
                        <a14:foregroundMark x1="62982" y1="75333" x2="96559" y2="86133"/>
                        <a14:foregroundMark x1="43379" y1="69600" x2="84776" y2="76933"/>
                        <a14:foregroundMark x1="84776" y1="76933" x2="90407" y2="76800"/>
                        <a14:foregroundMark x1="90407" y1="76800" x2="95829" y2="78133"/>
                        <a14:foregroundMark x1="95829" y1="78133" x2="99270" y2="84000"/>
                        <a14:foregroundMark x1="99270" y1="84000" x2="98749" y2="98000"/>
                        <a14:foregroundMark x1="65589" y1="98933" x2="52763" y2="95600"/>
                        <a14:foregroundMark x1="52763" y1="95600" x2="48071" y2="99600"/>
                        <a14:foregroundMark x1="48071" y1="99600" x2="30031" y2="95333"/>
                        <a14:foregroundMark x1="9489" y1="54933" x2="11575" y2="54933"/>
                        <a14:foregroundMark x1="23670" y1="58267" x2="30553" y2="60400"/>
                        <a14:foregroundMark x1="30066" y1="59755" x2="30865" y2="60533"/>
                        <a14:foregroundMark x1="15641" y1="44667" x2="15641" y2="44667"/>
                        <a14:foregroundMark x1="14807" y1="44267" x2="15016" y2="44000"/>
                        <a14:foregroundMark x1="6257" y1="44800" x2="11053" y2="46267"/>
                        <a14:foregroundMark x1="15746" y1="43333" x2="16371" y2="44267"/>
                        <a14:foregroundMark x1="15954" y1="45333" x2="15850" y2="45200"/>
                        <a14:foregroundMark x1="14286" y1="44133" x2="14286" y2="44133"/>
                        <a14:foregroundMark x1="16267" y1="45200" x2="16267" y2="45200"/>
                        <a14:foregroundMark x1="13973" y1="45600" x2="13973" y2="45600"/>
                        <a14:foregroundMark x1="20855" y1="51333" x2="21585" y2="52000"/>
                        <a14:foregroundMark x1="22002" y1="51333" x2="22002" y2="51333"/>
                        <a14:foregroundMark x1="25026" y1="57200" x2="21481" y2="55467"/>
                        <a14:foregroundMark x1="21376" y1="55067" x2="25965" y2="57333"/>
                        <a14:foregroundMark x1="34157" y1="59988" x2="35662" y2="60133"/>
                        <a14:foregroundMark x1="30136" y1="59600" x2="33799" y2="59953"/>
                        <a14:foregroundMark x1="35662" y1="60133" x2="40772" y2="63067"/>
                        <a14:foregroundMark x1="40772" y1="63067" x2="42023" y2="62933"/>
                        <a14:foregroundMark x1="32180" y1="59322" x2="32534" y2="60000"/>
                        <a14:foregroundMark x1="34848" y1="59497" x2="34932" y2="59867"/>
                        <a14:foregroundMark x1="35232" y1="59224" x2="35454" y2="59867"/>
                        <a14:foregroundMark x1="26590" y1="57200" x2="26069" y2="55867"/>
                        <a14:foregroundMark x1="25652" y1="56000" x2="26694" y2="57200"/>
                        <a14:foregroundMark x1="40146" y1="62133" x2="40980" y2="62400"/>
                        <a14:foregroundMark x1="13973" y1="44800" x2="13973" y2="44800"/>
                        <a14:foregroundMark x1="13764" y1="45333" x2="13764" y2="45333"/>
                        <a14:foregroundMark x1="14703" y1="45733" x2="14703" y2="45733"/>
                        <a14:foregroundMark x1="16580" y1="43333" x2="16580" y2="43333"/>
                        <a14:foregroundMark x1="16371" y1="44800" x2="16371" y2="44800"/>
                        <a14:foregroundMark x1="15224" y1="43467" x2="15224" y2="43467"/>
                        <a14:foregroundMark x1="13243" y1="45600" x2="13243" y2="45600"/>
                        <a14:foregroundMark x1="13973" y1="44133" x2="13973" y2="44133"/>
                        <a14:foregroundMark x1="13869" y1="44800" x2="13869" y2="44800"/>
                        <a14:foregroundMark x1="16580" y1="45200" x2="16580" y2="45200"/>
                        <a14:foregroundMark x1="16684" y1="44400" x2="16684" y2="44400"/>
                        <a14:foregroundMark x1="16684" y1="44800" x2="16684" y2="44800"/>
                        <a14:foregroundMark x1="16788" y1="44133" x2="16788" y2="44133"/>
                        <a14:foregroundMark x1="22211" y1="52000" x2="22211" y2="52000"/>
                        <a14:foregroundMark x1="22419" y1="51600" x2="22419" y2="51600"/>
                        <a14:foregroundMark x1="20751" y1="50667" x2="22523" y2="51733"/>
                        <a14:foregroundMark x1="16163" y1="48400" x2="19395" y2="49467"/>
                        <a14:backgroundMark x1="33577" y1="55200" x2="35454" y2="59067"/>
                        <a14:backgroundMark x1="31178" y1="57467" x2="28571" y2="5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629"/>
          <a:stretch/>
        </p:blipFill>
        <p:spPr bwMode="auto">
          <a:xfrm>
            <a:off x="1711795" y="4362994"/>
            <a:ext cx="7432205" cy="345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4">
            <a:extLst>
              <a:ext uri="{FF2B5EF4-FFF2-40B4-BE49-F238E27FC236}">
                <a16:creationId xmlns:a16="http://schemas.microsoft.com/office/drawing/2014/main" id="{115138C4-A7B8-4DB1-831D-F0566A3773C9}"/>
              </a:ext>
            </a:extLst>
          </p:cNvPr>
          <p:cNvSpPr txBox="1">
            <a:spLocks noChangeArrowheads="1"/>
          </p:cNvSpPr>
          <p:nvPr/>
        </p:nvSpPr>
        <p:spPr>
          <a:xfrm>
            <a:off x="5390983" y="1488882"/>
            <a:ext cx="3491760" cy="50641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On my vacation cruise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Many lunches I'd lose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People sick everywhere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A CASE OF NORWALK </a:t>
            </a:r>
            <a:b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Cruisers better beware </a:t>
            </a:r>
            <a:b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  <a:t>OF THE NORWALK VIRUS </a:t>
            </a:r>
            <a:br>
              <a:rPr lang="en-US" altLang="en-US" sz="2400" dirty="0">
                <a:latin typeface="Tahoma" panose="020B0604030504040204" pitchFamily="34" charset="0"/>
                <a:cs typeface="Tahoma" panose="020B0604030504040204" pitchFamily="34" charset="0"/>
              </a:rPr>
            </a:br>
            <a:endParaRPr lang="en-US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44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6647189-9F97-48B2-B7BC-FBF1053D5070}"/>
              </a:ext>
            </a:extLst>
          </p:cNvPr>
          <p:cNvSpPr/>
          <p:nvPr/>
        </p:nvSpPr>
        <p:spPr>
          <a:xfrm>
            <a:off x="-113212" y="-78377"/>
            <a:ext cx="762870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92F86D8-F93C-4D57-A592-05EFC150E251}"/>
              </a:ext>
            </a:extLst>
          </p:cNvPr>
          <p:cNvSpPr txBox="1">
            <a:spLocks/>
          </p:cNvSpPr>
          <p:nvPr/>
        </p:nvSpPr>
        <p:spPr>
          <a:xfrm>
            <a:off x="1348027" y="3943858"/>
            <a:ext cx="3988632" cy="4642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fever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95D61A0-96ED-449F-9147-A48CF04CCAF1}"/>
              </a:ext>
            </a:extLst>
          </p:cNvPr>
          <p:cNvSpPr txBox="1">
            <a:spLocks/>
          </p:cNvSpPr>
          <p:nvPr/>
        </p:nvSpPr>
        <p:spPr>
          <a:xfrm>
            <a:off x="1348027" y="4628265"/>
            <a:ext cx="2961021" cy="4642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jaundice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2017B08-B99C-4923-82F0-97933087F75C}"/>
              </a:ext>
            </a:extLst>
          </p:cNvPr>
          <p:cNvSpPr txBox="1">
            <a:spLocks/>
          </p:cNvSpPr>
          <p:nvPr/>
        </p:nvSpPr>
        <p:spPr>
          <a:xfrm>
            <a:off x="1348027" y="5608753"/>
            <a:ext cx="4965687" cy="4642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Abdominal cramps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59698"/>
            <a:ext cx="5054012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Common symptoms of foodborne illness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9B3859C-1A88-43B6-A184-49831667E61E}"/>
              </a:ext>
            </a:extLst>
          </p:cNvPr>
          <p:cNvSpPr txBox="1">
            <a:spLocks/>
          </p:cNvSpPr>
          <p:nvPr/>
        </p:nvSpPr>
        <p:spPr>
          <a:xfrm>
            <a:off x="1348027" y="1913135"/>
            <a:ext cx="3988632" cy="4642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Nausea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8741E7A-8168-4698-AAAE-D5877E2228E7}"/>
              </a:ext>
            </a:extLst>
          </p:cNvPr>
          <p:cNvSpPr txBox="1">
            <a:spLocks/>
          </p:cNvSpPr>
          <p:nvPr/>
        </p:nvSpPr>
        <p:spPr>
          <a:xfrm>
            <a:off x="1348027" y="2597542"/>
            <a:ext cx="2961021" cy="4642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Vomiting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2A08D1-EB85-46E1-B019-73A3EF07F9B1}"/>
              </a:ext>
            </a:extLst>
          </p:cNvPr>
          <p:cNvSpPr txBox="1"/>
          <p:nvPr/>
        </p:nvSpPr>
        <p:spPr>
          <a:xfrm>
            <a:off x="1227422" y="4946590"/>
            <a:ext cx="5999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400" i="1" dirty="0">
                <a:latin typeface="Franklin Gothic Book" panose="020B0503020102020204" pitchFamily="34" charset="0"/>
              </a:rPr>
              <a:t>in Hepatitis 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B653FF-E10C-4DDC-BEB2-3B79E7EF1459}"/>
              </a:ext>
            </a:extLst>
          </p:cNvPr>
          <p:cNvSpPr/>
          <p:nvPr/>
        </p:nvSpPr>
        <p:spPr>
          <a:xfrm>
            <a:off x="7584809" y="-84909"/>
            <a:ext cx="7437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7E0F40-5051-4CF7-AF89-5F181A27A7F4}"/>
              </a:ext>
            </a:extLst>
          </p:cNvPr>
          <p:cNvSpPr/>
          <p:nvPr/>
        </p:nvSpPr>
        <p:spPr>
          <a:xfrm>
            <a:off x="7721594" y="-78377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45C8A3C-6011-4983-9B1B-2F86439E82D1}"/>
              </a:ext>
            </a:extLst>
          </p:cNvPr>
          <p:cNvSpPr txBox="1">
            <a:spLocks/>
          </p:cNvSpPr>
          <p:nvPr/>
        </p:nvSpPr>
        <p:spPr>
          <a:xfrm>
            <a:off x="1348027" y="3281695"/>
            <a:ext cx="2961021" cy="4642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diarrhea</a:t>
            </a:r>
          </a:p>
        </p:txBody>
      </p:sp>
    </p:spTree>
    <p:extLst>
      <p:ext uri="{BB962C8B-B14F-4D97-AF65-F5344CB8AC3E}">
        <p14:creationId xmlns:p14="http://schemas.microsoft.com/office/powerpoint/2010/main" val="2639702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ycobacterium tuberculosis&#10;https://www.britannica.com/science/bacteria/media/48203/218081">
            <a:extLst>
              <a:ext uri="{FF2B5EF4-FFF2-40B4-BE49-F238E27FC236}">
                <a16:creationId xmlns:a16="http://schemas.microsoft.com/office/drawing/2014/main" id="{CA400839-E6E2-415D-BA35-99E6F1A5B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17688" y="1116155"/>
            <a:ext cx="6868749" cy="461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4087361" cy="138499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How many pathogenic cells does it take?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438154" y="3139618"/>
            <a:ext cx="39571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800" dirty="0">
                <a:latin typeface="Franklin Gothic Book" panose="020B0503020102020204" pitchFamily="34" charset="0"/>
              </a:rPr>
              <a:t>As few as 10, or as many as a million depending on the specific pathogen and other factors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91589" y="191588"/>
            <a:ext cx="4450295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2808FB4-8272-41F5-9B46-995493D3F594}"/>
              </a:ext>
            </a:extLst>
          </p:cNvPr>
          <p:cNvSpPr txBox="1">
            <a:spLocks/>
          </p:cNvSpPr>
          <p:nvPr/>
        </p:nvSpPr>
        <p:spPr>
          <a:xfrm>
            <a:off x="4920324" y="6477134"/>
            <a:ext cx="925401" cy="36984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cap="none" dirty="0">
                <a:solidFill>
                  <a:schemeClr val="bg2">
                    <a:lumMod val="90000"/>
                  </a:schemeClr>
                </a:solidFill>
                <a:latin typeface="Franklin Gothic Book" panose="020B0503020102020204" pitchFamily="34" charset="0"/>
              </a:rPr>
              <a:t>Encyclopedia Britannica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946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12464" y="572620"/>
            <a:ext cx="7886782" cy="92333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There are more than 30 important foodborne pathogens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E695F12-7ABD-4F9C-965E-7449C1A5221F}"/>
              </a:ext>
            </a:extLst>
          </p:cNvPr>
          <p:cNvSpPr txBox="1">
            <a:spLocks/>
          </p:cNvSpPr>
          <p:nvPr/>
        </p:nvSpPr>
        <p:spPr>
          <a:xfrm>
            <a:off x="412464" y="1473118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20 are listed below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26F4037B-C4BF-4058-A36B-ADC17C5468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026580" y="2148369"/>
            <a:ext cx="1905000" cy="4525963"/>
          </a:xfrm>
        </p:spPr>
        <p:txBody>
          <a:bodyPr/>
          <a:lstStyle/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en-US" dirty="0">
                <a:latin typeface="Franklin Gothic Demi" panose="020B0703020102020204" pitchFamily="34" charset="0"/>
                <a:cs typeface="Tahoma" panose="020B0604030504040204" pitchFamily="34" charset="0"/>
              </a:rPr>
              <a:t>Viruses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en-US" sz="1800" dirty="0">
                <a:latin typeface="Franklin Gothic Book" panose="020B0503020102020204" pitchFamily="34" charset="0"/>
                <a:cs typeface="Tahoma" panose="020B0604030504040204" pitchFamily="34" charset="0"/>
              </a:rPr>
              <a:t>Hepatitis A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en-US" sz="1800" b="1" dirty="0">
                <a:solidFill>
                  <a:srgbClr val="C00000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Norovirus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en-US" sz="1800" dirty="0">
                <a:latin typeface="Franklin Gothic Book" panose="020B0503020102020204" pitchFamily="34" charset="0"/>
                <a:cs typeface="Tahoma" panose="020B0604030504040204" pitchFamily="34" charset="0"/>
              </a:rPr>
              <a:t>Rotavirus</a:t>
            </a: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723AB7CC-C526-422A-BC3F-85686BD68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19" y="2091106"/>
            <a:ext cx="2743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2800" dirty="0">
                <a:latin typeface="Franklin Gothic Demi" panose="020B0703020102020204" pitchFamily="34" charset="0"/>
                <a:cs typeface="Tahoma" panose="020B0604030504040204" pitchFamily="34" charset="0"/>
              </a:rPr>
              <a:t>Bacteria</a:t>
            </a:r>
            <a:endParaRPr lang="en-US" altLang="en-US" sz="3200" dirty="0">
              <a:latin typeface="Franklin Gothic Demi" panose="020B070302010202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Bacillus cereus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b="1" i="1" dirty="0">
                <a:solidFill>
                  <a:srgbClr val="C00000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Campylobacter </a:t>
            </a:r>
            <a:r>
              <a:rPr lang="en-US" altLang="en-US" sz="1800" b="1" i="1" dirty="0" err="1">
                <a:solidFill>
                  <a:srgbClr val="C00000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jejuni</a:t>
            </a:r>
            <a:endParaRPr lang="en-US" altLang="en-US" sz="1800" b="1" i="1" dirty="0">
              <a:solidFill>
                <a:srgbClr val="C00000"/>
              </a:solidFill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</a:pPr>
            <a:r>
              <a:rPr lang="en-US" altLang="en-US" sz="1800" b="1" i="1" dirty="0">
                <a:solidFill>
                  <a:srgbClr val="C00000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Clostridium botulinum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Clostridium perfringens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b="1" i="1" dirty="0">
                <a:solidFill>
                  <a:srgbClr val="C00000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Escherichia coli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Listeria monocytogenes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b="1" i="1" dirty="0">
                <a:solidFill>
                  <a:srgbClr val="C00000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Salmonella </a:t>
            </a:r>
            <a:r>
              <a:rPr lang="en-US" altLang="en-US" sz="1800" b="1" dirty="0">
                <a:solidFill>
                  <a:srgbClr val="C00000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Shigella </a:t>
            </a:r>
            <a:r>
              <a:rPr lang="en-US" altLang="en-US" sz="1800" dirty="0">
                <a:latin typeface="Franklin Gothic Book" panose="020B050302010202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Staphylococcus aureus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Vibrio </a:t>
            </a:r>
            <a:r>
              <a:rPr lang="en-US" altLang="en-US" sz="1800" dirty="0">
                <a:latin typeface="Franklin Gothic Book" panose="020B050302010202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Yersinia enterocolitica</a:t>
            </a: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7ECF0915-D3D1-4698-8543-23FD11053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9972" y="2086224"/>
            <a:ext cx="228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2800" dirty="0">
                <a:latin typeface="Franklin Gothic Demi" panose="020B0703020102020204" pitchFamily="34" charset="0"/>
                <a:cs typeface="Tahoma" panose="020B0604030504040204" pitchFamily="34" charset="0"/>
              </a:rPr>
              <a:t>Parasites</a:t>
            </a:r>
            <a:endParaRPr lang="en-US" altLang="en-US" sz="3200" dirty="0">
              <a:latin typeface="Franklin Gothic Demi" panose="020B070302010202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Anisakis </a:t>
            </a:r>
            <a:r>
              <a:rPr lang="en-US" altLang="en-US" sz="1800" dirty="0">
                <a:latin typeface="Franklin Gothic Book" panose="020B050302010202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Cryptosporidium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cyclospora</a:t>
            </a:r>
            <a:endParaRPr lang="en-US" altLang="en-US" sz="1800" i="1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Giardia lamblia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Toxoplasma gondii</a:t>
            </a:r>
          </a:p>
          <a:p>
            <a:pPr eaLnBrk="1" hangingPunct="1">
              <a:spcBef>
                <a:spcPts val="6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en-US" sz="18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Trichinella spiralis</a:t>
            </a:r>
          </a:p>
        </p:txBody>
      </p:sp>
      <p:sp>
        <p:nvSpPr>
          <p:cNvPr id="17" name="Text Box 8">
            <a:extLst>
              <a:ext uri="{FF2B5EF4-FFF2-40B4-BE49-F238E27FC236}">
                <a16:creationId xmlns:a16="http://schemas.microsoft.com/office/drawing/2014/main" id="{749BE8D9-0C20-464B-9A67-E7D6CC84E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6579" y="4556305"/>
            <a:ext cx="1905001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800" dirty="0">
                <a:latin typeface="Franklin Gothic Demi" panose="020B0703020102020204" pitchFamily="34" charset="0"/>
              </a:rPr>
              <a:t>Fungi</a:t>
            </a:r>
            <a:endParaRPr lang="en-US" altLang="en-US" sz="1800" dirty="0">
              <a:latin typeface="Franklin Gothic Demi" panose="020B0703020102020204" pitchFamily="34" charset="0"/>
            </a:endParaRPr>
          </a:p>
          <a:p>
            <a:r>
              <a:rPr lang="en-US" altLang="en-US" sz="1800" dirty="0">
                <a:latin typeface="Franklin Gothic Book" panose="020B0503020102020204" pitchFamily="34" charset="0"/>
                <a:cs typeface="Tahoma" panose="020B0604030504040204" pitchFamily="34" charset="0"/>
              </a:rPr>
              <a:t>primarily of concern regarding carcinogenic toxin production</a:t>
            </a:r>
          </a:p>
        </p:txBody>
      </p:sp>
      <p:pic>
        <p:nvPicPr>
          <p:cNvPr id="2" name="Bacillus cereus pronunciation">
            <a:hlinkClick r:id="" action="ppaction://media"/>
            <a:extLst>
              <a:ext uri="{FF2B5EF4-FFF2-40B4-BE49-F238E27FC236}">
                <a16:creationId xmlns:a16="http://schemas.microsoft.com/office/drawing/2014/main" id="{0C40763E-94C1-4310-B858-6DE2074AD7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17618" y="2609874"/>
            <a:ext cx="304800" cy="304800"/>
          </a:xfrm>
          <a:prstGeom prst="rect">
            <a:avLst/>
          </a:prstGeom>
        </p:spPr>
      </p:pic>
      <p:pic>
        <p:nvPicPr>
          <p:cNvPr id="3" name="Campylobacter jejuni pronunciation">
            <a:hlinkClick r:id="" action="ppaction://media"/>
            <a:extLst>
              <a:ext uri="{FF2B5EF4-FFF2-40B4-BE49-F238E27FC236}">
                <a16:creationId xmlns:a16="http://schemas.microsoft.com/office/drawing/2014/main" id="{EA16D884-A6F5-44CE-9775-C4874645246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26338" y="2968363"/>
            <a:ext cx="304800" cy="304800"/>
          </a:xfrm>
          <a:prstGeom prst="rect">
            <a:avLst/>
          </a:prstGeom>
        </p:spPr>
      </p:pic>
      <p:pic>
        <p:nvPicPr>
          <p:cNvPr id="5" name="Clostridium botulinum pronunciation">
            <a:hlinkClick r:id="" action="ppaction://media"/>
            <a:extLst>
              <a:ext uri="{FF2B5EF4-FFF2-40B4-BE49-F238E27FC236}">
                <a16:creationId xmlns:a16="http://schemas.microsoft.com/office/drawing/2014/main" id="{B04DE569-A7FE-4ABA-A311-43E0D24767F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26338" y="3321311"/>
            <a:ext cx="304800" cy="304800"/>
          </a:xfrm>
          <a:prstGeom prst="rect">
            <a:avLst/>
          </a:prstGeom>
        </p:spPr>
      </p:pic>
      <p:pic>
        <p:nvPicPr>
          <p:cNvPr id="6" name="Clostridium perfringens">
            <a:hlinkClick r:id="" action="ppaction://media"/>
            <a:extLst>
              <a:ext uri="{FF2B5EF4-FFF2-40B4-BE49-F238E27FC236}">
                <a16:creationId xmlns:a16="http://schemas.microsoft.com/office/drawing/2014/main" id="{2D37EE21-3559-426E-8978-10516D143D8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17618" y="3671823"/>
            <a:ext cx="304800" cy="304800"/>
          </a:xfrm>
          <a:prstGeom prst="rect">
            <a:avLst/>
          </a:prstGeom>
        </p:spPr>
      </p:pic>
      <p:pic>
        <p:nvPicPr>
          <p:cNvPr id="7" name="Escherichia coli pronunciation1">
            <a:hlinkClick r:id="" action="ppaction://media"/>
            <a:extLst>
              <a:ext uri="{FF2B5EF4-FFF2-40B4-BE49-F238E27FC236}">
                <a16:creationId xmlns:a16="http://schemas.microsoft.com/office/drawing/2014/main" id="{2FF70D0C-C1D1-4439-BB86-D9776C5EA4E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17618" y="4021886"/>
            <a:ext cx="304800" cy="304800"/>
          </a:xfrm>
          <a:prstGeom prst="rect">
            <a:avLst/>
          </a:prstGeom>
        </p:spPr>
      </p:pic>
      <p:pic>
        <p:nvPicPr>
          <p:cNvPr id="9" name="Listeria monocytogenes pronunciation">
            <a:hlinkClick r:id="" action="ppaction://media"/>
            <a:extLst>
              <a:ext uri="{FF2B5EF4-FFF2-40B4-BE49-F238E27FC236}">
                <a16:creationId xmlns:a16="http://schemas.microsoft.com/office/drawing/2014/main" id="{65FFBC7F-3BFD-4945-A621-7D6689DFD6DF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17618" y="4371001"/>
            <a:ext cx="304800" cy="304800"/>
          </a:xfrm>
          <a:prstGeom prst="rect">
            <a:avLst/>
          </a:prstGeom>
        </p:spPr>
      </p:pic>
      <p:pic>
        <p:nvPicPr>
          <p:cNvPr id="14" name="Salmonella pronunciation">
            <a:hlinkClick r:id="" action="ppaction://media"/>
            <a:extLst>
              <a:ext uri="{FF2B5EF4-FFF2-40B4-BE49-F238E27FC236}">
                <a16:creationId xmlns:a16="http://schemas.microsoft.com/office/drawing/2014/main" id="{FA00661C-3985-4822-BCEE-5FC59A178356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26338" y="4718868"/>
            <a:ext cx="304800" cy="304800"/>
          </a:xfrm>
          <a:prstGeom prst="rect">
            <a:avLst/>
          </a:prstGeom>
        </p:spPr>
      </p:pic>
      <p:pic>
        <p:nvPicPr>
          <p:cNvPr id="18" name="Shigella pronunciation">
            <a:hlinkClick r:id="" action="ppaction://media"/>
            <a:extLst>
              <a:ext uri="{FF2B5EF4-FFF2-40B4-BE49-F238E27FC236}">
                <a16:creationId xmlns:a16="http://schemas.microsoft.com/office/drawing/2014/main" id="{1EFBDB03-79DB-46BA-9078-CBAE160D9981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17618" y="5075696"/>
            <a:ext cx="304800" cy="304800"/>
          </a:xfrm>
          <a:prstGeom prst="rect">
            <a:avLst/>
          </a:prstGeom>
        </p:spPr>
      </p:pic>
      <p:pic>
        <p:nvPicPr>
          <p:cNvPr id="19" name="Staphylococcus aureus pronunciation">
            <a:hlinkClick r:id="" action="ppaction://media"/>
            <a:extLst>
              <a:ext uri="{FF2B5EF4-FFF2-40B4-BE49-F238E27FC236}">
                <a16:creationId xmlns:a16="http://schemas.microsoft.com/office/drawing/2014/main" id="{CE06D6DD-7ED0-42DB-95FE-73019B8A8380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26338" y="5417249"/>
            <a:ext cx="304800" cy="304800"/>
          </a:xfrm>
          <a:prstGeom prst="rect">
            <a:avLst/>
          </a:prstGeom>
        </p:spPr>
      </p:pic>
      <p:pic>
        <p:nvPicPr>
          <p:cNvPr id="20" name="Vibrio pronunciation">
            <a:hlinkClick r:id="" action="ppaction://media"/>
            <a:extLst>
              <a:ext uri="{FF2B5EF4-FFF2-40B4-BE49-F238E27FC236}">
                <a16:creationId xmlns:a16="http://schemas.microsoft.com/office/drawing/2014/main" id="{83056372-660A-4673-A57E-1F714614845A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26338" y="5772754"/>
            <a:ext cx="304800" cy="304800"/>
          </a:xfrm>
          <a:prstGeom prst="rect">
            <a:avLst/>
          </a:prstGeom>
        </p:spPr>
      </p:pic>
      <p:pic>
        <p:nvPicPr>
          <p:cNvPr id="21" name="Yersinia enterocolitica pronunciation">
            <a:hlinkClick r:id="" action="ppaction://media"/>
            <a:extLst>
              <a:ext uri="{FF2B5EF4-FFF2-40B4-BE49-F238E27FC236}">
                <a16:creationId xmlns:a16="http://schemas.microsoft.com/office/drawing/2014/main" id="{42DBA801-8478-49C9-9C79-4B5DA4918727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530150" y="6159720"/>
            <a:ext cx="304800" cy="304800"/>
          </a:xfrm>
          <a:prstGeom prst="rect">
            <a:avLst/>
          </a:prstGeom>
        </p:spPr>
      </p:pic>
      <p:pic>
        <p:nvPicPr>
          <p:cNvPr id="22" name="Anisakis pronunciation">
            <a:hlinkClick r:id="" action="ppaction://media"/>
            <a:extLst>
              <a:ext uri="{FF2B5EF4-FFF2-40B4-BE49-F238E27FC236}">
                <a16:creationId xmlns:a16="http://schemas.microsoft.com/office/drawing/2014/main" id="{0955B358-AE17-4C43-A175-C8FF3FF8DB2E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6135171" y="2622152"/>
            <a:ext cx="304800" cy="304800"/>
          </a:xfrm>
          <a:prstGeom prst="rect">
            <a:avLst/>
          </a:prstGeom>
        </p:spPr>
      </p:pic>
      <p:pic>
        <p:nvPicPr>
          <p:cNvPr id="24" name="Cryptosporidium pronunciation">
            <a:hlinkClick r:id="" action="ppaction://media"/>
            <a:extLst>
              <a:ext uri="{FF2B5EF4-FFF2-40B4-BE49-F238E27FC236}">
                <a16:creationId xmlns:a16="http://schemas.microsoft.com/office/drawing/2014/main" id="{B6E688E0-449D-487C-8E32-9F3516BFF41A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6135171" y="2975716"/>
            <a:ext cx="304800" cy="304800"/>
          </a:xfrm>
          <a:prstGeom prst="rect">
            <a:avLst/>
          </a:prstGeom>
        </p:spPr>
      </p:pic>
      <p:pic>
        <p:nvPicPr>
          <p:cNvPr id="25" name="Giardia lamblia pronunciation">
            <a:hlinkClick r:id="" action="ppaction://media"/>
            <a:extLst>
              <a:ext uri="{FF2B5EF4-FFF2-40B4-BE49-F238E27FC236}">
                <a16:creationId xmlns:a16="http://schemas.microsoft.com/office/drawing/2014/main" id="{615DF933-6322-4C8E-B1B2-57897FB088B0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6139508" y="3677666"/>
            <a:ext cx="304800" cy="304800"/>
          </a:xfrm>
          <a:prstGeom prst="rect">
            <a:avLst/>
          </a:prstGeom>
        </p:spPr>
      </p:pic>
      <p:pic>
        <p:nvPicPr>
          <p:cNvPr id="26" name="Toxoplasma tondii pronunciation">
            <a:hlinkClick r:id="" action="ppaction://media"/>
            <a:extLst>
              <a:ext uri="{FF2B5EF4-FFF2-40B4-BE49-F238E27FC236}">
                <a16:creationId xmlns:a16="http://schemas.microsoft.com/office/drawing/2014/main" id="{7039B6F2-3D6A-4F1D-8D0E-E93065C93F6B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6135171" y="4024333"/>
            <a:ext cx="304800" cy="304800"/>
          </a:xfrm>
          <a:prstGeom prst="rect">
            <a:avLst/>
          </a:prstGeom>
        </p:spPr>
      </p:pic>
      <p:pic>
        <p:nvPicPr>
          <p:cNvPr id="27" name="Trichinella spiralis pronunciation">
            <a:hlinkClick r:id="" action="ppaction://media"/>
            <a:extLst>
              <a:ext uri="{FF2B5EF4-FFF2-40B4-BE49-F238E27FC236}">
                <a16:creationId xmlns:a16="http://schemas.microsoft.com/office/drawing/2014/main" id="{15DB8BC0-A89A-440E-B7C6-0CE74EC8C631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6140529" y="437961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2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2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2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25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75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0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375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375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25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04592" y="712212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Fill in the pathogen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4F81234C-29EC-4755-A3CD-91EC8E2C12C8}"/>
              </a:ext>
            </a:extLst>
          </p:cNvPr>
          <p:cNvSpPr txBox="1">
            <a:spLocks/>
          </p:cNvSpPr>
          <p:nvPr/>
        </p:nvSpPr>
        <p:spPr>
          <a:xfrm>
            <a:off x="1916464" y="1173877"/>
            <a:ext cx="5797569" cy="1108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Use the “Common Foodborne Pathogens” table to find the answers</a:t>
            </a:r>
            <a:endParaRPr lang="en-US" altLang="ko-KR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EB72F4-B8C6-4864-AA2B-96DBC8EDF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531" y="2151749"/>
            <a:ext cx="3495211" cy="452489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334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F82AA83E-39DA-4F95-BE9E-E6F5F5DCF74C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621225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Pathogens for study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EAE486E-7BB0-481A-A7E4-16645860F469}"/>
              </a:ext>
            </a:extLst>
          </p:cNvPr>
          <p:cNvSpPr/>
          <p:nvPr/>
        </p:nvSpPr>
        <p:spPr>
          <a:xfrm>
            <a:off x="624256" y="2021569"/>
            <a:ext cx="4269962" cy="1872343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895A6D83-6F14-4C6B-9619-C7E4FF4EACA9}"/>
              </a:ext>
            </a:extLst>
          </p:cNvPr>
          <p:cNvSpPr txBox="1">
            <a:spLocks/>
          </p:cNvSpPr>
          <p:nvPr/>
        </p:nvSpPr>
        <p:spPr>
          <a:xfrm>
            <a:off x="1117037" y="2181306"/>
            <a:ext cx="5797569" cy="1108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ko-KR" noProof="1">
                <a:solidFill>
                  <a:schemeClr val="bg1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Norovirus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ko-KR" i="1" noProof="1">
                <a:solidFill>
                  <a:schemeClr val="bg1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Campylobacter jejuni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ko-KR" i="1" noProof="1">
                <a:solidFill>
                  <a:schemeClr val="bg1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Salmonella</a:t>
            </a:r>
            <a:r>
              <a:rPr lang="en-US" altLang="ko-KR" noProof="1">
                <a:solidFill>
                  <a:schemeClr val="bg1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spp.</a:t>
            </a:r>
            <a:endParaRPr lang="en-US" altLang="ko-KR" i="1" dirty="0">
              <a:solidFill>
                <a:schemeClr val="bg1"/>
              </a:solidFill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C336AFA-039C-467D-9016-253A16CF93B5}"/>
              </a:ext>
            </a:extLst>
          </p:cNvPr>
          <p:cNvSpPr/>
          <p:nvPr/>
        </p:nvSpPr>
        <p:spPr>
          <a:xfrm>
            <a:off x="5176612" y="2021569"/>
            <a:ext cx="3334425" cy="1872343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3">
            <a:extLst>
              <a:ext uri="{FF2B5EF4-FFF2-40B4-BE49-F238E27FC236}">
                <a16:creationId xmlns:a16="http://schemas.microsoft.com/office/drawing/2014/main" id="{93C72323-464F-419C-8E59-948E6F7AEBD8}"/>
              </a:ext>
            </a:extLst>
          </p:cNvPr>
          <p:cNvSpPr txBox="1">
            <a:spLocks/>
          </p:cNvSpPr>
          <p:nvPr/>
        </p:nvSpPr>
        <p:spPr>
          <a:xfrm>
            <a:off x="5227855" y="2428009"/>
            <a:ext cx="3231937" cy="1108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ko-KR" noProof="1">
                <a:solidFill>
                  <a:schemeClr val="bg1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Cause the most foodborne illnesses</a:t>
            </a:r>
            <a:endParaRPr lang="en-US" altLang="ko-KR" i="1" dirty="0">
              <a:solidFill>
                <a:schemeClr val="bg1"/>
              </a:solidFill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47B7031-323C-4DFF-BABD-256525A9917A}"/>
              </a:ext>
            </a:extLst>
          </p:cNvPr>
          <p:cNvSpPr/>
          <p:nvPr/>
        </p:nvSpPr>
        <p:spPr>
          <a:xfrm>
            <a:off x="4957703" y="2021568"/>
            <a:ext cx="155423" cy="1872343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E9A4977-D209-481F-A226-912423D1CF69}"/>
              </a:ext>
            </a:extLst>
          </p:cNvPr>
          <p:cNvSpPr/>
          <p:nvPr/>
        </p:nvSpPr>
        <p:spPr>
          <a:xfrm>
            <a:off x="624256" y="4185064"/>
            <a:ext cx="4269962" cy="1872343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9F20642-8181-4156-B820-187E13215A34}"/>
              </a:ext>
            </a:extLst>
          </p:cNvPr>
          <p:cNvSpPr/>
          <p:nvPr/>
        </p:nvSpPr>
        <p:spPr>
          <a:xfrm>
            <a:off x="5176612" y="4185064"/>
            <a:ext cx="3334425" cy="1872343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EDEE7A3-EB2E-4F66-9580-2F1840C8BDCC}"/>
              </a:ext>
            </a:extLst>
          </p:cNvPr>
          <p:cNvSpPr/>
          <p:nvPr/>
        </p:nvSpPr>
        <p:spPr>
          <a:xfrm>
            <a:off x="4957703" y="4185063"/>
            <a:ext cx="155423" cy="1872343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3">
            <a:extLst>
              <a:ext uri="{FF2B5EF4-FFF2-40B4-BE49-F238E27FC236}">
                <a16:creationId xmlns:a16="http://schemas.microsoft.com/office/drawing/2014/main" id="{5B9C4DE2-BC20-44F4-93D8-441092190C49}"/>
              </a:ext>
            </a:extLst>
          </p:cNvPr>
          <p:cNvSpPr txBox="1">
            <a:spLocks/>
          </p:cNvSpPr>
          <p:nvPr/>
        </p:nvSpPr>
        <p:spPr>
          <a:xfrm>
            <a:off x="1117037" y="4566983"/>
            <a:ext cx="5797569" cy="1108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ko-KR" i="1" noProof="1">
                <a:solidFill>
                  <a:schemeClr val="bg1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E. coli</a:t>
            </a:r>
            <a:r>
              <a:rPr lang="en-US" altLang="ko-KR" noProof="1">
                <a:solidFill>
                  <a:schemeClr val="bg1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0157:H7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ko-KR" i="1" noProof="1">
                <a:solidFill>
                  <a:schemeClr val="bg1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Clostridium botulinum</a:t>
            </a:r>
            <a:endParaRPr lang="en-US" altLang="ko-KR" i="1" dirty="0">
              <a:solidFill>
                <a:schemeClr val="bg1"/>
              </a:solidFill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49" name="Rectangle 3">
            <a:extLst>
              <a:ext uri="{FF2B5EF4-FFF2-40B4-BE49-F238E27FC236}">
                <a16:creationId xmlns:a16="http://schemas.microsoft.com/office/drawing/2014/main" id="{37D8BE15-3C14-4EFA-BF9B-C89D34A36444}"/>
              </a:ext>
            </a:extLst>
          </p:cNvPr>
          <p:cNvSpPr txBox="1">
            <a:spLocks/>
          </p:cNvSpPr>
          <p:nvPr/>
        </p:nvSpPr>
        <p:spPr>
          <a:xfrm>
            <a:off x="5227855" y="4615392"/>
            <a:ext cx="3231937" cy="1108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ko-KR" noProof="1">
                <a:solidFill>
                  <a:schemeClr val="bg1"/>
                </a:solidFill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Can have severe consequences</a:t>
            </a:r>
            <a:endParaRPr lang="en-US" altLang="ko-KR" i="1" dirty="0">
              <a:solidFill>
                <a:schemeClr val="bg1"/>
              </a:solidFill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2" name="Campylobacter jejuni pronunciation">
            <a:hlinkClick r:id="" action="ppaction://media"/>
            <a:extLst>
              <a:ext uri="{FF2B5EF4-FFF2-40B4-BE49-F238E27FC236}">
                <a16:creationId xmlns:a16="http://schemas.microsoft.com/office/drawing/2014/main" id="{2E7C8A66-7199-42BD-8132-FBA00F536A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3816" y="2807921"/>
            <a:ext cx="299636" cy="299636"/>
          </a:xfrm>
          <a:prstGeom prst="rect">
            <a:avLst/>
          </a:prstGeom>
        </p:spPr>
      </p:pic>
      <p:pic>
        <p:nvPicPr>
          <p:cNvPr id="3" name="Salmonella pronunciation">
            <a:hlinkClick r:id="" action="ppaction://media"/>
            <a:extLst>
              <a:ext uri="{FF2B5EF4-FFF2-40B4-BE49-F238E27FC236}">
                <a16:creationId xmlns:a16="http://schemas.microsoft.com/office/drawing/2014/main" id="{29FAF959-57A2-4B1F-927D-F53BD10502A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3816" y="3323426"/>
            <a:ext cx="299636" cy="299636"/>
          </a:xfrm>
          <a:prstGeom prst="rect">
            <a:avLst/>
          </a:prstGeom>
        </p:spPr>
      </p:pic>
      <p:pic>
        <p:nvPicPr>
          <p:cNvPr id="5" name="Clostridium botulinum pronunciation">
            <a:hlinkClick r:id="" action="ppaction://media"/>
            <a:extLst>
              <a:ext uri="{FF2B5EF4-FFF2-40B4-BE49-F238E27FC236}">
                <a16:creationId xmlns:a16="http://schemas.microsoft.com/office/drawing/2014/main" id="{FCCD57D1-7561-4123-A4A6-68366C4860B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5546" y="5213187"/>
            <a:ext cx="295235" cy="29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1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2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13300" y="903800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Pathogens for study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4F81234C-29EC-4755-A3CD-91EC8E2C12C8}"/>
              </a:ext>
            </a:extLst>
          </p:cNvPr>
          <p:cNvSpPr txBox="1">
            <a:spLocks/>
          </p:cNvSpPr>
          <p:nvPr/>
        </p:nvSpPr>
        <p:spPr>
          <a:xfrm>
            <a:off x="2580668" y="1739934"/>
            <a:ext cx="5797569" cy="1108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Use your group’s assigned “Activity Envelopes” to study one of these pathogens:</a:t>
            </a: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Norovirus</a:t>
            </a: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Campylobacter jejuni</a:t>
            </a: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Salmonella</a:t>
            </a:r>
            <a:r>
              <a:rPr lang="en-US" altLang="ko-KR" sz="28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spp.</a:t>
            </a: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E. coli</a:t>
            </a:r>
            <a:r>
              <a:rPr lang="en-US" altLang="ko-KR" sz="2800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0157:H7</a:t>
            </a:r>
          </a:p>
          <a:p>
            <a:pPr lvl="1">
              <a:spcAft>
                <a:spcPts val="12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sz="2800" i="1" noProof="1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Clostridium botulinum</a:t>
            </a:r>
            <a:endParaRPr lang="en-US" altLang="ko-KR" i="1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Campylobacter jejuni pronunciation">
            <a:hlinkClick r:id="" action="ppaction://media"/>
            <a:extLst>
              <a:ext uri="{FF2B5EF4-FFF2-40B4-BE49-F238E27FC236}">
                <a16:creationId xmlns:a16="http://schemas.microsoft.com/office/drawing/2014/main" id="{0424E202-A758-4DBB-92B3-45C85C89CD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51307" y="3806151"/>
            <a:ext cx="304800" cy="304800"/>
          </a:xfrm>
          <a:prstGeom prst="rect">
            <a:avLst/>
          </a:prstGeom>
        </p:spPr>
      </p:pic>
      <p:pic>
        <p:nvPicPr>
          <p:cNvPr id="13" name="Salmonella pronunciation">
            <a:hlinkClick r:id="" action="ppaction://media"/>
            <a:extLst>
              <a:ext uri="{FF2B5EF4-FFF2-40B4-BE49-F238E27FC236}">
                <a16:creationId xmlns:a16="http://schemas.microsoft.com/office/drawing/2014/main" id="{249B8480-8690-466E-81D1-57732E820B3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46860" y="4427457"/>
            <a:ext cx="304800" cy="304800"/>
          </a:xfrm>
          <a:prstGeom prst="rect">
            <a:avLst/>
          </a:prstGeom>
        </p:spPr>
      </p:pic>
      <p:pic>
        <p:nvPicPr>
          <p:cNvPr id="14" name="Clostridium botulinum pronunciation">
            <a:hlinkClick r:id="" action="ppaction://media"/>
            <a:extLst>
              <a:ext uri="{FF2B5EF4-FFF2-40B4-BE49-F238E27FC236}">
                <a16:creationId xmlns:a16="http://schemas.microsoft.com/office/drawing/2014/main" id="{71B6AD90-DEB4-4D95-804B-04A21A774E2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03707" y="56244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95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1F8EB883-70C4-40AA-8DD3-B55130CC6327}"/>
              </a:ext>
            </a:extLst>
          </p:cNvPr>
          <p:cNvSpPr txBox="1">
            <a:spLocks/>
          </p:cNvSpPr>
          <p:nvPr/>
        </p:nvSpPr>
        <p:spPr>
          <a:xfrm>
            <a:off x="2013300" y="903800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norovirus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B9C06AC-AF2B-4630-940C-1336E8507EAC}"/>
              </a:ext>
            </a:extLst>
          </p:cNvPr>
          <p:cNvSpPr txBox="1">
            <a:spLocks/>
          </p:cNvSpPr>
          <p:nvPr/>
        </p:nvSpPr>
        <p:spPr>
          <a:xfrm>
            <a:off x="2021665" y="1338282"/>
            <a:ext cx="7886782" cy="42883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Pathogens for study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22" name="Picture 3" descr="norwalk virus">
            <a:extLst>
              <a:ext uri="{FF2B5EF4-FFF2-40B4-BE49-F238E27FC236}">
                <a16:creationId xmlns:a16="http://schemas.microsoft.com/office/drawing/2014/main" id="{8C58D979-AC8A-4012-8FBB-AF8DA972F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0971" y="2696474"/>
            <a:ext cx="2053735" cy="2487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4" descr="Norwalk-like Virus">
            <a:extLst>
              <a:ext uri="{FF2B5EF4-FFF2-40B4-BE49-F238E27FC236}">
                <a16:creationId xmlns:a16="http://schemas.microsoft.com/office/drawing/2014/main" id="{4F44EEC8-B42D-4FD6-81FD-098125478F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5081"/>
          <a:stretch/>
        </p:blipFill>
        <p:spPr bwMode="auto">
          <a:xfrm>
            <a:off x="6574484" y="2696474"/>
            <a:ext cx="2178090" cy="2497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5" descr="norwalk virus1">
            <a:extLst>
              <a:ext uri="{FF2B5EF4-FFF2-40B4-BE49-F238E27FC236}">
                <a16:creationId xmlns:a16="http://schemas.microsoft.com/office/drawing/2014/main" id="{EA21E674-2A75-4D31-963E-053884DB0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63103" y="2701237"/>
            <a:ext cx="2178090" cy="2492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84763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7E0BC95FFB34588F39CC8476B1C06" ma:contentTypeVersion="5" ma:contentTypeDescription="Create a new document." ma:contentTypeScope="" ma:versionID="0792814bf0587981aebdf3a620b53ee0">
  <xsd:schema xmlns:xsd="http://www.w3.org/2001/XMLSchema" xmlns:xs="http://www.w3.org/2001/XMLSchema" xmlns:p="http://schemas.microsoft.com/office/2006/metadata/properties" xmlns:ns3="e8f4c7ce-057b-4e21-9353-0b78335ecec4" xmlns:ns4="a16d3d09-882a-4e95-b91f-206a1b605909" targetNamespace="http://schemas.microsoft.com/office/2006/metadata/properties" ma:root="true" ma:fieldsID="cc0887bb8adb6df8112797a0bbac477b" ns3:_="" ns4:_="">
    <xsd:import namespace="e8f4c7ce-057b-4e21-9353-0b78335ecec4"/>
    <xsd:import namespace="a16d3d09-882a-4e95-b91f-206a1b6059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4c7ce-057b-4e21-9353-0b78335ece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d3d09-882a-4e95-b91f-206a1b60590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0BCC478-583B-41F4-84A8-75A346348A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f4c7ce-057b-4e21-9353-0b78335ecec4"/>
    <ds:schemaRef ds:uri="a16d3d09-882a-4e95-b91f-206a1b6059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BB8F185-A34E-4C0D-BFEF-4AF509C2DF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3952E8-A9A3-490C-9FF5-B57984FFBD6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808</Words>
  <Application>Microsoft Office PowerPoint</Application>
  <PresentationFormat>On-screen Show (4:3)</PresentationFormat>
  <Paragraphs>196</Paragraphs>
  <Slides>27</Slides>
  <Notes>0</Notes>
  <HiddenSlides>0</HiddenSlides>
  <MMClips>28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</vt:lpstr>
      <vt:lpstr>Calibri</vt:lpstr>
      <vt:lpstr>Calibri Light</vt:lpstr>
      <vt:lpstr>Franklin Gothic Book</vt:lpstr>
      <vt:lpstr>Franklin Gothic Demi</vt:lpstr>
      <vt:lpstr>Franklin Gothic Medium</vt:lpstr>
      <vt:lpstr>Tahoma</vt:lpstr>
      <vt:lpstr>Webdings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CHECK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Doty, Erin (edoty@uidaho.edu)</dc:creator>
  <cp:lastModifiedBy>Doty, Erin (edoty@uidaho.edu)</cp:lastModifiedBy>
  <cp:revision>69</cp:revision>
  <dcterms:created xsi:type="dcterms:W3CDTF">2019-05-15T18:59:01Z</dcterms:created>
  <dcterms:modified xsi:type="dcterms:W3CDTF">2019-10-16T22:55:23Z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0x010100C447E0BC95FFB34588F39CC8476B1C06</vt:lpwstr>
  </property>
</Properties>
</file>