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72" r:id="rId3"/>
    <p:sldId id="287" r:id="rId4"/>
    <p:sldId id="288" r:id="rId5"/>
    <p:sldId id="289" r:id="rId6"/>
    <p:sldId id="290" r:id="rId7"/>
    <p:sldId id="273" r:id="rId8"/>
    <p:sldId id="275" r:id="rId9"/>
    <p:sldId id="274" r:id="rId10"/>
    <p:sldId id="276" r:id="rId11"/>
    <p:sldId id="277" r:id="rId12"/>
    <p:sldId id="278" r:id="rId13"/>
    <p:sldId id="279" r:id="rId14"/>
    <p:sldId id="280" r:id="rId15"/>
    <p:sldId id="282" r:id="rId16"/>
    <p:sldId id="281" r:id="rId17"/>
    <p:sldId id="283" r:id="rId18"/>
    <p:sldId id="284" r:id="rId19"/>
    <p:sldId id="285" r:id="rId20"/>
    <p:sldId id="28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228" autoAdjust="0"/>
  </p:normalViewPr>
  <p:slideViewPr>
    <p:cSldViewPr>
      <p:cViewPr varScale="1">
        <p:scale>
          <a:sx n="60" d="100"/>
          <a:sy n="60" d="100"/>
        </p:scale>
        <p:origin x="-79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E04326-4A42-45B6-AD00-0D33E03C554C}" type="datetimeFigureOut">
              <a:rPr lang="en-US" smtClean="0"/>
              <a:pPr/>
              <a:t>1/28/2010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FD1C3C-4DEE-49C1-940D-4DFF498B148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B2FF8A7F-EBC3-45D4-9C97-169020F6FB2F}" type="slidenum">
              <a:rPr lang="en-US" smtClean="0"/>
              <a:pPr/>
              <a:t>1</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r>
              <a:rPr lang="en-US" smtClean="0"/>
              <a:t>You are viewing a presentation on the nutrition needs for young children. This presentation will provide the information you need to offer children food that will best support their growth and development.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bottom</a:t>
            </a:r>
            <a:r>
              <a:rPr lang="en-US" baseline="0" dirty="0" smtClean="0"/>
              <a:t> line, is that foods in the meat and beans group help children move!</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Another</a:t>
            </a:r>
            <a:r>
              <a:rPr lang="en-US" baseline="0" dirty="0" smtClean="0"/>
              <a:t> nutrient in the meat and beans group is iron. </a:t>
            </a:r>
            <a:r>
              <a:rPr lang="en-US" dirty="0" smtClean="0"/>
              <a:t>Iron is critical to carry oxygen to the body’s tissues. </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Iron in meat sources provide iron in a form that is more available for the body to use. Therefore, children who lack iron in their diet can benefit by consuming meat sources that provide a greater source of absorbable iron. </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Helps children learn!</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healthy growth and development the minimal amount of protein a child needs to consume each day is equivalent to 16 grams of protein per day for a 1-3 year old and 24 grams of protein per day for a 4-6 year old. Sixteen grams is equivalent to 1 ounce servings of meat, fish or poultry, and 1 cup of milk. Twenty-four grams of protein is equivalent to two ounces of meat, fish or poultry, and 2 cups of fluid milk. </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One cup of fluid milk provides 8 grams of protein. An eight ounce glass of milk equal one cup.</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One egg provides 6 grams of protein.</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For example, 1 ounce portion of meat, fish, or poultry provides roughly 7 grams of protein. Therefore, one half of a small breast of chicken is roughly 3 ounces of meat for a total of 21 grams of protein.</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3 year old child who is offered eggs, toast and milk for breakfast could potentially have 14 grams or more of their protein needs.</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next food group you are reviewing is the fats and oils group. The type of foods that fall in fats and oils group are items such as oils, butter, and</a:t>
            </a:r>
            <a:r>
              <a:rPr lang="en-US" baseline="0" dirty="0" smtClean="0"/>
              <a:t> margarine.</a:t>
            </a:r>
            <a:endParaRPr lang="en-US" dirty="0" smtClean="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1C6852-0010-4593-AB65-A44F2ED39D48}"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Piaget describes stages</a:t>
            </a:r>
            <a:r>
              <a:rPr lang="en-US" baseline="0" dirty="0" smtClean="0"/>
              <a:t> in children’s cognitive development: </a:t>
            </a:r>
            <a:r>
              <a:rPr lang="en-US" baseline="0" dirty="0" err="1" smtClean="0"/>
              <a:t>sensorimotor</a:t>
            </a:r>
            <a:r>
              <a:rPr lang="en-US" baseline="0" dirty="0" smtClean="0"/>
              <a:t> stage; </a:t>
            </a:r>
            <a:r>
              <a:rPr lang="en-US" baseline="0" dirty="0" smtClean="0"/>
              <a:t>preoperational stage; concrete operational, and formal operational or abstract stage. Early childhood involves the first three stages, meaning children are not developmentally ready for abstract information. Unfortunately, a lot of nutrition information is abstract such as vitamins and minerals. </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Appropriate</a:t>
            </a:r>
            <a:r>
              <a:rPr lang="en-US" baseline="0" dirty="0" smtClean="0"/>
              <a:t> nutrition information for young children is concrete. Therefore, information about nutrition for trainers will provide phrases that are concrete. Appropriate phrases will be provided in the training materials for each food group topic.</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next food group to review is the meat and beans group. The foods in the meat and beans group include items such as beef, pork, poultry, fish, nuts, and beans.  It is important to note that nuts and seeds are a part of this group but adults should be cautious about offering them to children because they are choking hazards and there is a greater risk for allergies.</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first nutrient to discuss in the meat and beans group is protein. The primary role of protein is in the building and repairing of tissue. Since children are in on-going stages of growth, protein is crucial for their development. </a:t>
            </a:r>
          </a:p>
          <a:p>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 foods</a:t>
            </a:r>
            <a:r>
              <a:rPr lang="en-US" baseline="0" dirty="0" smtClean="0"/>
              <a:t> in the meat and beans group help children grow!</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a:t>
            </a:r>
            <a:r>
              <a:rPr lang="en-US" baseline="0" dirty="0" smtClean="0"/>
              <a:t> help children build muscles!</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 help children</a:t>
            </a:r>
            <a:r>
              <a:rPr lang="en-US" baseline="0" dirty="0" smtClean="0"/>
              <a:t> jump high!</a:t>
            </a:r>
            <a:endParaRPr lang="en-US" dirty="0"/>
          </a:p>
        </p:txBody>
      </p:sp>
      <p:sp>
        <p:nvSpPr>
          <p:cNvPr id="4" name="Slide Number Placeholder 3"/>
          <p:cNvSpPr>
            <a:spLocks noGrp="1"/>
          </p:cNvSpPr>
          <p:nvPr>
            <p:ph type="sldNum" sz="quarter" idx="10"/>
          </p:nvPr>
        </p:nvSpPr>
        <p:spPr/>
        <p:txBody>
          <a:bodyPr/>
          <a:lstStyle/>
          <a:p>
            <a:fld id="{7CFD1C3C-4DEE-49C1-940D-4DFF498B148F}"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524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66E333-D275-4982-866F-48E5A6CC0DEF}" type="datetimeFigureOut">
              <a:rPr lang="en-US" smtClean="0"/>
              <a:pPr/>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66E333-D275-4982-866F-48E5A6CC0DEF}" type="datetimeFigureOut">
              <a:rPr lang="en-US" smtClean="0"/>
              <a:pPr/>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66E333-D275-4982-866F-48E5A6CC0DEF}" type="datetimeFigureOut">
              <a:rPr lang="en-US" smtClean="0"/>
              <a:pPr/>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66E333-D275-4982-866F-48E5A6CC0DEF}" type="datetimeFigureOut">
              <a:rPr lang="en-US" smtClean="0"/>
              <a:pPr/>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66E333-D275-4982-866F-48E5A6CC0DEF}" type="datetimeFigureOut">
              <a:rPr lang="en-US" smtClean="0"/>
              <a:pPr/>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66E333-D275-4982-866F-48E5A6CC0DEF}" type="datetimeFigureOut">
              <a:rPr lang="en-US" smtClean="0"/>
              <a:pPr/>
              <a:t>1/28/2010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66E333-D275-4982-866F-48E5A6CC0DEF}" type="datetimeFigureOut">
              <a:rPr lang="en-US" smtClean="0"/>
              <a:pPr/>
              <a:t>1/28/2010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66E333-D275-4982-866F-48E5A6CC0DEF}" type="datetimeFigureOut">
              <a:rPr lang="en-US" smtClean="0"/>
              <a:pPr/>
              <a:t>1/28/2010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6E333-D275-4982-866F-48E5A6CC0DEF}" type="datetimeFigureOut">
              <a:rPr lang="en-US" smtClean="0"/>
              <a:pPr/>
              <a:t>1/28/2010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1/28/2010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1/28/2010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66E333-D275-4982-866F-48E5A6CC0DEF}" type="datetimeFigureOut">
              <a:rPr lang="en-US" smtClean="0"/>
              <a:pPr/>
              <a:t>1/28/2010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78E37-74B7-464C-87C2-AD6FD409C2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21.jpeg"/><Relationship Id="rId4" Type="http://schemas.openxmlformats.org/officeDocument/2006/relationships/image" Target="../media/image20.jpeg"/></Relationships>
</file>

<file path=ppt/slides/_rels/slide1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5"/>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9" name="Picture 7" descr="FINAL NRI Logo.jpg"/>
          <p:cNvPicPr>
            <a:picLocks noChangeAspect="1"/>
          </p:cNvPicPr>
          <p:nvPr/>
        </p:nvPicPr>
        <p:blipFill>
          <a:blip r:embed="rId3" cstate="print"/>
          <a:srcRect r="35417"/>
          <a:stretch>
            <a:fillRect/>
          </a:stretch>
        </p:blipFill>
        <p:spPr bwMode="auto">
          <a:xfrm>
            <a:off x="6096000" y="228600"/>
            <a:ext cx="2755900" cy="914400"/>
          </a:xfrm>
          <a:prstGeom prst="rect">
            <a:avLst/>
          </a:prstGeom>
          <a:noFill/>
          <a:ln w="9525">
            <a:noFill/>
            <a:miter lim="800000"/>
            <a:headEnd/>
            <a:tailEnd/>
          </a:ln>
        </p:spPr>
      </p:pic>
      <p:sp>
        <p:nvSpPr>
          <p:cNvPr id="6" name="TextBox 5"/>
          <p:cNvSpPr txBox="1"/>
          <p:nvPr/>
        </p:nvSpPr>
        <p:spPr>
          <a:xfrm>
            <a:off x="2909473" y="6396335"/>
            <a:ext cx="6234527" cy="461665"/>
          </a:xfrm>
          <a:prstGeom prst="rect">
            <a:avLst/>
          </a:prstGeom>
          <a:noFill/>
        </p:spPr>
        <p:txBody>
          <a:bodyPr wrap="none" rtlCol="0">
            <a:spAutoFit/>
          </a:bodyPr>
          <a:lstStyle/>
          <a:p>
            <a:r>
              <a:rPr lang="en-US" sz="2400" dirty="0" smtClean="0">
                <a:solidFill>
                  <a:schemeClr val="bg1"/>
                </a:solidFill>
                <a:effectLst>
                  <a:outerShdw blurRad="38100" dist="38100" dir="2700000" algn="tl">
                    <a:srgbClr val="000000">
                      <a:alpha val="43137"/>
                    </a:srgbClr>
                  </a:outerShdw>
                </a:effectLst>
                <a:latin typeface="Arial Black" pitchFamily="34" charset="0"/>
              </a:rPr>
              <a:t>Background information for trainers</a:t>
            </a:r>
            <a:endParaRPr lang="en-US" sz="2400" dirty="0">
              <a:solidFill>
                <a:schemeClr val="bg1"/>
              </a:solidFill>
              <a:effectLst>
                <a:outerShdw blurRad="38100" dist="38100" dir="2700000" algn="tl">
                  <a:srgbClr val="000000">
                    <a:alpha val="43137"/>
                  </a:srgbClr>
                </a:outerShdw>
              </a:effectLst>
              <a:latin typeface="Arial Black" pitchFamily="34" charset="0"/>
            </a:endParaRPr>
          </a:p>
        </p:txBody>
      </p:sp>
      <p:grpSp>
        <p:nvGrpSpPr>
          <p:cNvPr id="7" name="Group 6"/>
          <p:cNvGrpSpPr/>
          <p:nvPr/>
        </p:nvGrpSpPr>
        <p:grpSpPr>
          <a:xfrm>
            <a:off x="381000" y="152400"/>
            <a:ext cx="1816100" cy="2057400"/>
            <a:chOff x="381000" y="152400"/>
            <a:chExt cx="1816100" cy="2057400"/>
          </a:xfrm>
        </p:grpSpPr>
        <p:pic>
          <p:nvPicPr>
            <p:cNvPr id="8" name="Picture 19" descr="korean girl looking at camera"/>
            <p:cNvPicPr>
              <a:picLocks noChangeAspect="1" noChangeArrowheads="1"/>
            </p:cNvPicPr>
            <p:nvPr/>
          </p:nvPicPr>
          <p:blipFill>
            <a:blip r:embed="rId4" cstate="print">
              <a:lum/>
            </a:blip>
            <a:srcRect l="17614" r="11928" b="9978"/>
            <a:stretch>
              <a:fillRect/>
            </a:stretch>
          </p:blipFill>
          <p:spPr bwMode="auto">
            <a:xfrm>
              <a:off x="381000" y="1219200"/>
              <a:ext cx="990600" cy="990600"/>
            </a:xfrm>
            <a:prstGeom prst="rect">
              <a:avLst/>
            </a:prstGeom>
            <a:noFill/>
            <a:ln w="9525">
              <a:noFill/>
              <a:miter lim="800000"/>
              <a:headEnd/>
              <a:tailEnd/>
            </a:ln>
            <a:scene3d>
              <a:camera prst="orthographicFront"/>
              <a:lightRig rig="threePt" dir="t"/>
            </a:scene3d>
            <a:sp3d>
              <a:bevelT/>
            </a:sp3d>
          </p:spPr>
        </p:pic>
        <p:pic>
          <p:nvPicPr>
            <p:cNvPr id="10" name="Picture 9" descr="USDA children1.jpg"/>
            <p:cNvPicPr>
              <a:picLocks noChangeAspect="1"/>
            </p:cNvPicPr>
            <p:nvPr/>
          </p:nvPicPr>
          <p:blipFill>
            <a:blip r:embed="rId5" cstate="print"/>
            <a:srcRect l="4566" t="17751" r="40643"/>
            <a:stretch>
              <a:fillRect/>
            </a:stretch>
          </p:blipFill>
          <p:spPr>
            <a:xfrm>
              <a:off x="381000" y="152400"/>
              <a:ext cx="990600" cy="994452"/>
            </a:xfrm>
            <a:prstGeom prst="rect">
              <a:avLst/>
            </a:prstGeom>
            <a:scene3d>
              <a:camera prst="orthographicFront"/>
              <a:lightRig rig="threePt" dir="t"/>
            </a:scene3d>
            <a:sp3d>
              <a:bevelT/>
            </a:sp3d>
          </p:spPr>
        </p:pic>
        <p:pic>
          <p:nvPicPr>
            <p:cNvPr id="11" name="Picture 6"/>
            <p:cNvPicPr>
              <a:picLocks noChangeAspect="1" noChangeArrowheads="1"/>
            </p:cNvPicPr>
            <p:nvPr/>
          </p:nvPicPr>
          <p:blipFill>
            <a:blip r:embed="rId6" cstate="print"/>
            <a:srcRect l="7018" t="18304" r="15789" b="12053"/>
            <a:stretch>
              <a:fillRect/>
            </a:stretch>
          </p:blipFill>
          <p:spPr bwMode="auto">
            <a:xfrm>
              <a:off x="1219200" y="762000"/>
              <a:ext cx="977900" cy="990600"/>
            </a:xfrm>
            <a:prstGeom prst="rect">
              <a:avLst/>
            </a:prstGeom>
            <a:noFill/>
            <a:ln w="9525">
              <a:noFill/>
              <a:miter lim="800000"/>
              <a:headEnd/>
              <a:tailEnd/>
            </a:ln>
            <a:effectLst/>
            <a:scene3d>
              <a:camera prst="orthographicFront"/>
              <a:lightRig rig="threePt" dir="t"/>
            </a:scene3d>
            <a:sp3d>
              <a:bevelT/>
            </a:sp3d>
          </p:spPr>
        </p:pic>
      </p:grpSp>
      <p:sp>
        <p:nvSpPr>
          <p:cNvPr id="12" name="Rectangle 9"/>
          <p:cNvSpPr>
            <a:spLocks noChangeArrowheads="1"/>
          </p:cNvSpPr>
          <p:nvPr/>
        </p:nvSpPr>
        <p:spPr bwMode="auto">
          <a:xfrm>
            <a:off x="304800" y="1981200"/>
            <a:ext cx="8610600" cy="3276600"/>
          </a:xfrm>
          <a:prstGeom prst="rect">
            <a:avLst/>
          </a:prstGeom>
          <a:noFill/>
          <a:ln w="12700">
            <a:noFill/>
            <a:miter lim="800000"/>
            <a:headEnd/>
            <a:tailEnd/>
          </a:ln>
          <a:effectLst/>
        </p:spPr>
        <p:txBody>
          <a:bodyPr lIns="90488" tIns="44450" rIns="90488" bIns="44450" anchor="ctr"/>
          <a:lstStyle/>
          <a:p>
            <a:pPr algn="ctr" fontAlgn="auto">
              <a:spcBef>
                <a:spcPts val="0"/>
              </a:spcBef>
              <a:spcAft>
                <a:spcPts val="0"/>
              </a:spcAft>
              <a:defRPr/>
            </a:pPr>
            <a:r>
              <a:rPr lang="en-US" sz="6000" b="1" dirty="0">
                <a:effectLst>
                  <a:outerShdw blurRad="38100" dist="38100" dir="2700000" algn="tl">
                    <a:srgbClr val="000000"/>
                  </a:outerShdw>
                </a:effectLst>
                <a:latin typeface="+mn-lt"/>
              </a:rPr>
              <a:t>Nutrition for </a:t>
            </a:r>
            <a:br>
              <a:rPr lang="en-US" sz="6000" b="1" dirty="0">
                <a:effectLst>
                  <a:outerShdw blurRad="38100" dist="38100" dir="2700000" algn="tl">
                    <a:srgbClr val="000000"/>
                  </a:outerShdw>
                </a:effectLst>
                <a:latin typeface="+mn-lt"/>
              </a:rPr>
            </a:br>
            <a:r>
              <a:rPr lang="en-US" sz="6000" b="1" dirty="0">
                <a:effectLst>
                  <a:outerShdw blurRad="38100" dist="38100" dir="2700000" algn="tl">
                    <a:srgbClr val="000000"/>
                  </a:outerShdw>
                </a:effectLst>
                <a:latin typeface="+mn-lt"/>
              </a:rPr>
              <a:t>Young </a:t>
            </a:r>
            <a:r>
              <a:rPr lang="en-US" sz="6000" b="1" dirty="0" smtClean="0">
                <a:effectLst>
                  <a:outerShdw blurRad="38100" dist="38100" dir="2700000" algn="tl">
                    <a:srgbClr val="000000"/>
                  </a:outerShdw>
                </a:effectLst>
                <a:latin typeface="+mn-lt"/>
              </a:rPr>
              <a:t>Children</a:t>
            </a:r>
          </a:p>
          <a:p>
            <a:pPr algn="ctr" fontAlgn="auto">
              <a:spcBef>
                <a:spcPts val="0"/>
              </a:spcBef>
              <a:spcAft>
                <a:spcPts val="0"/>
              </a:spcAft>
              <a:defRPr/>
            </a:pPr>
            <a:r>
              <a:rPr lang="en-US" sz="4400" b="1" dirty="0" smtClean="0">
                <a:effectLst>
                  <a:outerShdw blurRad="38100" dist="38100" dir="2700000" algn="tl">
                    <a:srgbClr val="000000"/>
                  </a:outerShdw>
                </a:effectLst>
              </a:rPr>
              <a:t>Meat and Beans Group</a:t>
            </a:r>
          </a:p>
          <a:p>
            <a:pPr algn="ctr" fontAlgn="auto">
              <a:spcBef>
                <a:spcPts val="0"/>
              </a:spcBef>
              <a:spcAft>
                <a:spcPts val="0"/>
              </a:spcAft>
              <a:defRPr/>
            </a:pPr>
            <a:endParaRPr lang="en-US" sz="2000" b="1" dirty="0" smtClean="0">
              <a:effectLst>
                <a:outerShdw blurRad="38100" dist="38100" dir="2700000" algn="tl">
                  <a:srgbClr val="000000"/>
                </a:outerShdw>
              </a:effectLst>
            </a:endParaRPr>
          </a:p>
          <a:p>
            <a:pPr algn="ctr" fontAlgn="auto">
              <a:spcBef>
                <a:spcPts val="0"/>
              </a:spcBef>
              <a:spcAft>
                <a:spcPts val="0"/>
              </a:spcAft>
              <a:defRPr/>
            </a:pPr>
            <a:endParaRPr lang="en-US" sz="2000" b="1" dirty="0" smtClean="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2"/>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ChangeArrowheads="1"/>
          </p:cNvSpPr>
          <p:nvPr/>
        </p:nvSpPr>
        <p:spPr bwMode="auto">
          <a:xfrm>
            <a:off x="914400" y="1981200"/>
            <a:ext cx="73914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 children build muscles!</a:t>
            </a:r>
          </a:p>
        </p:txBody>
      </p:sp>
      <p:sp>
        <p:nvSpPr>
          <p:cNvPr id="5"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smtClean="0">
                <a:solidFill>
                  <a:srgbClr val="660066"/>
                </a:solidFill>
                <a:effectLst>
                  <a:outerShdw blurRad="38100" dist="38100" dir="2700000" algn="tl">
                    <a:srgbClr val="000000"/>
                  </a:outerShdw>
                </a:effectLst>
              </a:rPr>
              <a:t>Meat and Beans</a:t>
            </a:r>
            <a:endParaRPr lang="en-US" sz="6000" b="1" dirty="0">
              <a:solidFill>
                <a:srgbClr val="660066"/>
              </a:solidFill>
              <a:effectLst>
                <a:outerShdw blurRad="38100" dist="38100" dir="2700000" algn="tl">
                  <a:srgbClr val="000000"/>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2"/>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ChangeArrowheads="1"/>
          </p:cNvSpPr>
          <p:nvPr/>
        </p:nvSpPr>
        <p:spPr bwMode="auto">
          <a:xfrm>
            <a:off x="914400" y="1981200"/>
            <a:ext cx="73914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 children jump high!</a:t>
            </a:r>
          </a:p>
        </p:txBody>
      </p:sp>
      <p:sp>
        <p:nvSpPr>
          <p:cNvPr id="5"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smtClean="0">
                <a:solidFill>
                  <a:srgbClr val="660066"/>
                </a:solidFill>
                <a:effectLst>
                  <a:outerShdw blurRad="38100" dist="38100" dir="2700000" algn="tl">
                    <a:srgbClr val="000000"/>
                  </a:outerShdw>
                </a:effectLst>
              </a:rPr>
              <a:t>Meat and Beans</a:t>
            </a:r>
            <a:endParaRPr lang="en-US" sz="6000" b="1" dirty="0">
              <a:solidFill>
                <a:srgbClr val="660066"/>
              </a:solidFill>
              <a:effectLst>
                <a:outerShdw blurRad="38100" dist="38100" dir="2700000" algn="tl">
                  <a:srgbClr val="000000"/>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2"/>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ChangeArrowheads="1"/>
          </p:cNvSpPr>
          <p:nvPr/>
        </p:nvSpPr>
        <p:spPr bwMode="auto">
          <a:xfrm>
            <a:off x="914400" y="1981200"/>
            <a:ext cx="73914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 children move!</a:t>
            </a:r>
          </a:p>
        </p:txBody>
      </p:sp>
      <p:sp>
        <p:nvSpPr>
          <p:cNvPr id="5"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smtClean="0">
                <a:solidFill>
                  <a:srgbClr val="660066"/>
                </a:solidFill>
                <a:effectLst>
                  <a:outerShdw blurRad="38100" dist="38100" dir="2700000" algn="tl">
                    <a:srgbClr val="000000"/>
                  </a:outerShdw>
                </a:effectLst>
              </a:rPr>
              <a:t>Meat and Beans</a:t>
            </a:r>
            <a:endParaRPr lang="en-US" sz="6000" b="1" dirty="0">
              <a:solidFill>
                <a:srgbClr val="660066"/>
              </a:solidFill>
              <a:effectLst>
                <a:outerShdw blurRad="38100" dist="38100" dir="2700000" algn="tl">
                  <a:srgbClr val="000000"/>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28600" y="152400"/>
            <a:ext cx="8686800" cy="1371600"/>
          </a:xfrm>
          <a:prstGeom prst="rect">
            <a:avLst/>
          </a:prstGeom>
          <a:solidFill>
            <a:srgbClr val="CCCCFF"/>
          </a:solidFill>
          <a:ln w="9525">
            <a:noFill/>
            <a:miter lim="800000"/>
            <a:headEnd/>
            <a:tailEnd/>
          </a:ln>
          <a:effectLst/>
        </p:spPr>
        <p:txBody>
          <a:bodyPr anchor="ctr"/>
          <a:lstStyle/>
          <a:p>
            <a:pPr algn="ctr" eaLnBrk="1" hangingPunct="1">
              <a:defRPr/>
            </a:pPr>
            <a:r>
              <a:rPr lang="en-US" sz="5400" b="1">
                <a:solidFill>
                  <a:srgbClr val="7F00AC"/>
                </a:solidFill>
                <a:effectLst>
                  <a:outerShdw blurRad="38100" dist="38100" dir="2700000" algn="tl">
                    <a:srgbClr val="000000"/>
                  </a:outerShdw>
                </a:effectLst>
              </a:rPr>
              <a:t>Iron</a:t>
            </a:r>
          </a:p>
        </p:txBody>
      </p:sp>
      <p:grpSp>
        <p:nvGrpSpPr>
          <p:cNvPr id="6" name="Group 4"/>
          <p:cNvGrpSpPr>
            <a:grpSpLocks/>
          </p:cNvGrpSpPr>
          <p:nvPr/>
        </p:nvGrpSpPr>
        <p:grpSpPr bwMode="auto">
          <a:xfrm>
            <a:off x="5943600" y="457200"/>
            <a:ext cx="2667000" cy="863600"/>
            <a:chOff x="288" y="2976"/>
            <a:chExt cx="2640" cy="928"/>
          </a:xfrm>
        </p:grpSpPr>
        <p:sp>
          <p:nvSpPr>
            <p:cNvPr id="7" name="Rectangle 5"/>
            <p:cNvSpPr>
              <a:spLocks noChangeArrowheads="1"/>
            </p:cNvSpPr>
            <p:nvPr/>
          </p:nvSpPr>
          <p:spPr bwMode="auto">
            <a:xfrm>
              <a:off x="288" y="2976"/>
              <a:ext cx="2640" cy="912"/>
            </a:xfrm>
            <a:prstGeom prst="rect">
              <a:avLst/>
            </a:prstGeom>
            <a:solidFill>
              <a:srgbClr val="660066"/>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660066"/>
              </a:extrusionClr>
            </a:sp3d>
          </p:spPr>
          <p:txBody>
            <a:bodyPr wrap="none" anchor="ctr">
              <a:flatTx/>
            </a:bodyPr>
            <a:lstStyle/>
            <a:p>
              <a:endParaRPr lang="en-US"/>
            </a:p>
          </p:txBody>
        </p:sp>
        <p:pic>
          <p:nvPicPr>
            <p:cNvPr id="8" name="Picture 6" descr="meat"/>
            <p:cNvPicPr>
              <a:picLocks noChangeAspect="1" noChangeArrowheads="1"/>
            </p:cNvPicPr>
            <p:nvPr/>
          </p:nvPicPr>
          <p:blipFill>
            <a:blip r:embed="rId3" cstate="print"/>
            <a:srcRect/>
            <a:stretch>
              <a:fillRect/>
            </a:stretch>
          </p:blipFill>
          <p:spPr bwMode="auto">
            <a:xfrm>
              <a:off x="288" y="2976"/>
              <a:ext cx="2621" cy="928"/>
            </a:xfrm>
            <a:prstGeom prst="rect">
              <a:avLst/>
            </a:prstGeom>
            <a:noFill/>
            <a:ln w="9525">
              <a:noFill/>
              <a:miter lim="800000"/>
              <a:headEnd/>
              <a:tailEnd/>
            </a:ln>
          </p:spPr>
        </p:pic>
      </p:grpSp>
      <p:sp>
        <p:nvSpPr>
          <p:cNvPr id="9" name="Rectangle 7"/>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10" name="Rectangle 9"/>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11" name="Picture 10" descr="MCj02871050000[1]"/>
          <p:cNvPicPr>
            <a:picLocks noChangeAspect="1" noChangeArrowheads="1"/>
          </p:cNvPicPr>
          <p:nvPr/>
        </p:nvPicPr>
        <p:blipFill>
          <a:blip r:embed="rId4" cstate="print"/>
          <a:srcRect/>
          <a:stretch>
            <a:fillRect/>
          </a:stretch>
        </p:blipFill>
        <p:spPr bwMode="auto">
          <a:xfrm>
            <a:off x="457200" y="1752600"/>
            <a:ext cx="3641725" cy="4270375"/>
          </a:xfrm>
          <a:prstGeom prst="rect">
            <a:avLst/>
          </a:prstGeom>
          <a:noFill/>
          <a:ln w="9525">
            <a:noFill/>
            <a:miter lim="800000"/>
            <a:headEnd/>
            <a:tailEnd/>
          </a:ln>
        </p:spPr>
      </p:pic>
      <p:sp>
        <p:nvSpPr>
          <p:cNvPr id="12" name="AutoShape 11"/>
          <p:cNvSpPr>
            <a:spLocks noChangeArrowheads="1"/>
          </p:cNvSpPr>
          <p:nvPr/>
        </p:nvSpPr>
        <p:spPr bwMode="auto">
          <a:xfrm>
            <a:off x="5029200" y="2133600"/>
            <a:ext cx="4114800" cy="30480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rgbClr val="CC3300"/>
          </a:solidFill>
          <a:ln w="9525">
            <a:solidFill>
              <a:srgbClr val="000000"/>
            </a:solidFill>
            <a:miter lim="800000"/>
            <a:headEnd/>
            <a:tailEnd/>
          </a:ln>
        </p:spPr>
        <p:txBody>
          <a:bodyPr wrap="none" anchor="ctr"/>
          <a:lstStyle/>
          <a:p>
            <a:pPr algn="ctr" eaLnBrk="1" hangingPunct="1"/>
            <a:endParaRPr lang="en-US" sz="3600">
              <a:solidFill>
                <a:srgbClr val="000000"/>
              </a:solidFill>
              <a:latin typeface="Arial" charset="0"/>
            </a:endParaRPr>
          </a:p>
        </p:txBody>
      </p:sp>
      <p:sp>
        <p:nvSpPr>
          <p:cNvPr id="13" name="Oval 12"/>
          <p:cNvSpPr>
            <a:spLocks noChangeArrowheads="1"/>
          </p:cNvSpPr>
          <p:nvPr/>
        </p:nvSpPr>
        <p:spPr bwMode="auto">
          <a:xfrm>
            <a:off x="6019800" y="2819400"/>
            <a:ext cx="2133600" cy="1905000"/>
          </a:xfrm>
          <a:prstGeom prst="ellipse">
            <a:avLst/>
          </a:prstGeom>
          <a:solidFill>
            <a:srgbClr val="969696"/>
          </a:solidFill>
          <a:ln w="9525">
            <a:solidFill>
              <a:srgbClr val="000000"/>
            </a:solidFill>
            <a:round/>
            <a:headEnd/>
            <a:tailEnd/>
          </a:ln>
        </p:spPr>
        <p:txBody>
          <a:bodyPr wrap="none" anchor="ctr"/>
          <a:lstStyle/>
          <a:p>
            <a:pPr algn="ctr" eaLnBrk="1" hangingPunct="1"/>
            <a:r>
              <a:rPr lang="en-US" sz="3600">
                <a:solidFill>
                  <a:srgbClr val="000000"/>
                </a:solidFill>
                <a:latin typeface="Arial" charset="0"/>
              </a:rPr>
              <a:t>Iron</a:t>
            </a:r>
          </a:p>
        </p:txBody>
      </p:sp>
      <p:sp>
        <p:nvSpPr>
          <p:cNvPr id="14" name="Text Box 13"/>
          <p:cNvSpPr txBox="1">
            <a:spLocks noChangeArrowheads="1"/>
          </p:cNvSpPr>
          <p:nvPr/>
        </p:nvSpPr>
        <p:spPr bwMode="auto">
          <a:xfrm>
            <a:off x="6019800" y="2362200"/>
            <a:ext cx="2030413" cy="457200"/>
          </a:xfrm>
          <a:prstGeom prst="rect">
            <a:avLst/>
          </a:prstGeom>
          <a:noFill/>
          <a:ln w="9525">
            <a:noFill/>
            <a:miter lim="800000"/>
            <a:headEnd/>
            <a:tailEnd/>
          </a:ln>
        </p:spPr>
        <p:txBody>
          <a:bodyPr wrap="none">
            <a:spAutoFit/>
          </a:bodyPr>
          <a:lstStyle/>
          <a:p>
            <a:r>
              <a:rPr lang="en-US" sz="2400" b="1">
                <a:solidFill>
                  <a:srgbClr val="000000"/>
                </a:solidFill>
              </a:rPr>
              <a:t>Hemoglobin</a:t>
            </a:r>
          </a:p>
        </p:txBody>
      </p:sp>
      <p:sp>
        <p:nvSpPr>
          <p:cNvPr id="15" name="Oval 14"/>
          <p:cNvSpPr>
            <a:spLocks noChangeArrowheads="1"/>
          </p:cNvSpPr>
          <p:nvPr/>
        </p:nvSpPr>
        <p:spPr bwMode="auto">
          <a:xfrm>
            <a:off x="3352800" y="4038600"/>
            <a:ext cx="1371600" cy="1219200"/>
          </a:xfrm>
          <a:prstGeom prst="ellipse">
            <a:avLst/>
          </a:prstGeom>
          <a:solidFill>
            <a:srgbClr val="008000"/>
          </a:solidFill>
          <a:ln w="9525">
            <a:solidFill>
              <a:srgbClr val="000000"/>
            </a:solidFill>
            <a:round/>
            <a:headEnd/>
            <a:tailEnd/>
          </a:ln>
        </p:spPr>
        <p:txBody>
          <a:bodyPr wrap="none" anchor="ctr"/>
          <a:lstStyle/>
          <a:p>
            <a:pPr algn="ctr" eaLnBrk="1" hangingPunct="1"/>
            <a:r>
              <a:rPr lang="en-US" sz="3200">
                <a:solidFill>
                  <a:srgbClr val="000000"/>
                </a:solidFill>
                <a:latin typeface="Arial" charset="0"/>
              </a:rPr>
              <a:t>oxygen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accel="50000" decel="50000" fill="hold" grpId="0" nodeType="clickEffect">
                                  <p:stCondLst>
                                    <p:cond delay="0"/>
                                  </p:stCondLst>
                                  <p:childTnLst>
                                    <p:animMotion origin="layout" path="M 0.175 0.37179 L 0 -2.42775E-6 " pathEditMode="relative" rAng="0" ptsTypes="AA">
                                      <p:cBhvr>
                                        <p:cTn id="6" dur="2000" fill="hold"/>
                                        <p:tgtEl>
                                          <p:spTgt spid="13"/>
                                        </p:tgtEl>
                                        <p:attrNameLst>
                                          <p:attrName>ppt_x</p:attrName>
                                          <p:attrName>ppt_y</p:attrName>
                                        </p:attrNameLst>
                                      </p:cBhvr>
                                      <p:rCtr x="-87" y="-186"/>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1" nodeType="clickEffect">
                                  <p:stCondLst>
                                    <p:cond delay="0"/>
                                  </p:stCondLst>
                                  <p:childTnLst>
                                    <p:animMotion origin="layout" path="M 0 0 C 0.05261 -0.02243 0.0691 -0.00717 0.15399 -0.00855 C 0.16406 -0.01179 0.17274 -0.01919 0.18264 -0.02335 C 0.1842 -0.02474 0.18559 -0.02636 0.18733 -0.02751 C 0.18889 -0.02844 0.1908 -0.02844 0.19219 -0.02959 C 0.1934 -0.03075 0.19393 -0.03306 0.19531 -0.03399 C 0.19827 -0.03607 0.20486 -0.03815 0.20486 -0.03815 C 0.21476 -0.04693 0.22674 -0.04855 0.23663 -0.05711 C 0.24965 -0.05133 0.26146 -0.04092 0.27465 -0.03815 C 0.28542 -0.0326 0.28611 -0.02982 0.29844 -0.02751 C 0.31163 -0.03006 0.31771 -0.03167 0.33177 -0.03167 " pathEditMode="relative" ptsTypes="ffffffffffA">
                                      <p:cBhvr>
                                        <p:cTn id="14" dur="2000" fill="hold"/>
                                        <p:tgtEl>
                                          <p:spTgt spid="1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15"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7" descr="j0302953"/>
          <p:cNvPicPr>
            <a:picLocks noChangeAspect="1" noChangeArrowheads="1"/>
          </p:cNvPicPr>
          <p:nvPr/>
        </p:nvPicPr>
        <p:blipFill>
          <a:blip r:embed="rId3" cstate="print"/>
          <a:srcRect/>
          <a:stretch>
            <a:fillRect/>
          </a:stretch>
        </p:blipFill>
        <p:spPr bwMode="auto">
          <a:xfrm>
            <a:off x="5715000" y="2590800"/>
            <a:ext cx="1957388" cy="2743200"/>
          </a:xfrm>
          <a:prstGeom prst="rect">
            <a:avLst/>
          </a:prstGeom>
          <a:noFill/>
          <a:ln w="9525">
            <a:noFill/>
            <a:miter lim="800000"/>
            <a:headEnd/>
            <a:tailEnd/>
          </a:ln>
        </p:spPr>
      </p:pic>
      <p:sp>
        <p:nvSpPr>
          <p:cNvPr id="15" name="Oval 18"/>
          <p:cNvSpPr>
            <a:spLocks noChangeArrowheads="1"/>
          </p:cNvSpPr>
          <p:nvPr/>
        </p:nvSpPr>
        <p:spPr bwMode="auto">
          <a:xfrm>
            <a:off x="1524000" y="4343400"/>
            <a:ext cx="1600200" cy="1447800"/>
          </a:xfrm>
          <a:prstGeom prst="ellipse">
            <a:avLst/>
          </a:prstGeom>
          <a:solidFill>
            <a:srgbClr val="969696"/>
          </a:solidFill>
          <a:ln w="9525">
            <a:solidFill>
              <a:srgbClr val="000000"/>
            </a:solidFill>
            <a:round/>
            <a:headEnd/>
            <a:tailEnd/>
          </a:ln>
        </p:spPr>
        <p:txBody>
          <a:bodyPr wrap="none" anchor="ctr"/>
          <a:lstStyle/>
          <a:p>
            <a:pPr algn="ctr" eaLnBrk="1" hangingPunct="1"/>
            <a:r>
              <a:rPr lang="en-US" sz="3600">
                <a:solidFill>
                  <a:srgbClr val="000000"/>
                </a:solidFill>
                <a:latin typeface="Arial" charset="0"/>
              </a:rPr>
              <a:t>Iron</a:t>
            </a:r>
          </a:p>
        </p:txBody>
      </p:sp>
      <p:sp>
        <p:nvSpPr>
          <p:cNvPr id="16" name="Oval 10"/>
          <p:cNvSpPr>
            <a:spLocks noChangeArrowheads="1"/>
          </p:cNvSpPr>
          <p:nvPr/>
        </p:nvSpPr>
        <p:spPr bwMode="auto">
          <a:xfrm>
            <a:off x="1752600" y="2057400"/>
            <a:ext cx="1524000" cy="1524000"/>
          </a:xfrm>
          <a:prstGeom prst="ellipse">
            <a:avLst/>
          </a:prstGeom>
          <a:solidFill>
            <a:srgbClr val="969696"/>
          </a:solidFill>
          <a:ln w="9525">
            <a:solidFill>
              <a:srgbClr val="000000"/>
            </a:solidFill>
            <a:round/>
            <a:headEnd/>
            <a:tailEnd/>
          </a:ln>
        </p:spPr>
        <p:txBody>
          <a:bodyPr wrap="none" anchor="ctr"/>
          <a:lstStyle/>
          <a:p>
            <a:pPr algn="ctr" eaLnBrk="1" hangingPunct="1"/>
            <a:r>
              <a:rPr lang="en-US" sz="3600">
                <a:solidFill>
                  <a:srgbClr val="000000"/>
                </a:solidFill>
                <a:latin typeface="Arial" charset="0"/>
              </a:rPr>
              <a:t>Iron</a:t>
            </a:r>
          </a:p>
        </p:txBody>
      </p:sp>
      <p:sp>
        <p:nvSpPr>
          <p:cNvPr id="17" name="Rectangle 2"/>
          <p:cNvSpPr>
            <a:spLocks noChangeArrowheads="1"/>
          </p:cNvSpPr>
          <p:nvPr/>
        </p:nvSpPr>
        <p:spPr bwMode="auto">
          <a:xfrm>
            <a:off x="228600" y="152400"/>
            <a:ext cx="8686800" cy="1371600"/>
          </a:xfrm>
          <a:prstGeom prst="rect">
            <a:avLst/>
          </a:prstGeom>
          <a:solidFill>
            <a:srgbClr val="CCCCFF"/>
          </a:solidFill>
          <a:ln w="9525">
            <a:noFill/>
            <a:miter lim="800000"/>
            <a:headEnd/>
            <a:tailEnd/>
          </a:ln>
          <a:effectLst/>
        </p:spPr>
        <p:txBody>
          <a:bodyPr anchor="ctr"/>
          <a:lstStyle/>
          <a:p>
            <a:pPr algn="ctr" eaLnBrk="1" hangingPunct="1">
              <a:defRPr/>
            </a:pPr>
            <a:r>
              <a:rPr lang="en-US" sz="5400" b="1">
                <a:solidFill>
                  <a:srgbClr val="7F00AC"/>
                </a:solidFill>
                <a:effectLst>
                  <a:outerShdw blurRad="38100" dist="38100" dir="2700000" algn="tl">
                    <a:srgbClr val="000000"/>
                  </a:outerShdw>
                </a:effectLst>
              </a:rPr>
              <a:t>Iron</a:t>
            </a:r>
          </a:p>
        </p:txBody>
      </p:sp>
      <p:grpSp>
        <p:nvGrpSpPr>
          <p:cNvPr id="18" name="Group 3"/>
          <p:cNvGrpSpPr>
            <a:grpSpLocks/>
          </p:cNvGrpSpPr>
          <p:nvPr/>
        </p:nvGrpSpPr>
        <p:grpSpPr bwMode="auto">
          <a:xfrm>
            <a:off x="457200" y="4648200"/>
            <a:ext cx="3581400" cy="1244600"/>
            <a:chOff x="288" y="2976"/>
            <a:chExt cx="2640" cy="928"/>
          </a:xfrm>
        </p:grpSpPr>
        <p:sp>
          <p:nvSpPr>
            <p:cNvPr id="19" name="Rectangle 4"/>
            <p:cNvSpPr>
              <a:spLocks noChangeArrowheads="1"/>
            </p:cNvSpPr>
            <p:nvPr/>
          </p:nvSpPr>
          <p:spPr bwMode="auto">
            <a:xfrm>
              <a:off x="288" y="2976"/>
              <a:ext cx="2640" cy="912"/>
            </a:xfrm>
            <a:prstGeom prst="rect">
              <a:avLst/>
            </a:prstGeom>
            <a:solidFill>
              <a:srgbClr val="660066"/>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660066"/>
              </a:extrusionClr>
            </a:sp3d>
          </p:spPr>
          <p:txBody>
            <a:bodyPr wrap="none" anchor="ctr">
              <a:flatTx/>
            </a:bodyPr>
            <a:lstStyle/>
            <a:p>
              <a:endParaRPr lang="en-US"/>
            </a:p>
          </p:txBody>
        </p:sp>
        <p:pic>
          <p:nvPicPr>
            <p:cNvPr id="20" name="Picture 5" descr="meat"/>
            <p:cNvPicPr>
              <a:picLocks noChangeAspect="1" noChangeArrowheads="1"/>
            </p:cNvPicPr>
            <p:nvPr/>
          </p:nvPicPr>
          <p:blipFill>
            <a:blip r:embed="rId4" cstate="print"/>
            <a:srcRect/>
            <a:stretch>
              <a:fillRect/>
            </a:stretch>
          </p:blipFill>
          <p:spPr bwMode="auto">
            <a:xfrm>
              <a:off x="288" y="2976"/>
              <a:ext cx="2621" cy="928"/>
            </a:xfrm>
            <a:prstGeom prst="rect">
              <a:avLst/>
            </a:prstGeom>
            <a:noFill/>
            <a:ln w="9525">
              <a:noFill/>
              <a:miter lim="800000"/>
              <a:headEnd/>
              <a:tailEnd/>
            </a:ln>
          </p:spPr>
        </p:pic>
      </p:grpSp>
      <p:sp>
        <p:nvSpPr>
          <p:cNvPr id="21" name="Rectangle 6"/>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22" name="Rectangle 7"/>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grpSp>
        <p:nvGrpSpPr>
          <p:cNvPr id="23" name="Group 14"/>
          <p:cNvGrpSpPr>
            <a:grpSpLocks/>
          </p:cNvGrpSpPr>
          <p:nvPr/>
        </p:nvGrpSpPr>
        <p:grpSpPr bwMode="auto">
          <a:xfrm>
            <a:off x="609600" y="2362200"/>
            <a:ext cx="3657600" cy="1244600"/>
            <a:chOff x="144" y="720"/>
            <a:chExt cx="1680" cy="592"/>
          </a:xfrm>
        </p:grpSpPr>
        <p:sp>
          <p:nvSpPr>
            <p:cNvPr id="24" name="Rectangle 15"/>
            <p:cNvSpPr>
              <a:spLocks noChangeArrowheads="1"/>
            </p:cNvSpPr>
            <p:nvPr/>
          </p:nvSpPr>
          <p:spPr bwMode="auto">
            <a:xfrm>
              <a:off x="144" y="720"/>
              <a:ext cx="1680" cy="576"/>
            </a:xfrm>
            <a:prstGeom prst="rect">
              <a:avLst/>
            </a:prstGeom>
            <a:solidFill>
              <a:srgbClr val="FF9933"/>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9933"/>
              </a:extrusionClr>
            </a:sp3d>
          </p:spPr>
          <p:txBody>
            <a:bodyPr wrap="none" anchor="ctr">
              <a:flatTx/>
            </a:bodyPr>
            <a:lstStyle/>
            <a:p>
              <a:pPr algn="ctr"/>
              <a:endParaRPr lang="en-US"/>
            </a:p>
          </p:txBody>
        </p:sp>
        <p:pic>
          <p:nvPicPr>
            <p:cNvPr id="25" name="Picture 16"/>
            <p:cNvPicPr>
              <a:picLocks noChangeAspect="1" noChangeArrowheads="1"/>
            </p:cNvPicPr>
            <p:nvPr/>
          </p:nvPicPr>
          <p:blipFill>
            <a:blip r:embed="rId5" cstate="print"/>
            <a:srcRect l="28906" t="44792" r="35156" b="38541"/>
            <a:stretch>
              <a:fillRect/>
            </a:stretch>
          </p:blipFill>
          <p:spPr bwMode="auto">
            <a:xfrm>
              <a:off x="144" y="729"/>
              <a:ext cx="1680" cy="583"/>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accel="50000" decel="50000" fill="hold" grpId="0" nodeType="clickEffect">
                                  <p:stCondLst>
                                    <p:cond delay="0"/>
                                  </p:stCondLst>
                                  <p:childTnLst>
                                    <p:animMotion origin="layout" path="M -0.00833 -0.08879 L 0.66667 0.52161 " pathEditMode="relative" rAng="0" ptsTypes="AA">
                                      <p:cBhvr>
                                        <p:cTn id="6" dur="2000" fill="hold"/>
                                        <p:tgtEl>
                                          <p:spTgt spid="16"/>
                                        </p:tgtEl>
                                        <p:attrNameLst>
                                          <p:attrName>ppt_x</p:attrName>
                                          <p:attrName>ppt_y</p:attrName>
                                        </p:attrNameLst>
                                      </p:cBhvr>
                                      <p:rCtr x="338" y="305"/>
                                    </p:animMotion>
                                  </p:childTnLst>
                                </p:cTn>
                              </p:par>
                            </p:childTnLst>
                          </p:cTn>
                        </p:par>
                      </p:childTnLst>
                    </p:cTn>
                  </p:par>
                  <p:par>
                    <p:cTn id="7" fill="hold">
                      <p:stCondLst>
                        <p:cond delay="indefinite"/>
                      </p:stCondLst>
                      <p:childTnLst>
                        <p:par>
                          <p:cTn id="8" fill="hold">
                            <p:stCondLst>
                              <p:cond delay="0"/>
                            </p:stCondLst>
                            <p:childTnLst>
                              <p:par>
                                <p:cTn id="9" presetID="56" presetClass="path" presetSubtype="0" accel="50000" decel="50000" fill="hold" grpId="0" nodeType="clickEffect">
                                  <p:stCondLst>
                                    <p:cond delay="0"/>
                                  </p:stCondLst>
                                  <p:childTnLst>
                                    <p:animMotion origin="layout" path="M 0.00416 -0.09433 L 0.4875 -0.18312 " pathEditMode="relative" rAng="0" ptsTypes="AA">
                                      <p:cBhvr>
                                        <p:cTn id="10" dur="2000" fill="hold"/>
                                        <p:tgtEl>
                                          <p:spTgt spid="15"/>
                                        </p:tgtEl>
                                        <p:attrNameLst>
                                          <p:attrName>ppt_x</p:attrName>
                                          <p:attrName>ppt_y</p:attrName>
                                        </p:attrNameLst>
                                      </p:cBhvr>
                                      <p:rCtr x="242" y="-4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2"/>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ChangeArrowheads="1"/>
          </p:cNvSpPr>
          <p:nvPr/>
        </p:nvSpPr>
        <p:spPr bwMode="auto">
          <a:xfrm>
            <a:off x="914400" y="1981200"/>
            <a:ext cx="73914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 children learn!</a:t>
            </a:r>
          </a:p>
        </p:txBody>
      </p:sp>
      <p:sp>
        <p:nvSpPr>
          <p:cNvPr id="8"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smtClean="0">
                <a:solidFill>
                  <a:srgbClr val="660066"/>
                </a:solidFill>
                <a:effectLst>
                  <a:outerShdw blurRad="38100" dist="38100" dir="2700000" algn="tl">
                    <a:srgbClr val="000000"/>
                  </a:outerShdw>
                </a:effectLst>
              </a:rPr>
              <a:t>Meat and Beans</a:t>
            </a:r>
            <a:endParaRPr lang="en-US" sz="6000" b="1" dirty="0">
              <a:solidFill>
                <a:srgbClr val="660066"/>
              </a:solidFill>
              <a:effectLst>
                <a:outerShdw blurRad="38100" dist="38100" dir="2700000" algn="tl">
                  <a:srgbClr val="000000"/>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398"/>
          <p:cNvGraphicFramePr>
            <a:graphicFrameLocks noGrp="1"/>
          </p:cNvGraphicFramePr>
          <p:nvPr/>
        </p:nvGraphicFramePr>
        <p:xfrm>
          <a:off x="457200" y="2209800"/>
          <a:ext cx="8229600" cy="4258311"/>
        </p:xfrm>
        <a:graphic>
          <a:graphicData uri="http://schemas.openxmlformats.org/drawingml/2006/table">
            <a:tbl>
              <a:tblPr/>
              <a:tblGrid>
                <a:gridCol w="2286000"/>
                <a:gridCol w="2684463"/>
                <a:gridCol w="3259137"/>
              </a:tblGrid>
              <a:tr h="517525">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sng"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Age (yrs.)</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sng"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Protein (g)</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sng"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Servings</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r>
              <a:tr h="473075">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r>
              <a:tr h="458788">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1-3</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16</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 1 oz. meat</a:t>
                      </a:r>
                    </a:p>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&amp;</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a:noFill/>
                    </a:lnT>
                    <a:lnB>
                      <a:noFill/>
                    </a:lnB>
                    <a:lnTlToBr>
                      <a:noFill/>
                    </a:lnTlToBr>
                    <a:lnBlToTr>
                      <a:noFill/>
                    </a:lnBlToTr>
                    <a:solidFill>
                      <a:srgbClr val="6666FF">
                        <a:alpha val="50000"/>
                      </a:srgbClr>
                    </a:solidFill>
                  </a:tcPr>
                </a:tc>
              </a:tr>
              <a:tr h="509588">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1 cup milk</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a:noFill/>
                    </a:lnT>
                    <a:lnB w="12700" cap="flat" cmpd="sng" algn="ctr">
                      <a:solidFill>
                        <a:srgbClr val="000000"/>
                      </a:solidFill>
                      <a:prstDash val="solid"/>
                      <a:round/>
                      <a:headEnd type="none" w="med" len="med"/>
                      <a:tailEnd type="none" w="med" len="med"/>
                    </a:lnB>
                    <a:lnTlToBr>
                      <a:noFill/>
                    </a:lnTlToBr>
                    <a:lnBlToTr>
                      <a:noFill/>
                    </a:lnBlToTr>
                    <a:solidFill>
                      <a:srgbClr val="6666FF">
                        <a:alpha val="50000"/>
                      </a:srgbClr>
                    </a:solidFill>
                  </a:tcPr>
                </a:tc>
              </a:tr>
              <a:tr h="0">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med" len="med"/>
                      <a:tailEnd type="none" w="med" len="med"/>
                    </a:lnT>
                    <a:lnB>
                      <a:noFill/>
                    </a:lnB>
                    <a:lnTlToBr>
                      <a:noFill/>
                    </a:lnTlToBr>
                    <a:lnBlToTr>
                      <a:noFill/>
                    </a:lnBlToTr>
                    <a:solidFill>
                      <a:srgbClr val="6666FF">
                        <a:alpha val="50000"/>
                      </a:srgbClr>
                    </a:solidFill>
                  </a:tcPr>
                </a:tc>
              </a:tr>
              <a:tr h="457200">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4-6</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24</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2 oz. meat</a:t>
                      </a:r>
                    </a:p>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&amp;</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a:noFill/>
                    </a:lnT>
                    <a:lnB>
                      <a:noFill/>
                    </a:lnB>
                    <a:lnTlToBr>
                      <a:noFill/>
                    </a:lnTlToBr>
                    <a:lnBlToTr>
                      <a:noFill/>
                    </a:lnBlToTr>
                    <a:solidFill>
                      <a:srgbClr val="6666FF">
                        <a:alpha val="50000"/>
                      </a:srgbClr>
                    </a:solidFill>
                  </a:tcPr>
                </a:tc>
              </a:tr>
              <a:tr h="487363">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sm" len="sm"/>
                      <a:tailEnd type="none" w="sm" len="sm"/>
                    </a:lnB>
                    <a:lnTlToBr>
                      <a:noFill/>
                    </a:lnTlToBr>
                    <a:lnBlToTr>
                      <a:noFill/>
                    </a:lnBlToTr>
                    <a:solidFill>
                      <a:srgbClr val="6666FF">
                        <a:alpha val="50000"/>
                      </a:srgbClr>
                    </a:solid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75000"/>
                        <a:buFont typeface="Monotype Sorts" pitchFamily="2" charset="2"/>
                        <a:buNone/>
                        <a:tabLst/>
                      </a:pP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sm" len="sm"/>
                      <a:tailEnd type="none" w="sm" len="sm"/>
                    </a:lnB>
                    <a:lnTlToBr>
                      <a:noFill/>
                    </a:lnTlToBr>
                    <a:lnBlToTr>
                      <a:noFill/>
                    </a:lnBlToTr>
                    <a:solidFill>
                      <a:srgbClr val="6666FF">
                        <a:alpha val="50000"/>
                      </a:srgbClr>
                    </a:solid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Pct val="120000"/>
                        <a:buFontTx/>
                        <a:buNone/>
                        <a:tabLst/>
                      </a:pPr>
                      <a:r>
                        <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cs typeface="Times New Roman" pitchFamily="18" charset="0"/>
                        </a:rPr>
                        <a:t>1 cup milk</a:t>
                      </a:r>
                      <a:endParaRPr kumimoji="1" lang="en-US" sz="2800" b="1" i="0" u="none" strike="noStrike" cap="none" normalizeH="0" baseline="0" smtClean="0">
                        <a:ln>
                          <a:noFill/>
                        </a:ln>
                        <a:solidFill>
                          <a:srgbClr val="000000"/>
                        </a:solidFill>
                        <a:effectLst>
                          <a:outerShdw blurRad="38100" dist="38100" dir="2700000" algn="tl">
                            <a:srgbClr val="FFFFFF"/>
                          </a:outerShdw>
                        </a:effectLst>
                        <a:latin typeface="Tahoma" pitchFamily="34" charset="0"/>
                      </a:endParaRPr>
                    </a:p>
                  </a:txBody>
                  <a:tcPr marT="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sm" len="sm"/>
                      <a:tailEnd type="none" w="sm" len="sm"/>
                    </a:lnR>
                    <a:lnT>
                      <a:noFill/>
                    </a:lnT>
                    <a:lnB w="12700" cap="flat" cmpd="sng" algn="ctr">
                      <a:solidFill>
                        <a:srgbClr val="000000"/>
                      </a:solidFill>
                      <a:prstDash val="solid"/>
                      <a:round/>
                      <a:headEnd type="none" w="sm" len="sm"/>
                      <a:tailEnd type="none" w="sm" len="sm"/>
                    </a:lnB>
                    <a:lnTlToBr>
                      <a:noFill/>
                    </a:lnTlToBr>
                    <a:lnBlToTr>
                      <a:noFill/>
                    </a:lnBlToTr>
                    <a:solidFill>
                      <a:srgbClr val="6666FF">
                        <a:alpha val="50000"/>
                      </a:srgbClr>
                    </a:solidFill>
                  </a:tcPr>
                </a:tc>
              </a:tr>
            </a:tbl>
          </a:graphicData>
        </a:graphic>
      </p:graphicFrame>
      <p:sp>
        <p:nvSpPr>
          <p:cNvPr id="3" name="Rectangle 32"/>
          <p:cNvSpPr>
            <a:spLocks noChangeArrowheads="1"/>
          </p:cNvSpPr>
          <p:nvPr/>
        </p:nvSpPr>
        <p:spPr bwMode="auto">
          <a:xfrm>
            <a:off x="2286000" y="457200"/>
            <a:ext cx="6172200" cy="1143000"/>
          </a:xfrm>
          <a:prstGeom prst="rect">
            <a:avLst/>
          </a:prstGeom>
          <a:solidFill>
            <a:srgbClr val="CCCCFF"/>
          </a:solidFill>
          <a:ln w="9525">
            <a:noFill/>
            <a:miter lim="800000"/>
            <a:headEnd/>
            <a:tailEnd/>
          </a:ln>
          <a:effectLst/>
        </p:spPr>
        <p:txBody>
          <a:bodyPr anchor="ctr"/>
          <a:lstStyle/>
          <a:p>
            <a:pPr algn="ctr" eaLnBrk="1" hangingPunct="1">
              <a:defRPr/>
            </a:pPr>
            <a:r>
              <a:rPr lang="en-US" sz="3600" b="1">
                <a:solidFill>
                  <a:srgbClr val="660066"/>
                </a:solidFill>
                <a:effectLst>
                  <a:outerShdw blurRad="38100" dist="38100" dir="2700000" algn="tl">
                    <a:srgbClr val="000000"/>
                  </a:outerShdw>
                </a:effectLst>
              </a:rPr>
              <a:t>Protein Recommendations</a:t>
            </a:r>
          </a:p>
        </p:txBody>
      </p:sp>
      <p:sp>
        <p:nvSpPr>
          <p:cNvPr id="4" name="Rectangle 267"/>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grpSp>
        <p:nvGrpSpPr>
          <p:cNvPr id="5" name="Group 276"/>
          <p:cNvGrpSpPr>
            <a:grpSpLocks/>
          </p:cNvGrpSpPr>
          <p:nvPr/>
        </p:nvGrpSpPr>
        <p:grpSpPr bwMode="auto">
          <a:xfrm>
            <a:off x="457200" y="228600"/>
            <a:ext cx="1447800" cy="1676400"/>
            <a:chOff x="384" y="2064"/>
            <a:chExt cx="985" cy="1088"/>
          </a:xfrm>
        </p:grpSpPr>
        <p:pic>
          <p:nvPicPr>
            <p:cNvPr id="6" name="Picture 277" descr="Ryan beans on face July 2006"/>
            <p:cNvPicPr>
              <a:picLocks noChangeAspect="1" noChangeArrowheads="1"/>
            </p:cNvPicPr>
            <p:nvPr/>
          </p:nvPicPr>
          <p:blipFill>
            <a:blip r:embed="rId3" cstate="print">
              <a:lum bright="20000" contrast="-50000"/>
            </a:blip>
            <a:srcRect/>
            <a:stretch>
              <a:fillRect/>
            </a:stretch>
          </p:blipFill>
          <p:spPr bwMode="auto">
            <a:xfrm>
              <a:off x="384" y="2064"/>
              <a:ext cx="672" cy="503"/>
            </a:xfrm>
            <a:prstGeom prst="rect">
              <a:avLst/>
            </a:prstGeom>
            <a:noFill/>
            <a:ln w="9525">
              <a:noFill/>
              <a:miter lim="800000"/>
              <a:headEnd/>
              <a:tailEnd/>
            </a:ln>
          </p:spPr>
        </p:pic>
        <p:pic>
          <p:nvPicPr>
            <p:cNvPr id="7" name="Picture 278" descr="korean girl looking at camera"/>
            <p:cNvPicPr>
              <a:picLocks noChangeAspect="1" noChangeArrowheads="1"/>
            </p:cNvPicPr>
            <p:nvPr/>
          </p:nvPicPr>
          <p:blipFill>
            <a:blip r:embed="rId4" cstate="print">
              <a:lum bright="20000" contrast="-50000"/>
            </a:blip>
            <a:srcRect/>
            <a:stretch>
              <a:fillRect/>
            </a:stretch>
          </p:blipFill>
          <p:spPr bwMode="auto">
            <a:xfrm>
              <a:off x="384" y="2640"/>
              <a:ext cx="673" cy="512"/>
            </a:xfrm>
            <a:prstGeom prst="rect">
              <a:avLst/>
            </a:prstGeom>
            <a:noFill/>
            <a:ln w="9525">
              <a:noFill/>
              <a:miter lim="800000"/>
              <a:headEnd/>
              <a:tailEnd/>
            </a:ln>
          </p:spPr>
        </p:pic>
        <p:pic>
          <p:nvPicPr>
            <p:cNvPr id="8" name="Picture 279" descr="MPj04051600000[1]"/>
            <p:cNvPicPr>
              <a:picLocks noChangeAspect="1" noChangeArrowheads="1"/>
            </p:cNvPicPr>
            <p:nvPr/>
          </p:nvPicPr>
          <p:blipFill>
            <a:blip r:embed="rId5" cstate="print">
              <a:lum bright="20000" contrast="-50000"/>
            </a:blip>
            <a:srcRect/>
            <a:stretch>
              <a:fillRect/>
            </a:stretch>
          </p:blipFill>
          <p:spPr bwMode="auto">
            <a:xfrm>
              <a:off x="960" y="2304"/>
              <a:ext cx="409" cy="614"/>
            </a:xfrm>
            <a:prstGeom prst="rect">
              <a:avLst/>
            </a:prstGeom>
            <a:noFill/>
            <a:ln w="9525">
              <a:noFill/>
              <a:miter lim="800000"/>
              <a:headEnd/>
              <a:tailEnd/>
            </a:ln>
          </p:spPr>
        </p:pic>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371600" y="228600"/>
            <a:ext cx="6553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a:solidFill>
                  <a:srgbClr val="660066"/>
                </a:solidFill>
                <a:effectLst>
                  <a:outerShdw blurRad="38100" dist="38100" dir="2700000" algn="tl">
                    <a:srgbClr val="000000"/>
                  </a:outerShdw>
                </a:effectLst>
              </a:rPr>
              <a:t>Protein in Food</a:t>
            </a:r>
          </a:p>
        </p:txBody>
      </p:sp>
      <p:sp>
        <p:nvSpPr>
          <p:cNvPr id="3" name="Rectangle 3"/>
          <p:cNvSpPr>
            <a:spLocks noChangeArrowheads="1"/>
          </p:cNvSpPr>
          <p:nvPr/>
        </p:nvSpPr>
        <p:spPr bwMode="auto">
          <a:xfrm>
            <a:off x="762000" y="2590800"/>
            <a:ext cx="7696200" cy="990600"/>
          </a:xfrm>
          <a:prstGeom prst="rect">
            <a:avLst/>
          </a:prstGeom>
          <a:noFill/>
          <a:ln w="9525">
            <a:noFill/>
            <a:miter lim="800000"/>
            <a:headEnd/>
            <a:tailEnd/>
          </a:ln>
          <a:effectLst/>
        </p:spPr>
        <p:txBody>
          <a:bodyPr/>
          <a:lstStyle/>
          <a:p>
            <a:pPr algn="ctr" eaLnBrk="1" hangingPunct="1">
              <a:spcBef>
                <a:spcPct val="20000"/>
              </a:spcBef>
              <a:buClr>
                <a:schemeClr val="hlink"/>
              </a:buClr>
              <a:buSzPct val="120000"/>
              <a:defRPr/>
            </a:pPr>
            <a:r>
              <a:rPr lang="en-US" sz="4000" b="1">
                <a:effectLst>
                  <a:outerShdw blurRad="38100" dist="38100" dir="2700000" algn="tl">
                    <a:srgbClr val="000000"/>
                  </a:outerShdw>
                </a:effectLst>
              </a:rPr>
              <a:t>1 cup milk ≈ 8 grams protein</a:t>
            </a:r>
          </a:p>
        </p:txBody>
      </p:sp>
      <p:sp>
        <p:nvSpPr>
          <p:cNvPr id="4" name="Rectangle 7"/>
          <p:cNvSpPr>
            <a:spLocks noChangeArrowheads="1"/>
          </p:cNvSpPr>
          <p:nvPr/>
        </p:nvSpPr>
        <p:spPr bwMode="auto">
          <a:xfrm>
            <a:off x="2057400" y="6019800"/>
            <a:ext cx="4565650" cy="641350"/>
          </a:xfrm>
          <a:prstGeom prst="rect">
            <a:avLst/>
          </a:prstGeom>
          <a:noFill/>
          <a:ln w="9525">
            <a:noFill/>
            <a:miter lim="800000"/>
            <a:headEnd/>
            <a:tailEnd/>
          </a:ln>
        </p:spPr>
        <p:txBody>
          <a:bodyPr wrap="none">
            <a:spAutoFit/>
          </a:bodyPr>
          <a:lstStyle/>
          <a:p>
            <a:pPr eaLnBrk="1" hangingPunct="1">
              <a:spcBef>
                <a:spcPct val="50000"/>
              </a:spcBef>
            </a:pPr>
            <a:r>
              <a:rPr lang="en-US" sz="3600">
                <a:solidFill>
                  <a:srgbClr val="000000"/>
                </a:solidFill>
                <a:latin typeface="Arial" charset="0"/>
              </a:rPr>
              <a:t>8 oz milk = 1 cup milk</a:t>
            </a:r>
          </a:p>
        </p:txBody>
      </p:sp>
      <p:sp>
        <p:nvSpPr>
          <p:cNvPr id="5" name="Rectangle 8"/>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6" name="Picture 9" descr="MPj03143150000[1]"/>
          <p:cNvPicPr>
            <a:picLocks noChangeAspect="1" noChangeArrowheads="1"/>
          </p:cNvPicPr>
          <p:nvPr/>
        </p:nvPicPr>
        <p:blipFill>
          <a:blip r:embed="rId3" cstate="print"/>
          <a:srcRect/>
          <a:stretch>
            <a:fillRect/>
          </a:stretch>
        </p:blipFill>
        <p:spPr bwMode="auto">
          <a:xfrm>
            <a:off x="3733800" y="3505200"/>
            <a:ext cx="1563688" cy="24384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371600" y="228600"/>
            <a:ext cx="6553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a:solidFill>
                  <a:srgbClr val="660066"/>
                </a:solidFill>
                <a:effectLst>
                  <a:outerShdw blurRad="38100" dist="38100" dir="2700000" algn="tl">
                    <a:srgbClr val="000000"/>
                  </a:outerShdw>
                </a:effectLst>
              </a:rPr>
              <a:t>Protein in Food</a:t>
            </a:r>
          </a:p>
        </p:txBody>
      </p:sp>
      <p:sp>
        <p:nvSpPr>
          <p:cNvPr id="3" name="Rectangle 3"/>
          <p:cNvSpPr>
            <a:spLocks noChangeArrowheads="1"/>
          </p:cNvSpPr>
          <p:nvPr/>
        </p:nvSpPr>
        <p:spPr bwMode="auto">
          <a:xfrm>
            <a:off x="990600" y="2514600"/>
            <a:ext cx="7162800" cy="914400"/>
          </a:xfrm>
          <a:prstGeom prst="rect">
            <a:avLst/>
          </a:prstGeom>
          <a:noFill/>
          <a:ln w="9525">
            <a:noFill/>
            <a:miter lim="800000"/>
            <a:headEnd/>
            <a:tailEnd/>
          </a:ln>
          <a:effectLst/>
        </p:spPr>
        <p:txBody>
          <a:bodyPr/>
          <a:lstStyle/>
          <a:p>
            <a:pPr algn="ctr" eaLnBrk="1" hangingPunct="1">
              <a:spcBef>
                <a:spcPct val="20000"/>
              </a:spcBef>
              <a:buClr>
                <a:schemeClr val="hlink"/>
              </a:buClr>
              <a:buSzPct val="120000"/>
              <a:defRPr/>
            </a:pPr>
            <a:r>
              <a:rPr lang="en-US" sz="4000" b="1">
                <a:effectLst>
                  <a:outerShdw blurRad="38100" dist="38100" dir="2700000" algn="tl">
                    <a:srgbClr val="000000"/>
                  </a:outerShdw>
                </a:effectLst>
              </a:rPr>
              <a:t>1 egg ≈ 6 grams protein</a:t>
            </a:r>
          </a:p>
        </p:txBody>
      </p:sp>
      <p:pic>
        <p:nvPicPr>
          <p:cNvPr id="4" name="Picture 4" descr="MPj04005830000[1]"/>
          <p:cNvPicPr>
            <a:picLocks noChangeAspect="1" noChangeArrowheads="1"/>
          </p:cNvPicPr>
          <p:nvPr/>
        </p:nvPicPr>
        <p:blipFill>
          <a:blip r:embed="rId3" cstate="print"/>
          <a:srcRect/>
          <a:stretch>
            <a:fillRect/>
          </a:stretch>
        </p:blipFill>
        <p:spPr bwMode="auto">
          <a:xfrm>
            <a:off x="3352800" y="3429000"/>
            <a:ext cx="2344738" cy="2932113"/>
          </a:xfrm>
          <a:prstGeom prst="rect">
            <a:avLst/>
          </a:prstGeom>
          <a:noFill/>
          <a:ln w="9525">
            <a:noFill/>
            <a:miter lim="800000"/>
            <a:headEnd/>
            <a:tailEnd/>
          </a:ln>
        </p:spPr>
      </p:pic>
      <p:sp>
        <p:nvSpPr>
          <p:cNvPr id="5" name="Rectangle 8"/>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1371600" y="228600"/>
            <a:ext cx="6553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a:solidFill>
                  <a:srgbClr val="660066"/>
                </a:solidFill>
                <a:effectLst>
                  <a:outerShdw blurRad="38100" dist="38100" dir="2700000" algn="tl">
                    <a:srgbClr val="000000"/>
                  </a:outerShdw>
                </a:effectLst>
              </a:rPr>
              <a:t>Protein in Food</a:t>
            </a:r>
          </a:p>
        </p:txBody>
      </p:sp>
      <p:sp>
        <p:nvSpPr>
          <p:cNvPr id="3" name="Rectangle 6"/>
          <p:cNvSpPr>
            <a:spLocks noChangeArrowheads="1"/>
          </p:cNvSpPr>
          <p:nvPr/>
        </p:nvSpPr>
        <p:spPr bwMode="auto">
          <a:xfrm>
            <a:off x="533400" y="2209800"/>
            <a:ext cx="8610600" cy="1066800"/>
          </a:xfrm>
          <a:prstGeom prst="rect">
            <a:avLst/>
          </a:prstGeom>
          <a:noFill/>
          <a:ln w="9525">
            <a:noFill/>
            <a:miter lim="800000"/>
            <a:headEnd/>
            <a:tailEnd/>
          </a:ln>
          <a:effectLst/>
        </p:spPr>
        <p:txBody>
          <a:bodyPr/>
          <a:lstStyle/>
          <a:p>
            <a:pPr algn="ctr" eaLnBrk="1" hangingPunct="1">
              <a:spcBef>
                <a:spcPct val="20000"/>
              </a:spcBef>
              <a:buClr>
                <a:schemeClr val="hlink"/>
              </a:buClr>
              <a:buSzPct val="120000"/>
              <a:defRPr/>
            </a:pPr>
            <a:r>
              <a:rPr lang="en-US" sz="4000" b="1">
                <a:effectLst>
                  <a:outerShdw blurRad="38100" dist="38100" dir="2700000" algn="tl">
                    <a:srgbClr val="000000"/>
                  </a:outerShdw>
                </a:effectLst>
              </a:rPr>
              <a:t>1 oz. meat ≈ 7 grams protein</a:t>
            </a:r>
          </a:p>
          <a:p>
            <a:pPr algn="ctr" eaLnBrk="1" hangingPunct="1">
              <a:spcBef>
                <a:spcPct val="20000"/>
              </a:spcBef>
              <a:buClr>
                <a:schemeClr val="hlink"/>
              </a:buClr>
              <a:buSzPct val="120000"/>
              <a:defRPr/>
            </a:pPr>
            <a:endParaRPr lang="en-US" sz="4000" b="1">
              <a:effectLst>
                <a:outerShdw blurRad="38100" dist="38100" dir="2700000" algn="tl">
                  <a:srgbClr val="000000"/>
                </a:outerShdw>
              </a:effectLst>
            </a:endParaRPr>
          </a:p>
        </p:txBody>
      </p:sp>
      <p:pic>
        <p:nvPicPr>
          <p:cNvPr id="4" name="Picture 24" descr="Picture of Chicken"/>
          <p:cNvPicPr>
            <a:picLocks noChangeAspect="1" noChangeArrowheads="1"/>
          </p:cNvPicPr>
          <p:nvPr/>
        </p:nvPicPr>
        <p:blipFill>
          <a:blip r:embed="rId3" cstate="print"/>
          <a:srcRect l="29167" t="29617" r="25000" b="34714"/>
          <a:stretch>
            <a:fillRect/>
          </a:stretch>
        </p:blipFill>
        <p:spPr bwMode="auto">
          <a:xfrm>
            <a:off x="3352800" y="4267200"/>
            <a:ext cx="2590800" cy="1647825"/>
          </a:xfrm>
          <a:prstGeom prst="rect">
            <a:avLst/>
          </a:prstGeom>
          <a:noFill/>
          <a:ln w="9525">
            <a:noFill/>
            <a:miter lim="800000"/>
            <a:headEnd/>
            <a:tailEnd/>
          </a:ln>
        </p:spPr>
      </p:pic>
      <p:sp>
        <p:nvSpPr>
          <p:cNvPr id="5" name="Rectangle 25"/>
          <p:cNvSpPr>
            <a:spLocks noChangeArrowheads="1"/>
          </p:cNvSpPr>
          <p:nvPr/>
        </p:nvSpPr>
        <p:spPr bwMode="auto">
          <a:xfrm>
            <a:off x="1066800" y="5943600"/>
            <a:ext cx="7613650" cy="641350"/>
          </a:xfrm>
          <a:prstGeom prst="rect">
            <a:avLst/>
          </a:prstGeom>
          <a:noFill/>
          <a:ln w="9525">
            <a:noFill/>
            <a:miter lim="800000"/>
            <a:headEnd/>
            <a:tailEnd/>
          </a:ln>
        </p:spPr>
        <p:txBody>
          <a:bodyPr wrap="none">
            <a:spAutoFit/>
          </a:bodyPr>
          <a:lstStyle/>
          <a:p>
            <a:pPr eaLnBrk="1" hangingPunct="1">
              <a:spcBef>
                <a:spcPct val="50000"/>
              </a:spcBef>
            </a:pPr>
            <a:r>
              <a:rPr lang="en-US" sz="3600">
                <a:solidFill>
                  <a:srgbClr val="000000"/>
                </a:solidFill>
                <a:latin typeface="Arial" charset="0"/>
              </a:rPr>
              <a:t>1/2 small chicken breast = 3 oz meat</a:t>
            </a:r>
          </a:p>
        </p:txBody>
      </p:sp>
      <p:sp>
        <p:nvSpPr>
          <p:cNvPr id="6" name="Rectangle 27"/>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Line 30"/>
          <p:cNvSpPr>
            <a:spLocks noChangeShapeType="1"/>
          </p:cNvSpPr>
          <p:nvPr/>
        </p:nvSpPr>
        <p:spPr bwMode="auto">
          <a:xfrm flipH="1">
            <a:off x="4724400" y="4343400"/>
            <a:ext cx="0" cy="1524000"/>
          </a:xfrm>
          <a:prstGeom prst="line">
            <a:avLst/>
          </a:prstGeom>
          <a:noFill/>
          <a:ln w="127000">
            <a:solidFill>
              <a:srgbClr val="000000"/>
            </a:solidFill>
            <a:round/>
            <a:headEnd/>
            <a:tailEnd/>
          </a:ln>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5"/>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latin typeface="Calibri" pitchFamily="34" charset="0"/>
            </a:endParaRPr>
          </a:p>
        </p:txBody>
      </p:sp>
      <p:sp>
        <p:nvSpPr>
          <p:cNvPr id="6" name="Rectangle 9"/>
          <p:cNvSpPr>
            <a:spLocks noChangeArrowheads="1"/>
          </p:cNvSpPr>
          <p:nvPr/>
        </p:nvSpPr>
        <p:spPr bwMode="auto">
          <a:xfrm>
            <a:off x="838200" y="1600200"/>
            <a:ext cx="7924800" cy="1752600"/>
          </a:xfrm>
          <a:prstGeom prst="rect">
            <a:avLst/>
          </a:prstGeom>
          <a:noFill/>
          <a:ln w="12700">
            <a:noFill/>
            <a:miter lim="800000"/>
            <a:headEnd/>
            <a:tailEnd/>
          </a:ln>
          <a:effectLst/>
        </p:spPr>
        <p:txBody>
          <a:bodyPr lIns="90488" tIns="44450" rIns="90488" bIns="44450" anchor="ctr"/>
          <a:lstStyle/>
          <a:p>
            <a:pPr fontAlgn="auto">
              <a:spcBef>
                <a:spcPts val="0"/>
              </a:spcBef>
              <a:spcAft>
                <a:spcPts val="0"/>
              </a:spcAft>
              <a:defRPr/>
            </a:pPr>
            <a:r>
              <a:rPr lang="en-US" sz="2400" dirty="0" smtClean="0">
                <a:latin typeface="+mn-lt"/>
              </a:rPr>
              <a:t>This </a:t>
            </a:r>
            <a:r>
              <a:rPr lang="en-US" sz="2400" dirty="0">
                <a:latin typeface="+mn-lt"/>
              </a:rPr>
              <a:t>tutorial is intended for trainers to provide detailed background information about nutrients in the </a:t>
            </a:r>
            <a:r>
              <a:rPr lang="en-US" sz="2400" dirty="0" smtClean="0">
                <a:latin typeface="+mn-lt"/>
              </a:rPr>
              <a:t>meat and beans group</a:t>
            </a:r>
            <a:r>
              <a:rPr lang="en-US" sz="2400" dirty="0">
                <a:latin typeface="+mn-lt"/>
              </a:rPr>
              <a:t>. </a:t>
            </a:r>
          </a:p>
        </p:txBody>
      </p:sp>
      <p:sp>
        <p:nvSpPr>
          <p:cNvPr id="5" name="Rectangle 4"/>
          <p:cNvSpPr/>
          <p:nvPr/>
        </p:nvSpPr>
        <p:spPr>
          <a:xfrm>
            <a:off x="533400" y="457200"/>
            <a:ext cx="8153400" cy="769441"/>
          </a:xfrm>
          <a:prstGeom prst="rect">
            <a:avLst/>
          </a:prstGeom>
        </p:spPr>
        <p:txBody>
          <a:bodyPr wrap="square">
            <a:spAutoFit/>
          </a:bodyPr>
          <a:lstStyle/>
          <a:p>
            <a:pPr algn="ctr" fontAlgn="auto">
              <a:spcBef>
                <a:spcPts val="0"/>
              </a:spcBef>
              <a:spcAft>
                <a:spcPts val="0"/>
              </a:spcAft>
              <a:defRPr/>
            </a:pPr>
            <a:r>
              <a:rPr lang="en-US" sz="4400" b="1" dirty="0" smtClean="0">
                <a:effectLst>
                  <a:outerShdw blurRad="38100" dist="38100" dir="2700000" algn="tl">
                    <a:srgbClr val="000000"/>
                  </a:outerShdw>
                </a:effectLst>
              </a:rPr>
              <a:t>Nutrition for Young Children</a:t>
            </a:r>
            <a:endParaRPr lang="en-US" sz="4400" b="1" dirty="0">
              <a:effectLst>
                <a:outerShdw blurRad="38100" dist="38100" dir="2700000" algn="tl">
                  <a:srgbClr val="000000"/>
                </a:outerShdw>
              </a:effectLst>
            </a:endParaRPr>
          </a:p>
        </p:txBody>
      </p:sp>
      <p:grpSp>
        <p:nvGrpSpPr>
          <p:cNvPr id="2" name="Group 6"/>
          <p:cNvGrpSpPr/>
          <p:nvPr/>
        </p:nvGrpSpPr>
        <p:grpSpPr>
          <a:xfrm>
            <a:off x="685800" y="3581400"/>
            <a:ext cx="7924800" cy="707886"/>
            <a:chOff x="990600" y="3886200"/>
            <a:chExt cx="7924800" cy="707886"/>
          </a:xfrm>
        </p:grpSpPr>
        <p:sp>
          <p:nvSpPr>
            <p:cNvPr id="8" name="Rectangle 6"/>
            <p:cNvSpPr>
              <a:spLocks noChangeArrowheads="1"/>
            </p:cNvSpPr>
            <p:nvPr/>
          </p:nvSpPr>
          <p:spPr bwMode="auto">
            <a:xfrm>
              <a:off x="1600200" y="3886200"/>
              <a:ext cx="7315200" cy="707886"/>
            </a:xfrm>
            <a:prstGeom prst="rect">
              <a:avLst/>
            </a:prstGeom>
            <a:noFill/>
            <a:ln w="9525">
              <a:noFill/>
              <a:miter lim="800000"/>
              <a:headEnd/>
              <a:tailEnd/>
            </a:ln>
          </p:spPr>
          <p:txBody>
            <a:bodyPr wrap="square">
              <a:spAutoFit/>
            </a:bodyPr>
            <a:lstStyle/>
            <a:p>
              <a:pPr defTabSz="5013325">
                <a:tabLst>
                  <a:tab pos="1790700" algn="l"/>
                  <a:tab pos="3619500" algn="l"/>
                </a:tabLst>
              </a:pPr>
              <a:r>
                <a:rPr lang="en-US" sz="2000" b="0" dirty="0">
                  <a:latin typeface="Calibri" pitchFamily="34" charset="0"/>
                </a:rPr>
                <a:t>The project was supported by the National Research Initiative of the USDA National Research Initiative Grant # 2006-55215-16726</a:t>
              </a:r>
            </a:p>
          </p:txBody>
        </p:sp>
        <p:pic>
          <p:nvPicPr>
            <p:cNvPr id="9" name="Picture 102" descr="image001"/>
            <p:cNvPicPr>
              <a:picLocks noChangeAspect="1" noChangeArrowheads="1"/>
            </p:cNvPicPr>
            <p:nvPr/>
          </p:nvPicPr>
          <p:blipFill>
            <a:blip r:embed="rId3" cstate="print"/>
            <a:srcRect/>
            <a:stretch>
              <a:fillRect/>
            </a:stretch>
          </p:blipFill>
          <p:spPr bwMode="auto">
            <a:xfrm>
              <a:off x="990600" y="3962400"/>
              <a:ext cx="528638" cy="533400"/>
            </a:xfrm>
            <a:prstGeom prst="rect">
              <a:avLst/>
            </a:prstGeom>
            <a:noFill/>
            <a:ln w="9525">
              <a:noFill/>
              <a:miter lim="800000"/>
              <a:headEnd/>
              <a:tailEnd/>
            </a:ln>
          </p:spPr>
        </p:pic>
      </p:grpSp>
      <p:pic>
        <p:nvPicPr>
          <p:cNvPr id="13" name="Picture 13" descr="meat"/>
          <p:cNvPicPr>
            <a:picLocks noChangeAspect="1" noChangeArrowheads="1"/>
          </p:cNvPicPr>
          <p:nvPr/>
        </p:nvPicPr>
        <p:blipFill>
          <a:blip r:embed="rId4" cstate="print"/>
          <a:srcRect/>
          <a:stretch>
            <a:fillRect/>
          </a:stretch>
        </p:blipFill>
        <p:spPr bwMode="auto">
          <a:xfrm>
            <a:off x="609600" y="4724400"/>
            <a:ext cx="3673500" cy="14732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371600" y="228600"/>
            <a:ext cx="6553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a:solidFill>
                  <a:srgbClr val="660066"/>
                </a:solidFill>
                <a:effectLst>
                  <a:outerShdw blurRad="38100" dist="38100" dir="2700000" algn="tl">
                    <a:srgbClr val="000000"/>
                  </a:outerShdw>
                </a:effectLst>
              </a:rPr>
              <a:t>Protein in Food</a:t>
            </a:r>
          </a:p>
        </p:txBody>
      </p:sp>
      <p:sp>
        <p:nvSpPr>
          <p:cNvPr id="3" name="Rectangle 3"/>
          <p:cNvSpPr>
            <a:spLocks noChangeArrowheads="1"/>
          </p:cNvSpPr>
          <p:nvPr/>
        </p:nvSpPr>
        <p:spPr bwMode="auto">
          <a:xfrm>
            <a:off x="3505200" y="2971800"/>
            <a:ext cx="3581400" cy="2849563"/>
          </a:xfrm>
          <a:prstGeom prst="rect">
            <a:avLst/>
          </a:prstGeom>
          <a:noFill/>
          <a:ln w="9525">
            <a:noFill/>
            <a:miter lim="800000"/>
            <a:headEnd/>
            <a:tailEnd/>
          </a:ln>
          <a:effectLst/>
        </p:spPr>
        <p:txBody>
          <a:bodyPr/>
          <a:lstStyle/>
          <a:p>
            <a:pPr algn="ctr" eaLnBrk="1" hangingPunct="1">
              <a:spcBef>
                <a:spcPct val="20000"/>
              </a:spcBef>
              <a:buClr>
                <a:schemeClr val="hlink"/>
              </a:buClr>
              <a:buSzPct val="120000"/>
              <a:defRPr/>
            </a:pPr>
            <a:r>
              <a:rPr lang="en-US" sz="4000" b="1">
                <a:effectLst>
                  <a:outerShdw blurRad="38100" dist="38100" dir="2700000" algn="tl">
                    <a:srgbClr val="000000"/>
                  </a:outerShdw>
                </a:effectLst>
              </a:rPr>
              <a:t>1 cup milk ≈ 8 g. protein</a:t>
            </a:r>
          </a:p>
          <a:p>
            <a:pPr algn="ctr" eaLnBrk="1" hangingPunct="1">
              <a:spcBef>
                <a:spcPct val="20000"/>
              </a:spcBef>
              <a:buClr>
                <a:schemeClr val="hlink"/>
              </a:buClr>
              <a:buSzPct val="120000"/>
              <a:defRPr/>
            </a:pPr>
            <a:r>
              <a:rPr lang="en-US" sz="4000" b="1">
                <a:solidFill>
                  <a:srgbClr val="660066"/>
                </a:solidFill>
                <a:effectLst>
                  <a:outerShdw blurRad="38100" dist="38100" dir="2700000" algn="tl">
                    <a:srgbClr val="000000"/>
                  </a:outerShdw>
                </a:effectLst>
              </a:rPr>
              <a:t>&amp;</a:t>
            </a:r>
          </a:p>
          <a:p>
            <a:pPr algn="ctr" eaLnBrk="1" hangingPunct="1">
              <a:spcBef>
                <a:spcPct val="20000"/>
              </a:spcBef>
              <a:buClr>
                <a:schemeClr val="hlink"/>
              </a:buClr>
              <a:buSzPct val="120000"/>
              <a:defRPr/>
            </a:pPr>
            <a:r>
              <a:rPr lang="en-US" sz="4000" b="1">
                <a:solidFill>
                  <a:srgbClr val="000000"/>
                </a:solidFill>
                <a:effectLst>
                  <a:outerShdw blurRad="38100" dist="38100" dir="2700000" algn="tl">
                    <a:srgbClr val="FFFFFF"/>
                  </a:outerShdw>
                </a:effectLst>
              </a:rPr>
              <a:t>1 egg ≈</a:t>
            </a:r>
          </a:p>
          <a:p>
            <a:pPr algn="ctr" eaLnBrk="1" hangingPunct="1">
              <a:spcBef>
                <a:spcPct val="20000"/>
              </a:spcBef>
              <a:buClr>
                <a:schemeClr val="hlink"/>
              </a:buClr>
              <a:buSzPct val="120000"/>
              <a:defRPr/>
            </a:pPr>
            <a:r>
              <a:rPr lang="en-US" sz="4000" b="1">
                <a:solidFill>
                  <a:srgbClr val="000000"/>
                </a:solidFill>
                <a:effectLst>
                  <a:outerShdw blurRad="38100" dist="38100" dir="2700000" algn="tl">
                    <a:srgbClr val="FFFFFF"/>
                  </a:outerShdw>
                </a:effectLst>
              </a:rPr>
              <a:t> 6 g. protein</a:t>
            </a:r>
          </a:p>
        </p:txBody>
      </p:sp>
      <p:pic>
        <p:nvPicPr>
          <p:cNvPr id="4" name="Picture 4" descr="MPj04005830000[1]"/>
          <p:cNvPicPr>
            <a:picLocks noChangeAspect="1" noChangeArrowheads="1"/>
          </p:cNvPicPr>
          <p:nvPr/>
        </p:nvPicPr>
        <p:blipFill>
          <a:blip r:embed="rId3" cstate="print"/>
          <a:srcRect/>
          <a:stretch>
            <a:fillRect/>
          </a:stretch>
        </p:blipFill>
        <p:spPr bwMode="auto">
          <a:xfrm>
            <a:off x="7010400" y="4800600"/>
            <a:ext cx="1308100" cy="1636713"/>
          </a:xfrm>
          <a:prstGeom prst="rect">
            <a:avLst/>
          </a:prstGeom>
          <a:noFill/>
          <a:ln w="9525">
            <a:noFill/>
            <a:miter lim="800000"/>
            <a:headEnd/>
            <a:tailEnd/>
          </a:ln>
        </p:spPr>
      </p:pic>
      <p:sp>
        <p:nvSpPr>
          <p:cNvPr id="5" name="Rectangle 8"/>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6" name="Picture 9" descr="MPj03143150000[1]"/>
          <p:cNvPicPr>
            <a:picLocks noChangeAspect="1" noChangeArrowheads="1"/>
          </p:cNvPicPr>
          <p:nvPr/>
        </p:nvPicPr>
        <p:blipFill>
          <a:blip r:embed="rId4" cstate="print"/>
          <a:srcRect/>
          <a:stretch>
            <a:fillRect/>
          </a:stretch>
        </p:blipFill>
        <p:spPr bwMode="auto">
          <a:xfrm>
            <a:off x="7010400" y="2667000"/>
            <a:ext cx="1173163" cy="1828800"/>
          </a:xfrm>
          <a:prstGeom prst="rect">
            <a:avLst/>
          </a:prstGeom>
          <a:noFill/>
          <a:ln w="9525">
            <a:noFill/>
            <a:miter lim="800000"/>
            <a:headEnd/>
            <a:tailEnd/>
          </a:ln>
        </p:spPr>
      </p:pic>
      <p:sp>
        <p:nvSpPr>
          <p:cNvPr id="7" name="AutoShape 10"/>
          <p:cNvSpPr>
            <a:spLocks/>
          </p:cNvSpPr>
          <p:nvPr/>
        </p:nvSpPr>
        <p:spPr bwMode="auto">
          <a:xfrm>
            <a:off x="2819400" y="2819400"/>
            <a:ext cx="685800" cy="3733800"/>
          </a:xfrm>
          <a:prstGeom prst="leftBrace">
            <a:avLst>
              <a:gd name="adj1" fmla="val 45370"/>
              <a:gd name="adj2" fmla="val 50000"/>
            </a:avLst>
          </a:prstGeom>
          <a:noFill/>
          <a:ln w="76200">
            <a:solidFill>
              <a:srgbClr val="000000"/>
            </a:solidFill>
            <a:round/>
            <a:headEnd/>
            <a:tailEnd/>
          </a:ln>
        </p:spPr>
        <p:txBody>
          <a:bodyPr wrap="none" anchor="ctr"/>
          <a:lstStyle/>
          <a:p>
            <a:endParaRPr lang="en-US"/>
          </a:p>
        </p:txBody>
      </p:sp>
      <p:sp>
        <p:nvSpPr>
          <p:cNvPr id="8" name="Text Box 11"/>
          <p:cNvSpPr txBox="1">
            <a:spLocks noChangeArrowheads="1"/>
          </p:cNvSpPr>
          <p:nvPr/>
        </p:nvSpPr>
        <p:spPr bwMode="auto">
          <a:xfrm>
            <a:off x="304800" y="1524000"/>
            <a:ext cx="4800600" cy="3387725"/>
          </a:xfrm>
          <a:prstGeom prst="rect">
            <a:avLst/>
          </a:prstGeom>
          <a:noFill/>
          <a:ln w="9525">
            <a:noFill/>
            <a:miter lim="800000"/>
            <a:headEnd/>
            <a:tailEnd/>
          </a:ln>
        </p:spPr>
        <p:txBody>
          <a:bodyPr>
            <a:spAutoFit/>
          </a:bodyPr>
          <a:lstStyle/>
          <a:p>
            <a:pPr algn="ctr"/>
            <a:r>
              <a:rPr lang="en-US" sz="3600">
                <a:solidFill>
                  <a:srgbClr val="000000"/>
                </a:solidFill>
              </a:rPr>
              <a:t>Child (3yr) </a:t>
            </a:r>
          </a:p>
          <a:p>
            <a:pPr algn="ctr"/>
            <a:r>
              <a:rPr lang="en-US" sz="3600">
                <a:solidFill>
                  <a:srgbClr val="000000"/>
                </a:solidFill>
              </a:rPr>
              <a:t>Needs: 16 grams/day</a:t>
            </a:r>
          </a:p>
          <a:p>
            <a:pPr algn="ctr"/>
            <a:endParaRPr lang="en-US" sz="3600">
              <a:solidFill>
                <a:srgbClr val="000000"/>
              </a:solidFill>
            </a:endParaRPr>
          </a:p>
          <a:p>
            <a:pPr algn="ctr"/>
            <a:endParaRPr lang="en-US" sz="3600">
              <a:solidFill>
                <a:srgbClr val="000000"/>
              </a:solidFill>
            </a:endParaRPr>
          </a:p>
          <a:p>
            <a:pPr algn="ctr"/>
            <a:endParaRPr lang="en-US" sz="3600">
              <a:solidFill>
                <a:srgbClr val="000000"/>
              </a:solidFill>
            </a:endParaRPr>
          </a:p>
          <a:p>
            <a:r>
              <a:rPr lang="en-US" sz="3600">
                <a:solidFill>
                  <a:srgbClr val="000000"/>
                </a:solidFill>
              </a:rPr>
              <a:t>14 grams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7" name="Content Placeholder 6"/>
          <p:cNvSpPr>
            <a:spLocks noGrp="1"/>
          </p:cNvSpPr>
          <p:nvPr>
            <p:ph idx="1"/>
          </p:nvPr>
        </p:nvSpPr>
        <p:spPr>
          <a:xfrm>
            <a:off x="457200" y="1600200"/>
            <a:ext cx="8305800" cy="4525963"/>
          </a:xfrm>
        </p:spPr>
        <p:txBody>
          <a:bodyPr>
            <a:normAutofit fontScale="85000" lnSpcReduction="20000"/>
          </a:bodyPr>
          <a:lstStyle/>
          <a:p>
            <a:pPr lvl="0">
              <a:buNone/>
            </a:pPr>
            <a:r>
              <a:rPr lang="en-US" b="1" dirty="0" smtClean="0"/>
              <a:t>The learner will be able to: </a:t>
            </a:r>
          </a:p>
          <a:p>
            <a:pPr lvl="1"/>
            <a:r>
              <a:rPr lang="en-US" dirty="0" smtClean="0"/>
              <a:t>Describe appropriate communication for young children. </a:t>
            </a:r>
          </a:p>
          <a:p>
            <a:pPr lvl="1"/>
            <a:r>
              <a:rPr lang="en-US" dirty="0" smtClean="0"/>
              <a:t>Describe </a:t>
            </a:r>
            <a:r>
              <a:rPr lang="en-US" dirty="0" smtClean="0"/>
              <a:t>the nutrients in the meat and beans group.</a:t>
            </a:r>
          </a:p>
          <a:p>
            <a:pPr lvl="1"/>
            <a:r>
              <a:rPr lang="en-US" dirty="0" smtClean="0"/>
              <a:t>Describe the benefits of the nutrients in the meat and beans group for the body.</a:t>
            </a:r>
          </a:p>
          <a:p>
            <a:pPr lvl="1"/>
            <a:r>
              <a:rPr lang="en-US" dirty="0" smtClean="0"/>
              <a:t>Recognize the recommended intake of meat and beans for young children.</a:t>
            </a:r>
          </a:p>
          <a:p>
            <a:pPr lvl="1"/>
            <a:r>
              <a:rPr lang="en-US" dirty="0" smtClean="0"/>
              <a:t>Know where to find foods in the meat and beans group.</a:t>
            </a:r>
          </a:p>
          <a:p>
            <a:pPr lvl="1"/>
            <a:r>
              <a:rPr lang="en-US" dirty="0" smtClean="0"/>
              <a:t>Understand ways to select foods from the meat and beans group.</a:t>
            </a:r>
          </a:p>
          <a:p>
            <a:pPr lvl="1"/>
            <a:r>
              <a:rPr lang="en-US" dirty="0" smtClean="0"/>
              <a:t>Identify foods from the meat and beans group that are vegetarian.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smtClean="0"/>
              <a:t>How to communicate information about nutrition?</a:t>
            </a:r>
            <a:endParaRPr lang="en-US" dirty="0"/>
          </a:p>
        </p:txBody>
      </p:sp>
      <p:sp>
        <p:nvSpPr>
          <p:cNvPr id="5" name="Content Placeholder 4"/>
          <p:cNvSpPr>
            <a:spLocks noGrp="1"/>
          </p:cNvSpPr>
          <p:nvPr>
            <p:ph idx="1"/>
          </p:nvPr>
        </p:nvSpPr>
        <p:spPr/>
        <p:txBody>
          <a:bodyPr/>
          <a:lstStyle/>
          <a:p>
            <a:endParaRPr lang="en-US" dirty="0"/>
          </a:p>
        </p:txBody>
      </p:sp>
      <p:pic>
        <p:nvPicPr>
          <p:cNvPr id="46083" name="Picture 3" descr="C:\Documents and Settings\sramsay\Local Settings\Temporary Internet Files\Content.IE5\0Z27FBGV\MPj03169740000[1].jpg"/>
          <p:cNvPicPr>
            <a:picLocks noChangeAspect="1" noChangeArrowheads="1"/>
          </p:cNvPicPr>
          <p:nvPr/>
        </p:nvPicPr>
        <p:blipFill>
          <a:blip r:embed="rId2" cstate="print"/>
          <a:srcRect/>
          <a:stretch>
            <a:fillRect/>
          </a:stretch>
        </p:blipFill>
        <p:spPr bwMode="auto">
          <a:xfrm>
            <a:off x="533399" y="1752600"/>
            <a:ext cx="5318911" cy="3581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smtClean="0"/>
              <a:t>Appropriate Communication with Children</a:t>
            </a:r>
            <a:endParaRPr lang="en-US" dirty="0"/>
          </a:p>
        </p:txBody>
      </p:sp>
      <p:sp>
        <p:nvSpPr>
          <p:cNvPr id="3" name="Content Placeholder 2"/>
          <p:cNvSpPr>
            <a:spLocks noGrp="1"/>
          </p:cNvSpPr>
          <p:nvPr>
            <p:ph idx="1"/>
          </p:nvPr>
        </p:nvSpPr>
        <p:spPr>
          <a:xfrm>
            <a:off x="1066800" y="2286000"/>
            <a:ext cx="7620000" cy="3840163"/>
          </a:xfrm>
        </p:spPr>
        <p:txBody>
          <a:bodyPr>
            <a:normAutofit/>
          </a:bodyPr>
          <a:lstStyle/>
          <a:p>
            <a:pPr>
              <a:buNone/>
            </a:pPr>
            <a:r>
              <a:rPr lang="en-US" sz="5400" dirty="0" smtClean="0"/>
              <a:t>Concrete vs. Abstract</a:t>
            </a:r>
          </a:p>
          <a:p>
            <a:endParaRPr lang="en-US" sz="1800" dirty="0" smtClean="0"/>
          </a:p>
          <a:p>
            <a:r>
              <a:rPr lang="en-US" dirty="0" smtClean="0"/>
              <a:t>Give children information appropriate to their cognitive developmental stage!</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 Appropriate Phrases</a:t>
            </a:r>
            <a:endParaRPr lang="en-US" dirty="0"/>
          </a:p>
        </p:txBody>
      </p:sp>
      <p:sp>
        <p:nvSpPr>
          <p:cNvPr id="3" name="Content Placeholder 2"/>
          <p:cNvSpPr>
            <a:spLocks noGrp="1"/>
          </p:cNvSpPr>
          <p:nvPr>
            <p:ph idx="1"/>
          </p:nvPr>
        </p:nvSpPr>
        <p:spPr>
          <a:xfrm>
            <a:off x="457200" y="1981200"/>
            <a:ext cx="8229600" cy="4144963"/>
          </a:xfrm>
        </p:spPr>
        <p:txBody>
          <a:bodyPr/>
          <a:lstStyle/>
          <a:p>
            <a:r>
              <a:rPr lang="en-US" dirty="0" smtClean="0"/>
              <a:t>Appropriate nutrition information for young children is </a:t>
            </a:r>
            <a:r>
              <a:rPr lang="en-US" b="1" i="1" dirty="0" smtClean="0"/>
              <a:t>concrete</a:t>
            </a:r>
            <a:r>
              <a:rPr lang="en-US" dirty="0" smtClean="0"/>
              <a:t>!</a:t>
            </a:r>
          </a:p>
          <a:p>
            <a:endParaRPr lang="en-US" sz="1600" dirty="0" smtClean="0"/>
          </a:p>
          <a:p>
            <a:pPr>
              <a:buNone/>
            </a:pPr>
            <a:r>
              <a:rPr lang="en-US" sz="6000" dirty="0" smtClean="0"/>
              <a:t>Describe what nutrients do for the body!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228600" y="152400"/>
            <a:ext cx="8686800" cy="1371600"/>
          </a:xfrm>
          <a:prstGeom prst="rect">
            <a:avLst/>
          </a:prstGeom>
          <a:solidFill>
            <a:srgbClr val="CCCCFF"/>
          </a:solidFill>
          <a:ln w="9525">
            <a:noFill/>
            <a:miter lim="800000"/>
            <a:headEnd/>
            <a:tailEnd/>
          </a:ln>
          <a:effectLst/>
        </p:spPr>
        <p:txBody>
          <a:bodyPr anchor="ctr"/>
          <a:lstStyle/>
          <a:p>
            <a:pPr algn="ctr" eaLnBrk="1" hangingPunct="1">
              <a:defRPr/>
            </a:pPr>
            <a:r>
              <a:rPr lang="en-US" sz="5400" b="1">
                <a:solidFill>
                  <a:srgbClr val="7F00AC"/>
                </a:solidFill>
                <a:effectLst>
                  <a:outerShdw blurRad="38100" dist="38100" dir="2700000" algn="tl">
                    <a:srgbClr val="000000"/>
                  </a:outerShdw>
                </a:effectLst>
              </a:rPr>
              <a:t>Meat and Beans</a:t>
            </a:r>
          </a:p>
        </p:txBody>
      </p:sp>
      <p:sp>
        <p:nvSpPr>
          <p:cNvPr id="3" name="Rectangle 14"/>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4" name="Picture 17" descr="Picture of Lean Pork"/>
          <p:cNvPicPr>
            <a:picLocks noChangeAspect="1" noChangeArrowheads="1"/>
          </p:cNvPicPr>
          <p:nvPr/>
        </p:nvPicPr>
        <p:blipFill>
          <a:blip r:embed="rId3" cstate="print"/>
          <a:srcRect l="27083" t="19524" r="20833" b="22064"/>
          <a:stretch>
            <a:fillRect/>
          </a:stretch>
        </p:blipFill>
        <p:spPr bwMode="auto">
          <a:xfrm>
            <a:off x="3962400" y="4419600"/>
            <a:ext cx="2362200" cy="2174875"/>
          </a:xfrm>
          <a:prstGeom prst="rect">
            <a:avLst/>
          </a:prstGeom>
          <a:noFill/>
          <a:ln w="9525">
            <a:noFill/>
            <a:miter lim="800000"/>
            <a:headEnd/>
            <a:tailEnd/>
          </a:ln>
        </p:spPr>
      </p:pic>
      <p:pic>
        <p:nvPicPr>
          <p:cNvPr id="5" name="Picture 19" descr="Picture of Lean Beef"/>
          <p:cNvPicPr>
            <a:picLocks noChangeAspect="1" noChangeArrowheads="1"/>
          </p:cNvPicPr>
          <p:nvPr/>
        </p:nvPicPr>
        <p:blipFill>
          <a:blip r:embed="rId4" cstate="print"/>
          <a:srcRect l="6163" t="16243" r="2170" b="12645"/>
          <a:stretch>
            <a:fillRect/>
          </a:stretch>
        </p:blipFill>
        <p:spPr bwMode="auto">
          <a:xfrm>
            <a:off x="304800" y="4232275"/>
            <a:ext cx="3352800" cy="2133600"/>
          </a:xfrm>
          <a:prstGeom prst="rect">
            <a:avLst/>
          </a:prstGeom>
          <a:noFill/>
          <a:ln w="9525">
            <a:noFill/>
            <a:miter lim="800000"/>
            <a:headEnd/>
            <a:tailEnd/>
          </a:ln>
        </p:spPr>
      </p:pic>
      <p:pic>
        <p:nvPicPr>
          <p:cNvPr id="6" name="Picture 21" descr="Picture of Salmon"/>
          <p:cNvPicPr>
            <a:picLocks noChangeAspect="1" noChangeArrowheads="1"/>
          </p:cNvPicPr>
          <p:nvPr/>
        </p:nvPicPr>
        <p:blipFill>
          <a:blip r:embed="rId5" cstate="print"/>
          <a:srcRect l="8333" t="6825" b="16985"/>
          <a:stretch>
            <a:fillRect/>
          </a:stretch>
        </p:blipFill>
        <p:spPr bwMode="auto">
          <a:xfrm>
            <a:off x="228600" y="1905000"/>
            <a:ext cx="2971800" cy="2025650"/>
          </a:xfrm>
          <a:prstGeom prst="rect">
            <a:avLst/>
          </a:prstGeom>
          <a:noFill/>
          <a:ln w="9525">
            <a:noFill/>
            <a:miter lim="800000"/>
            <a:headEnd/>
            <a:tailEnd/>
          </a:ln>
        </p:spPr>
      </p:pic>
      <p:pic>
        <p:nvPicPr>
          <p:cNvPr id="7" name="Picture 26" descr="Picture of Luncheon Meat"/>
          <p:cNvPicPr>
            <a:picLocks noChangeAspect="1" noChangeArrowheads="1"/>
          </p:cNvPicPr>
          <p:nvPr/>
        </p:nvPicPr>
        <p:blipFill>
          <a:blip r:embed="rId6" cstate="print"/>
          <a:srcRect l="14583" t="22064" r="14583" b="19524"/>
          <a:stretch>
            <a:fillRect/>
          </a:stretch>
        </p:blipFill>
        <p:spPr bwMode="auto">
          <a:xfrm>
            <a:off x="6248400" y="2133600"/>
            <a:ext cx="2667000" cy="1803400"/>
          </a:xfrm>
          <a:prstGeom prst="rect">
            <a:avLst/>
          </a:prstGeom>
          <a:noFill/>
          <a:ln w="9525">
            <a:noFill/>
            <a:miter lim="800000"/>
            <a:headEnd/>
            <a:tailEnd/>
          </a:ln>
        </p:spPr>
      </p:pic>
      <p:pic>
        <p:nvPicPr>
          <p:cNvPr id="8" name="Picture 29" descr="Picture of Kidney Beans"/>
          <p:cNvPicPr>
            <a:picLocks noChangeAspect="1" noChangeArrowheads="1"/>
          </p:cNvPicPr>
          <p:nvPr/>
        </p:nvPicPr>
        <p:blipFill>
          <a:blip r:embed="rId7" cstate="print"/>
          <a:srcRect l="25000" t="22064" r="18750" b="19524"/>
          <a:stretch>
            <a:fillRect/>
          </a:stretch>
        </p:blipFill>
        <p:spPr bwMode="auto">
          <a:xfrm>
            <a:off x="3429000" y="1752600"/>
            <a:ext cx="2667000" cy="227012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1676400" y="228600"/>
            <a:ext cx="58674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a:solidFill>
                  <a:srgbClr val="660066"/>
                </a:solidFill>
                <a:effectLst>
                  <a:outerShdw blurRad="38100" dist="38100" dir="2700000" algn="tl">
                    <a:srgbClr val="000000"/>
                  </a:outerShdw>
                </a:effectLst>
              </a:rPr>
              <a:t>Protein</a:t>
            </a:r>
          </a:p>
        </p:txBody>
      </p:sp>
      <p:sp>
        <p:nvSpPr>
          <p:cNvPr id="3" name="Rectangle 6"/>
          <p:cNvSpPr>
            <a:spLocks noChangeArrowheads="1"/>
          </p:cNvSpPr>
          <p:nvPr/>
        </p:nvSpPr>
        <p:spPr bwMode="auto">
          <a:xfrm>
            <a:off x="2286000" y="1600200"/>
            <a:ext cx="6553200" cy="3581400"/>
          </a:xfrm>
          <a:prstGeom prst="rect">
            <a:avLst/>
          </a:prstGeom>
          <a:noFill/>
          <a:ln w="9525">
            <a:noFill/>
            <a:miter lim="800000"/>
            <a:headEnd/>
            <a:tailEnd/>
          </a:ln>
          <a:effectLst/>
        </p:spPr>
        <p:txBody>
          <a:bodyPr/>
          <a:lstStyle/>
          <a:p>
            <a:pPr algn="ctr" eaLnBrk="1" hangingPunct="1">
              <a:spcBef>
                <a:spcPct val="20000"/>
              </a:spcBef>
              <a:buClr>
                <a:schemeClr val="bg2"/>
              </a:buClr>
              <a:buSzPct val="120000"/>
              <a:defRPr/>
            </a:pPr>
            <a:r>
              <a:rPr lang="en-US" sz="6000" b="1">
                <a:solidFill>
                  <a:srgbClr val="4D4D4D"/>
                </a:solidFill>
                <a:effectLst>
                  <a:outerShdw blurRad="38100" dist="38100" dir="2700000" algn="tl">
                    <a:srgbClr val="000000"/>
                  </a:outerShdw>
                </a:effectLst>
              </a:rPr>
              <a:t>Build and Repair Tissues</a:t>
            </a:r>
          </a:p>
          <a:p>
            <a:pPr algn="ctr" eaLnBrk="1" hangingPunct="1">
              <a:spcBef>
                <a:spcPct val="20000"/>
              </a:spcBef>
              <a:buClr>
                <a:schemeClr val="bg2"/>
              </a:buClr>
              <a:buSzPct val="120000"/>
              <a:defRPr/>
            </a:pPr>
            <a:endParaRPr lang="en-US" sz="6000"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endParaRPr lang="en-US" sz="3200"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r>
              <a:rPr lang="en-US" sz="6000" b="1">
                <a:solidFill>
                  <a:srgbClr val="4D4D4D"/>
                </a:solidFill>
                <a:effectLst>
                  <a:outerShdw blurRad="38100" dist="38100" dir="2700000" algn="tl">
                    <a:srgbClr val="000000"/>
                  </a:outerShdw>
                </a:effectLst>
              </a:rPr>
              <a:t>Growth</a:t>
            </a:r>
          </a:p>
          <a:p>
            <a:pPr algn="ctr" eaLnBrk="1" hangingPunct="1">
              <a:spcBef>
                <a:spcPct val="20000"/>
              </a:spcBef>
              <a:buClr>
                <a:schemeClr val="bg2"/>
              </a:buClr>
              <a:buSzPct val="120000"/>
              <a:defRPr/>
            </a:pPr>
            <a:endParaRPr lang="en-US" sz="2400"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endParaRPr lang="en-US" sz="4800" b="1">
              <a:solidFill>
                <a:srgbClr val="4D4D4D"/>
              </a:solidFill>
              <a:effectLst>
                <a:outerShdw blurRad="38100" dist="38100" dir="2700000" algn="tl">
                  <a:srgbClr val="000000"/>
                </a:outerShdw>
              </a:effectLst>
            </a:endParaRPr>
          </a:p>
        </p:txBody>
      </p:sp>
      <p:sp>
        <p:nvSpPr>
          <p:cNvPr id="4" name="Rectangle 12"/>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5" name="Picture 15" descr="MMj03568030000[1]"/>
          <p:cNvPicPr>
            <a:picLocks noChangeAspect="1" noChangeArrowheads="1" noCrop="1"/>
          </p:cNvPicPr>
          <p:nvPr/>
        </p:nvPicPr>
        <p:blipFill>
          <a:blip r:embed="rId3" cstate="print"/>
          <a:srcRect/>
          <a:stretch>
            <a:fillRect/>
          </a:stretch>
        </p:blipFill>
        <p:spPr bwMode="auto">
          <a:xfrm>
            <a:off x="762000" y="3429000"/>
            <a:ext cx="2438400" cy="2438400"/>
          </a:xfrm>
          <a:prstGeom prst="rect">
            <a:avLst/>
          </a:prstGeom>
          <a:noFill/>
          <a:ln w="9525">
            <a:noFill/>
            <a:miter lim="800000"/>
            <a:headEnd/>
            <a:tailEnd/>
          </a:ln>
        </p:spPr>
      </p:pic>
      <p:sp>
        <p:nvSpPr>
          <p:cNvPr id="6" name="AutoShape 19"/>
          <p:cNvSpPr>
            <a:spLocks noChangeArrowheads="1"/>
          </p:cNvSpPr>
          <p:nvPr/>
        </p:nvSpPr>
        <p:spPr bwMode="auto">
          <a:xfrm>
            <a:off x="4648200" y="3810000"/>
            <a:ext cx="1905000" cy="1371600"/>
          </a:xfrm>
          <a:prstGeom prst="downArrow">
            <a:avLst>
              <a:gd name="adj1" fmla="val 50000"/>
              <a:gd name="adj2" fmla="val 25000"/>
            </a:avLst>
          </a:prstGeom>
          <a:solidFill>
            <a:srgbClr val="660066"/>
          </a:solidFill>
          <a:ln w="9525">
            <a:solidFill>
              <a:srgbClr val="000000"/>
            </a:solidFill>
            <a:miter lim="800000"/>
            <a:headEnd/>
            <a:tailEnd/>
          </a:ln>
        </p:spPr>
        <p:txBody>
          <a:bodyPr vert="eaVert" wrap="none" anchor="ct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762000" y="228600"/>
            <a:ext cx="7696200" cy="1143000"/>
          </a:xfrm>
          <a:prstGeom prst="rect">
            <a:avLst/>
          </a:prstGeom>
          <a:solidFill>
            <a:srgbClr val="CCCCFF"/>
          </a:solidFill>
          <a:ln w="9525">
            <a:noFill/>
            <a:miter lim="800000"/>
            <a:headEnd/>
            <a:tailEnd/>
          </a:ln>
          <a:effectLst/>
        </p:spPr>
        <p:txBody>
          <a:bodyPr anchor="ctr"/>
          <a:lstStyle/>
          <a:p>
            <a:pPr algn="ctr" eaLnBrk="1" hangingPunct="1">
              <a:defRPr/>
            </a:pPr>
            <a:r>
              <a:rPr lang="en-US" sz="6000" b="1" dirty="0" smtClean="0">
                <a:solidFill>
                  <a:srgbClr val="660066"/>
                </a:solidFill>
                <a:effectLst>
                  <a:outerShdw blurRad="38100" dist="38100" dir="2700000" algn="tl">
                    <a:srgbClr val="000000"/>
                  </a:outerShdw>
                </a:effectLst>
              </a:rPr>
              <a:t>Meat and Beans</a:t>
            </a:r>
            <a:endParaRPr lang="en-US" sz="6000" b="1" dirty="0">
              <a:solidFill>
                <a:srgbClr val="660066"/>
              </a:solidFill>
              <a:effectLst>
                <a:outerShdw blurRad="38100" dist="38100" dir="2700000" algn="tl">
                  <a:srgbClr val="000000"/>
                </a:outerShdw>
              </a:effectLst>
            </a:endParaRPr>
          </a:p>
        </p:txBody>
      </p:sp>
      <p:sp>
        <p:nvSpPr>
          <p:cNvPr id="3" name="Rectangle 12"/>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4" name="Rectangle 4"/>
          <p:cNvSpPr>
            <a:spLocks noChangeArrowheads="1"/>
          </p:cNvSpPr>
          <p:nvPr/>
        </p:nvSpPr>
        <p:spPr bwMode="auto">
          <a:xfrm>
            <a:off x="914400" y="1981200"/>
            <a:ext cx="73914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 children grow!</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945</Words>
  <Application>Microsoft Office PowerPoint</Application>
  <PresentationFormat>On-screen Show (4:3)</PresentationFormat>
  <Paragraphs>116</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Objectives</vt:lpstr>
      <vt:lpstr>How to communicate information about nutrition?</vt:lpstr>
      <vt:lpstr>Appropriate Communication with Children</vt:lpstr>
      <vt:lpstr>Child Appropriate Phrases</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University of Idaho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Becky S</dc:creator>
  <cp:lastModifiedBy>Samantha Anne Ramsay</cp:lastModifiedBy>
  <cp:revision>10</cp:revision>
  <dcterms:created xsi:type="dcterms:W3CDTF">2009-09-25T20:09:08Z</dcterms:created>
  <dcterms:modified xsi:type="dcterms:W3CDTF">2010-01-28T18:37:07Z</dcterms:modified>
</cp:coreProperties>
</file>